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88" r:id="rId5"/>
    <p:sldId id="312" r:id="rId6"/>
    <p:sldId id="311" r:id="rId7"/>
    <p:sldId id="318" r:id="rId8"/>
    <p:sldId id="327" r:id="rId9"/>
    <p:sldId id="317" r:id="rId10"/>
    <p:sldId id="313" r:id="rId11"/>
    <p:sldId id="316" r:id="rId12"/>
    <p:sldId id="315" r:id="rId13"/>
    <p:sldId id="314" r:id="rId14"/>
    <p:sldId id="292" r:id="rId15"/>
    <p:sldId id="319" r:id="rId16"/>
    <p:sldId id="320" r:id="rId17"/>
    <p:sldId id="330" r:id="rId18"/>
    <p:sldId id="333" r:id="rId19"/>
    <p:sldId id="334" r:id="rId20"/>
    <p:sldId id="322" r:id="rId21"/>
    <p:sldId id="323" r:id="rId22"/>
    <p:sldId id="331" r:id="rId23"/>
    <p:sldId id="332"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0000FF"/>
    <a:srgbClr val="FF33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447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D1EC7-4379-4501-B87E-AD2FAC6A96A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EG"/>
        </a:p>
      </dgm:t>
    </dgm:pt>
    <dgm:pt modelId="{74111326-B354-42E0-920B-A5AD6DA98E9C}">
      <dgm:prSet custT="1">
        <dgm:style>
          <a:lnRef idx="1">
            <a:schemeClr val="dk1"/>
          </a:lnRef>
          <a:fillRef idx="2">
            <a:schemeClr val="dk1"/>
          </a:fillRef>
          <a:effectRef idx="1">
            <a:schemeClr val="dk1"/>
          </a:effectRef>
          <a:fontRef idx="minor">
            <a:schemeClr val="dk1"/>
          </a:fontRef>
        </dgm:style>
      </dgm:prSet>
      <dgm:spPr/>
      <dgm:t>
        <a:bodyPr/>
        <a:lstStyle/>
        <a:p>
          <a:pPr rtl="1"/>
          <a:r>
            <a:rPr lang="en-US" sz="3600" dirty="0" smtClean="0"/>
            <a:t>How writers Responded to the (Novel) Situation of the Rising Novel?</a:t>
          </a:r>
          <a:endParaRPr lang="ar-EG" sz="3600" dirty="0"/>
        </a:p>
      </dgm:t>
    </dgm:pt>
    <dgm:pt modelId="{C92819EA-C885-474C-91F5-A0EE17D7922D}" type="parTrans" cxnId="{21C9B994-B6CF-48DE-89FA-437B04697E21}">
      <dgm:prSet/>
      <dgm:spPr/>
      <dgm:t>
        <a:bodyPr/>
        <a:lstStyle/>
        <a:p>
          <a:pPr rtl="1"/>
          <a:endParaRPr lang="ar-EG"/>
        </a:p>
      </dgm:t>
    </dgm:pt>
    <dgm:pt modelId="{5BB239B7-77E8-41A9-B418-95987450F231}" type="sibTrans" cxnId="{21C9B994-B6CF-48DE-89FA-437B04697E21}">
      <dgm:prSet/>
      <dgm:spPr/>
      <dgm:t>
        <a:bodyPr/>
        <a:lstStyle/>
        <a:p>
          <a:pPr rtl="1"/>
          <a:endParaRPr lang="ar-EG"/>
        </a:p>
      </dgm:t>
    </dgm:pt>
    <dgm:pt modelId="{45FB7F2F-56B4-469A-B88D-253EDEB2E592}" type="pres">
      <dgm:prSet presAssocID="{222D1EC7-4379-4501-B87E-AD2FAC6A96A6}" presName="Name0" presStyleCnt="0">
        <dgm:presLayoutVars>
          <dgm:chMax val="7"/>
          <dgm:dir/>
          <dgm:animLvl val="lvl"/>
          <dgm:resizeHandles val="exact"/>
        </dgm:presLayoutVars>
      </dgm:prSet>
      <dgm:spPr/>
      <dgm:t>
        <a:bodyPr/>
        <a:lstStyle/>
        <a:p>
          <a:pPr rtl="1"/>
          <a:endParaRPr lang="ar-EG"/>
        </a:p>
      </dgm:t>
    </dgm:pt>
    <dgm:pt modelId="{D828EF7A-93EF-4042-8678-A9460B2A2BAA}" type="pres">
      <dgm:prSet presAssocID="{74111326-B354-42E0-920B-A5AD6DA98E9C}" presName="circle1" presStyleLbl="node1" presStyleIdx="0" presStyleCnt="1"/>
      <dgm:spPr>
        <a:prstGeom prst="cloudCallout">
          <a:avLst/>
        </a:prstGeom>
        <a:gradFill rotWithShape="0">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dgm:spPr>
      <dgm:t>
        <a:bodyPr/>
        <a:lstStyle/>
        <a:p>
          <a:pPr rtl="1"/>
          <a:endParaRPr lang="ar-EG"/>
        </a:p>
      </dgm:t>
    </dgm:pt>
    <dgm:pt modelId="{8E495C0B-0B6D-408F-AC10-675198CDCB5B}" type="pres">
      <dgm:prSet presAssocID="{74111326-B354-42E0-920B-A5AD6DA98E9C}" presName="space" presStyleCnt="0"/>
      <dgm:spPr/>
    </dgm:pt>
    <dgm:pt modelId="{5D9001D3-2C76-48C7-987F-958634205D79}" type="pres">
      <dgm:prSet presAssocID="{74111326-B354-42E0-920B-A5AD6DA98E9C}" presName="rect1" presStyleLbl="alignAcc1" presStyleIdx="0" presStyleCnt="1"/>
      <dgm:spPr/>
      <dgm:t>
        <a:bodyPr/>
        <a:lstStyle/>
        <a:p>
          <a:pPr rtl="1"/>
          <a:endParaRPr lang="ar-EG"/>
        </a:p>
      </dgm:t>
    </dgm:pt>
    <dgm:pt modelId="{3BBE9CA9-61C1-45EB-9AFE-CB1E00E70D34}" type="pres">
      <dgm:prSet presAssocID="{74111326-B354-42E0-920B-A5AD6DA98E9C}" presName="rect1ParTxNoCh" presStyleLbl="alignAcc1" presStyleIdx="0" presStyleCnt="1">
        <dgm:presLayoutVars>
          <dgm:chMax val="1"/>
          <dgm:bulletEnabled val="1"/>
        </dgm:presLayoutVars>
      </dgm:prSet>
      <dgm:spPr/>
      <dgm:t>
        <a:bodyPr/>
        <a:lstStyle/>
        <a:p>
          <a:pPr rtl="1"/>
          <a:endParaRPr lang="ar-EG"/>
        </a:p>
      </dgm:t>
    </dgm:pt>
  </dgm:ptLst>
  <dgm:cxnLst>
    <dgm:cxn modelId="{1DAE4469-C23B-447D-8CFE-6B29399F1CCB}" type="presOf" srcId="{74111326-B354-42E0-920B-A5AD6DA98E9C}" destId="{5D9001D3-2C76-48C7-987F-958634205D79}" srcOrd="0" destOrd="0" presId="urn:microsoft.com/office/officeart/2005/8/layout/target3"/>
    <dgm:cxn modelId="{D1208DD8-0863-4F76-952D-DCFB2DFFCC26}" type="presOf" srcId="{222D1EC7-4379-4501-B87E-AD2FAC6A96A6}" destId="{45FB7F2F-56B4-469A-B88D-253EDEB2E592}" srcOrd="0" destOrd="0" presId="urn:microsoft.com/office/officeart/2005/8/layout/target3"/>
    <dgm:cxn modelId="{4305C454-A277-4715-94DC-E0AE661F6B3E}" type="presOf" srcId="{74111326-B354-42E0-920B-A5AD6DA98E9C}" destId="{3BBE9CA9-61C1-45EB-9AFE-CB1E00E70D34}" srcOrd="1" destOrd="0" presId="urn:microsoft.com/office/officeart/2005/8/layout/target3"/>
    <dgm:cxn modelId="{21C9B994-B6CF-48DE-89FA-437B04697E21}" srcId="{222D1EC7-4379-4501-B87E-AD2FAC6A96A6}" destId="{74111326-B354-42E0-920B-A5AD6DA98E9C}" srcOrd="0" destOrd="0" parTransId="{C92819EA-C885-474C-91F5-A0EE17D7922D}" sibTransId="{5BB239B7-77E8-41A9-B418-95987450F231}"/>
    <dgm:cxn modelId="{6CFE6971-57D6-4535-8EA9-79A072F73B89}" type="presParOf" srcId="{45FB7F2F-56B4-469A-B88D-253EDEB2E592}" destId="{D828EF7A-93EF-4042-8678-A9460B2A2BAA}" srcOrd="0" destOrd="0" presId="urn:microsoft.com/office/officeart/2005/8/layout/target3"/>
    <dgm:cxn modelId="{BE022B0C-1972-45C5-AD90-DDA47B357E41}" type="presParOf" srcId="{45FB7F2F-56B4-469A-B88D-253EDEB2E592}" destId="{8E495C0B-0B6D-408F-AC10-675198CDCB5B}" srcOrd="1" destOrd="0" presId="urn:microsoft.com/office/officeart/2005/8/layout/target3"/>
    <dgm:cxn modelId="{CB4FC40A-7E31-462C-B1F2-5F9B08356678}" type="presParOf" srcId="{45FB7F2F-56B4-469A-B88D-253EDEB2E592}" destId="{5D9001D3-2C76-48C7-987F-958634205D79}" srcOrd="2" destOrd="0" presId="urn:microsoft.com/office/officeart/2005/8/layout/target3"/>
    <dgm:cxn modelId="{2A2BD84F-45F1-4B18-9172-07C3544694BF}" type="presParOf" srcId="{45FB7F2F-56B4-469A-B88D-253EDEB2E592}" destId="{3BBE9CA9-61C1-45EB-9AFE-CB1E00E70D34}" srcOrd="3"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21568B-EE5F-48B7-9048-A6878032E6D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pPr rtl="1"/>
          <a:endParaRPr lang="ar-EG"/>
        </a:p>
      </dgm:t>
    </dgm:pt>
    <dgm:pt modelId="{D4C80B4C-6DD6-4E2E-BDB6-F609CEC03F46}">
      <dgm:prSet custT="1">
        <dgm:style>
          <a:lnRef idx="2">
            <a:schemeClr val="dk1">
              <a:shade val="50000"/>
            </a:schemeClr>
          </a:lnRef>
          <a:fillRef idx="1">
            <a:schemeClr val="dk1"/>
          </a:fillRef>
          <a:effectRef idx="0">
            <a:schemeClr val="dk1"/>
          </a:effectRef>
          <a:fontRef idx="minor">
            <a:schemeClr val="lt1"/>
          </a:fontRef>
        </dgm:style>
      </dgm:prSet>
      <dgm:spPr/>
      <dgm:t>
        <a:bodyPr/>
        <a:lstStyle/>
        <a:p>
          <a:pPr rtl="0"/>
          <a:r>
            <a:rPr lang="en-US" sz="2000" b="1" dirty="0" smtClean="0"/>
            <a:t>Different treatment of issues.</a:t>
          </a:r>
          <a:endParaRPr lang="ar-EG" sz="2000" b="1" dirty="0"/>
        </a:p>
      </dgm:t>
    </dgm:pt>
    <dgm:pt modelId="{4FFF1F25-EA14-4FAD-A59D-1A7AF9537321}" type="parTrans" cxnId="{F56CED84-DB1F-452A-ABFD-3211AC4747D8}">
      <dgm:prSet/>
      <dgm:spPr/>
      <dgm:t>
        <a:bodyPr/>
        <a:lstStyle/>
        <a:p>
          <a:pPr rtl="1"/>
          <a:endParaRPr lang="ar-EG"/>
        </a:p>
      </dgm:t>
    </dgm:pt>
    <dgm:pt modelId="{31F9BDB8-A345-44D7-A451-1588D179E8BF}" type="sibTrans" cxnId="{F56CED84-DB1F-452A-ABFD-3211AC4747D8}">
      <dgm:prSet/>
      <dgm:spPr/>
      <dgm:t>
        <a:bodyPr/>
        <a:lstStyle/>
        <a:p>
          <a:pPr rtl="1"/>
          <a:endParaRPr lang="ar-EG"/>
        </a:p>
      </dgm:t>
    </dgm:pt>
    <dgm:pt modelId="{F73613DC-52BE-4EDD-8153-89D22F46D633}">
      <dgm:prSet>
        <dgm:style>
          <a:lnRef idx="2">
            <a:schemeClr val="dk1">
              <a:shade val="50000"/>
            </a:schemeClr>
          </a:lnRef>
          <a:fillRef idx="1">
            <a:schemeClr val="dk1"/>
          </a:fillRef>
          <a:effectRef idx="0">
            <a:schemeClr val="dk1"/>
          </a:effectRef>
          <a:fontRef idx="minor">
            <a:schemeClr val="lt1"/>
          </a:fontRef>
        </dgm:style>
      </dgm:prSet>
      <dgm:spPr/>
      <dgm:t>
        <a:bodyPr/>
        <a:lstStyle/>
        <a:p>
          <a:pPr rtl="0"/>
          <a:r>
            <a:rPr lang="en-US" b="1" dirty="0" smtClean="0"/>
            <a:t>Writing prefaces to novels</a:t>
          </a:r>
          <a:endParaRPr lang="ar-EG" b="1" dirty="0"/>
        </a:p>
      </dgm:t>
    </dgm:pt>
    <dgm:pt modelId="{DF7CD53B-B3CD-4FC4-94EA-9D1DB6C05F79}" type="parTrans" cxnId="{CA4F8924-A5C2-4143-BED0-1145C943FFA1}">
      <dgm:prSet/>
      <dgm:spPr/>
      <dgm:t>
        <a:bodyPr/>
        <a:lstStyle/>
        <a:p>
          <a:pPr rtl="1"/>
          <a:endParaRPr lang="ar-EG"/>
        </a:p>
      </dgm:t>
    </dgm:pt>
    <dgm:pt modelId="{AEF15F3D-BB18-4086-B9F7-897AF5F55A2C}" type="sibTrans" cxnId="{CA4F8924-A5C2-4143-BED0-1145C943FFA1}">
      <dgm:prSet/>
      <dgm:spPr/>
      <dgm:t>
        <a:bodyPr/>
        <a:lstStyle/>
        <a:p>
          <a:pPr rtl="1"/>
          <a:endParaRPr lang="ar-EG"/>
        </a:p>
      </dgm:t>
    </dgm:pt>
    <dgm:pt modelId="{2E02BD6F-67A8-4DCC-B814-9F501444E290}">
      <dgm:prSet>
        <dgm:style>
          <a:lnRef idx="3">
            <a:schemeClr val="lt1"/>
          </a:lnRef>
          <a:fillRef idx="1">
            <a:schemeClr val="dk1"/>
          </a:fillRef>
          <a:effectRef idx="1">
            <a:schemeClr val="dk1"/>
          </a:effectRef>
          <a:fontRef idx="minor">
            <a:schemeClr val="lt1"/>
          </a:fontRef>
        </dgm:style>
      </dgm:prSet>
      <dgm:spPr/>
      <dgm:t>
        <a:bodyPr/>
        <a:lstStyle/>
        <a:p>
          <a:pPr rtl="0"/>
          <a:r>
            <a:rPr lang="en-US" b="1" dirty="0" smtClean="0"/>
            <a:t>Not calling novels by their names</a:t>
          </a:r>
          <a:endParaRPr lang="ar-EG" b="1" dirty="0"/>
        </a:p>
      </dgm:t>
    </dgm:pt>
    <dgm:pt modelId="{0B086DD9-62C4-4D80-B599-1DBF2351FC44}" type="parTrans" cxnId="{5A641877-93C4-4F39-B5B7-1084C1BD1105}">
      <dgm:prSet/>
      <dgm:spPr/>
      <dgm:t>
        <a:bodyPr/>
        <a:lstStyle/>
        <a:p>
          <a:pPr rtl="1"/>
          <a:endParaRPr lang="ar-EG"/>
        </a:p>
      </dgm:t>
    </dgm:pt>
    <dgm:pt modelId="{464C6DD0-EFA7-4344-805F-C87D69ED95D4}" type="sibTrans" cxnId="{5A641877-93C4-4F39-B5B7-1084C1BD1105}">
      <dgm:prSet/>
      <dgm:spPr/>
      <dgm:t>
        <a:bodyPr/>
        <a:lstStyle/>
        <a:p>
          <a:pPr rtl="1"/>
          <a:endParaRPr lang="ar-EG"/>
        </a:p>
      </dgm:t>
    </dgm:pt>
    <dgm:pt modelId="{161A9B8C-C312-4602-8DC7-D45190B39E8B}">
      <dgm:prSet>
        <dgm:style>
          <a:lnRef idx="2">
            <a:schemeClr val="dk1">
              <a:shade val="50000"/>
            </a:schemeClr>
          </a:lnRef>
          <a:fillRef idx="1">
            <a:schemeClr val="dk1"/>
          </a:fillRef>
          <a:effectRef idx="0">
            <a:schemeClr val="dk1"/>
          </a:effectRef>
          <a:fontRef idx="minor">
            <a:schemeClr val="lt1"/>
          </a:fontRef>
        </dgm:style>
      </dgm:prSet>
      <dgm:spPr/>
      <dgm:t>
        <a:bodyPr/>
        <a:lstStyle/>
        <a:p>
          <a:pPr rtl="0"/>
          <a:r>
            <a:rPr lang="en-US" b="1" dirty="0" smtClean="0"/>
            <a:t>Patronage</a:t>
          </a:r>
          <a:endParaRPr lang="en-US" b="1" dirty="0"/>
        </a:p>
      </dgm:t>
    </dgm:pt>
    <dgm:pt modelId="{9612117F-FE9D-4B2F-B299-4A328C8AD053}" type="parTrans" cxnId="{D55E7E9C-C19A-410D-9D59-CD3A3E55E70D}">
      <dgm:prSet/>
      <dgm:spPr/>
      <dgm:t>
        <a:bodyPr/>
        <a:lstStyle/>
        <a:p>
          <a:pPr rtl="1"/>
          <a:endParaRPr lang="ar-EG"/>
        </a:p>
      </dgm:t>
    </dgm:pt>
    <dgm:pt modelId="{D024A883-FCCB-4854-B328-B8C368B014FD}" type="sibTrans" cxnId="{D55E7E9C-C19A-410D-9D59-CD3A3E55E70D}">
      <dgm:prSet/>
      <dgm:spPr/>
      <dgm:t>
        <a:bodyPr/>
        <a:lstStyle/>
        <a:p>
          <a:pPr rtl="1"/>
          <a:endParaRPr lang="ar-EG"/>
        </a:p>
      </dgm:t>
    </dgm:pt>
    <dgm:pt modelId="{00A18C04-98E3-4C0A-B377-E101B7BFC44B}" type="pres">
      <dgm:prSet presAssocID="{B921568B-EE5F-48B7-9048-A6878032E6D1}" presName="matrix" presStyleCnt="0">
        <dgm:presLayoutVars>
          <dgm:chMax val="1"/>
          <dgm:dir/>
          <dgm:resizeHandles val="exact"/>
        </dgm:presLayoutVars>
      </dgm:prSet>
      <dgm:spPr/>
      <dgm:t>
        <a:bodyPr/>
        <a:lstStyle/>
        <a:p>
          <a:pPr rtl="1"/>
          <a:endParaRPr lang="ar-EG"/>
        </a:p>
      </dgm:t>
    </dgm:pt>
    <dgm:pt modelId="{2F52B60A-D30F-4E1F-A365-B044CDBC9683}" type="pres">
      <dgm:prSet presAssocID="{B921568B-EE5F-48B7-9048-A6878032E6D1}" presName="diamond" presStyleLbl="bgShp" presStyleIdx="0" presStyleCnt="1" custScaleX="216667" custLinFactNeighborX="4342"/>
      <dgm:spPr>
        <a:prstGeom prst="upArrow">
          <a:avLst/>
        </a:prstGeom>
        <a:blipFill rotWithShape="0">
          <a:blip xmlns:r="http://schemas.openxmlformats.org/officeDocument/2006/relationships" r:embed="rId1"/>
          <a:stretch>
            <a:fillRect/>
          </a:stretch>
        </a:blipFill>
      </dgm:spPr>
      <dgm:t>
        <a:bodyPr/>
        <a:lstStyle/>
        <a:p>
          <a:endParaRPr lang="en-US"/>
        </a:p>
      </dgm:t>
    </dgm:pt>
    <dgm:pt modelId="{85241898-868F-4D25-990A-6965FC61220D}" type="pres">
      <dgm:prSet presAssocID="{B921568B-EE5F-48B7-9048-A6878032E6D1}" presName="quad1" presStyleLbl="node1" presStyleIdx="0" presStyleCnt="4" custLinFactNeighborX="-87280" custLinFactNeighborY="-2135">
        <dgm:presLayoutVars>
          <dgm:chMax val="0"/>
          <dgm:chPref val="0"/>
          <dgm:bulletEnabled val="1"/>
        </dgm:presLayoutVars>
      </dgm:prSet>
      <dgm:spPr/>
      <dgm:t>
        <a:bodyPr/>
        <a:lstStyle/>
        <a:p>
          <a:pPr rtl="1"/>
          <a:endParaRPr lang="ar-EG"/>
        </a:p>
      </dgm:t>
    </dgm:pt>
    <dgm:pt modelId="{377AC5CD-97CE-44D7-ABEC-5B5A668F1B6C}" type="pres">
      <dgm:prSet presAssocID="{B921568B-EE5F-48B7-9048-A6878032E6D1}" presName="quad2" presStyleLbl="node1" presStyleIdx="1" presStyleCnt="4" custLinFactX="11719" custLinFactNeighborX="100000" custLinFactNeighborY="-6580">
        <dgm:presLayoutVars>
          <dgm:chMax val="0"/>
          <dgm:chPref val="0"/>
          <dgm:bulletEnabled val="1"/>
        </dgm:presLayoutVars>
      </dgm:prSet>
      <dgm:spPr/>
      <dgm:t>
        <a:bodyPr/>
        <a:lstStyle/>
        <a:p>
          <a:pPr rtl="1"/>
          <a:endParaRPr lang="ar-EG"/>
        </a:p>
      </dgm:t>
    </dgm:pt>
    <dgm:pt modelId="{681241A1-0CBC-4AD7-AE7E-134630CD90B9}" type="pres">
      <dgm:prSet presAssocID="{B921568B-EE5F-48B7-9048-A6878032E6D1}" presName="quad3" presStyleLbl="node1" presStyleIdx="2" presStyleCnt="4" custLinFactNeighborX="-78390" custLinFactNeighborY="5737">
        <dgm:presLayoutVars>
          <dgm:chMax val="0"/>
          <dgm:chPref val="0"/>
          <dgm:bulletEnabled val="1"/>
        </dgm:presLayoutVars>
      </dgm:prSet>
      <dgm:spPr/>
      <dgm:t>
        <a:bodyPr/>
        <a:lstStyle/>
        <a:p>
          <a:pPr rtl="1"/>
          <a:endParaRPr lang="ar-EG"/>
        </a:p>
      </dgm:t>
    </dgm:pt>
    <dgm:pt modelId="{08156B97-B418-48B8-9149-52420ECFA1A6}" type="pres">
      <dgm:prSet presAssocID="{B921568B-EE5F-48B7-9048-A6878032E6D1}" presName="quad4" presStyleLbl="node1" presStyleIdx="3" presStyleCnt="4" custLinFactX="16163" custLinFactNeighborX="100000" custLinFactNeighborY="1293">
        <dgm:presLayoutVars>
          <dgm:chMax val="0"/>
          <dgm:chPref val="0"/>
          <dgm:bulletEnabled val="1"/>
        </dgm:presLayoutVars>
      </dgm:prSet>
      <dgm:spPr/>
      <dgm:t>
        <a:bodyPr/>
        <a:lstStyle/>
        <a:p>
          <a:pPr rtl="1"/>
          <a:endParaRPr lang="ar-EG"/>
        </a:p>
      </dgm:t>
    </dgm:pt>
  </dgm:ptLst>
  <dgm:cxnLst>
    <dgm:cxn modelId="{D55E7E9C-C19A-410D-9D59-CD3A3E55E70D}" srcId="{B921568B-EE5F-48B7-9048-A6878032E6D1}" destId="{161A9B8C-C312-4602-8DC7-D45190B39E8B}" srcOrd="3" destOrd="0" parTransId="{9612117F-FE9D-4B2F-B299-4A328C8AD053}" sibTransId="{D024A883-FCCB-4854-B328-B8C368B014FD}"/>
    <dgm:cxn modelId="{5A641877-93C4-4F39-B5B7-1084C1BD1105}" srcId="{B921568B-EE5F-48B7-9048-A6878032E6D1}" destId="{2E02BD6F-67A8-4DCC-B814-9F501444E290}" srcOrd="2" destOrd="0" parTransId="{0B086DD9-62C4-4D80-B599-1DBF2351FC44}" sibTransId="{464C6DD0-EFA7-4344-805F-C87D69ED95D4}"/>
    <dgm:cxn modelId="{4489189A-6AE8-4A60-B982-1B7F74B874E0}" type="presOf" srcId="{D4C80B4C-6DD6-4E2E-BDB6-F609CEC03F46}" destId="{85241898-868F-4D25-990A-6965FC61220D}" srcOrd="0" destOrd="0" presId="urn:microsoft.com/office/officeart/2005/8/layout/matrix3"/>
    <dgm:cxn modelId="{053D010B-E4C2-4084-A2CF-73DA45260156}" type="presOf" srcId="{F73613DC-52BE-4EDD-8153-89D22F46D633}" destId="{377AC5CD-97CE-44D7-ABEC-5B5A668F1B6C}" srcOrd="0" destOrd="0" presId="urn:microsoft.com/office/officeart/2005/8/layout/matrix3"/>
    <dgm:cxn modelId="{CA4F8924-A5C2-4143-BED0-1145C943FFA1}" srcId="{B921568B-EE5F-48B7-9048-A6878032E6D1}" destId="{F73613DC-52BE-4EDD-8153-89D22F46D633}" srcOrd="1" destOrd="0" parTransId="{DF7CD53B-B3CD-4FC4-94EA-9D1DB6C05F79}" sibTransId="{AEF15F3D-BB18-4086-B9F7-897AF5F55A2C}"/>
    <dgm:cxn modelId="{F56CED84-DB1F-452A-ABFD-3211AC4747D8}" srcId="{B921568B-EE5F-48B7-9048-A6878032E6D1}" destId="{D4C80B4C-6DD6-4E2E-BDB6-F609CEC03F46}" srcOrd="0" destOrd="0" parTransId="{4FFF1F25-EA14-4FAD-A59D-1A7AF9537321}" sibTransId="{31F9BDB8-A345-44D7-A451-1588D179E8BF}"/>
    <dgm:cxn modelId="{F84A6636-DA3A-43B6-9D1C-5C67B8526FCB}" type="presOf" srcId="{B921568B-EE5F-48B7-9048-A6878032E6D1}" destId="{00A18C04-98E3-4C0A-B377-E101B7BFC44B}" srcOrd="0" destOrd="0" presId="urn:microsoft.com/office/officeart/2005/8/layout/matrix3"/>
    <dgm:cxn modelId="{4366E29B-971F-45B3-97D5-D3DD2A49A1D3}" type="presOf" srcId="{161A9B8C-C312-4602-8DC7-D45190B39E8B}" destId="{08156B97-B418-48B8-9149-52420ECFA1A6}" srcOrd="0" destOrd="0" presId="urn:microsoft.com/office/officeart/2005/8/layout/matrix3"/>
    <dgm:cxn modelId="{344489AA-E515-43E2-AD93-2553A998919E}" type="presOf" srcId="{2E02BD6F-67A8-4DCC-B814-9F501444E290}" destId="{681241A1-0CBC-4AD7-AE7E-134630CD90B9}" srcOrd="0" destOrd="0" presId="urn:microsoft.com/office/officeart/2005/8/layout/matrix3"/>
    <dgm:cxn modelId="{7B536640-3EDF-44BD-A9BF-5BFDB6D5AE7A}" type="presParOf" srcId="{00A18C04-98E3-4C0A-B377-E101B7BFC44B}" destId="{2F52B60A-D30F-4E1F-A365-B044CDBC9683}" srcOrd="0" destOrd="0" presId="urn:microsoft.com/office/officeart/2005/8/layout/matrix3"/>
    <dgm:cxn modelId="{F0B5A9E4-0902-4F64-91B3-DA136521D10A}" type="presParOf" srcId="{00A18C04-98E3-4C0A-B377-E101B7BFC44B}" destId="{85241898-868F-4D25-990A-6965FC61220D}" srcOrd="1" destOrd="0" presId="urn:microsoft.com/office/officeart/2005/8/layout/matrix3"/>
    <dgm:cxn modelId="{A0138E77-8BA8-4FC2-9462-EFBBAEFBEA66}" type="presParOf" srcId="{00A18C04-98E3-4C0A-B377-E101B7BFC44B}" destId="{377AC5CD-97CE-44D7-ABEC-5B5A668F1B6C}" srcOrd="2" destOrd="0" presId="urn:microsoft.com/office/officeart/2005/8/layout/matrix3"/>
    <dgm:cxn modelId="{98B5B255-DF9E-494D-9788-4A574D0A8178}" type="presParOf" srcId="{00A18C04-98E3-4C0A-B377-E101B7BFC44B}" destId="{681241A1-0CBC-4AD7-AE7E-134630CD90B9}" srcOrd="3" destOrd="0" presId="urn:microsoft.com/office/officeart/2005/8/layout/matrix3"/>
    <dgm:cxn modelId="{F527AC79-9C78-4A87-A546-AAAA26341069}" type="presParOf" srcId="{00A18C04-98E3-4C0A-B377-E101B7BFC44B}" destId="{08156B97-B418-48B8-9149-52420ECFA1A6}" srcOrd="4" destOrd="0" presId="urn:microsoft.com/office/officeart/2005/8/layout/matrix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28EF7A-93EF-4042-8678-A9460B2A2BAA}">
      <dsp:nvSpPr>
        <dsp:cNvPr id="0" name=""/>
        <dsp:cNvSpPr/>
      </dsp:nvSpPr>
      <dsp:spPr>
        <a:xfrm>
          <a:off x="0" y="0"/>
          <a:ext cx="1023957" cy="1023957"/>
        </a:xfrm>
        <a:prstGeom prst="cloudCallout">
          <a:avLst/>
        </a:prstGeom>
        <a:gradFill rotWithShape="0">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001D3-2C76-48C7-987F-958634205D79}">
      <dsp:nvSpPr>
        <dsp:cNvPr id="0" name=""/>
        <dsp:cNvSpPr/>
      </dsp:nvSpPr>
      <dsp:spPr>
        <a:xfrm>
          <a:off x="511978" y="0"/>
          <a:ext cx="7260421" cy="1023957"/>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en-US" sz="3600" kern="1200" dirty="0" smtClean="0"/>
            <a:t>How writers Responded to the (Novel) Situation of the Rising Novel?</a:t>
          </a:r>
          <a:endParaRPr lang="ar-EG" sz="3600" kern="1200" dirty="0"/>
        </a:p>
      </dsp:txBody>
      <dsp:txXfrm>
        <a:off x="511978" y="0"/>
        <a:ext cx="7260421" cy="102395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52B60A-D30F-4E1F-A365-B044CDBC9683}">
      <dsp:nvSpPr>
        <dsp:cNvPr id="0" name=""/>
        <dsp:cNvSpPr/>
      </dsp:nvSpPr>
      <dsp:spPr>
        <a:xfrm>
          <a:off x="-266330" y="0"/>
          <a:ext cx="9524260" cy="4395806"/>
        </a:xfrm>
        <a:prstGeom prst="upArrow">
          <a:avLst/>
        </a:prstGeom>
        <a:blipFill rotWithShape="0">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85241898-868F-4D25-990A-6965FC61220D}">
      <dsp:nvSpPr>
        <dsp:cNvPr id="0" name=""/>
        <dsp:cNvSpPr/>
      </dsp:nvSpPr>
      <dsp:spPr>
        <a:xfrm>
          <a:off x="1219201" y="380999"/>
          <a:ext cx="1714364" cy="1714364"/>
        </a:xfrm>
        <a:prstGeom prst="roundRect">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Different treatment of issues.</a:t>
          </a:r>
          <a:endParaRPr lang="ar-EG" sz="2000" b="1" kern="1200" dirty="0"/>
        </a:p>
      </dsp:txBody>
      <dsp:txXfrm>
        <a:off x="1219201" y="380999"/>
        <a:ext cx="1714364" cy="1714364"/>
      </dsp:txXfrm>
    </dsp:sp>
    <dsp:sp modelId="{377AC5CD-97CE-44D7-ABEC-5B5A668F1B6C}">
      <dsp:nvSpPr>
        <dsp:cNvPr id="0" name=""/>
        <dsp:cNvSpPr/>
      </dsp:nvSpPr>
      <dsp:spPr>
        <a:xfrm>
          <a:off x="6477007" y="304796"/>
          <a:ext cx="1714364" cy="1714364"/>
        </a:xfrm>
        <a:prstGeom prst="roundRect">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Writing prefaces to novels</a:t>
          </a:r>
          <a:endParaRPr lang="ar-EG" sz="2400" b="1" kern="1200" dirty="0"/>
        </a:p>
      </dsp:txBody>
      <dsp:txXfrm>
        <a:off x="6477007" y="304796"/>
        <a:ext cx="1714364" cy="1714364"/>
      </dsp:txXfrm>
    </dsp:sp>
    <dsp:sp modelId="{681241A1-0CBC-4AD7-AE7E-134630CD90B9}">
      <dsp:nvSpPr>
        <dsp:cNvPr id="0" name=""/>
        <dsp:cNvSpPr/>
      </dsp:nvSpPr>
      <dsp:spPr>
        <a:xfrm>
          <a:off x="1371608" y="2362193"/>
          <a:ext cx="1714364" cy="1714364"/>
        </a:xfrm>
        <a:prstGeom prst="roundRect">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Not calling novels by their names</a:t>
          </a:r>
          <a:endParaRPr lang="ar-EG" sz="2400" b="1" kern="1200" dirty="0"/>
        </a:p>
      </dsp:txBody>
      <dsp:txXfrm>
        <a:off x="1371608" y="2362193"/>
        <a:ext cx="1714364" cy="1714364"/>
      </dsp:txXfrm>
    </dsp:sp>
    <dsp:sp modelId="{08156B97-B418-48B8-9149-52420ECFA1A6}">
      <dsp:nvSpPr>
        <dsp:cNvPr id="0" name=""/>
        <dsp:cNvSpPr/>
      </dsp:nvSpPr>
      <dsp:spPr>
        <a:xfrm>
          <a:off x="6553194" y="2286006"/>
          <a:ext cx="1714364" cy="1714364"/>
        </a:xfrm>
        <a:prstGeom prst="roundRect">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Patronage</a:t>
          </a:r>
          <a:endParaRPr lang="en-US" sz="2400" b="1" kern="1200" dirty="0"/>
        </a:p>
      </dsp:txBody>
      <dsp:txXfrm>
        <a:off x="6553194" y="2286006"/>
        <a:ext cx="1714364" cy="1714364"/>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6000" b="1" dirty="0" smtClean="0">
                <a:solidFill>
                  <a:srgbClr val="0000FF"/>
                </a:solidFill>
                <a:cs typeface="Arial" pitchFamily="34" charset="0"/>
              </a:rPr>
              <a:t>Sixth </a:t>
            </a: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solidFill>
                  <a:srgbClr val="0000FF"/>
                </a:solidFill>
                <a:cs typeface="Arial" pitchFamily="34" charset="0"/>
              </a:rPr>
              <a:t>In this Lecture:</a:t>
            </a:r>
            <a:endParaRPr lang="ar-SA" sz="4000" b="1" dirty="0" smtClean="0">
              <a:solidFill>
                <a:srgbClr val="0000FF"/>
              </a:solidFill>
              <a:cs typeface="Arial" pitchFamily="34" charset="0"/>
            </a:endParaRPr>
          </a:p>
        </p:txBody>
      </p:sp>
      <p:sp>
        <p:nvSpPr>
          <p:cNvPr id="7" name="TextBox 6"/>
          <p:cNvSpPr txBox="1"/>
          <p:nvPr/>
        </p:nvSpPr>
        <p:spPr>
          <a:xfrm>
            <a:off x="457200" y="1219200"/>
            <a:ext cx="9144000" cy="6338709"/>
          </a:xfrm>
          <a:prstGeom prst="rect">
            <a:avLst/>
          </a:prstGeom>
          <a:noFill/>
        </p:spPr>
        <p:txBody>
          <a:bodyPr wrap="square" rtlCol="1">
            <a:spAutoFit/>
          </a:bodyPr>
          <a:lstStyle/>
          <a:p>
            <a:pPr algn="ctr" rtl="0">
              <a:buFont typeface="Arial" pitchFamily="34" charset="0"/>
              <a:buChar char="•"/>
            </a:pPr>
            <a:endParaRPr lang="en-US" dirty="0" smtClean="0">
              <a:latin typeface="Candara" pitchFamily="34" charset="0"/>
            </a:endParaRPr>
          </a:p>
          <a:p>
            <a:pPr algn="ctr" rtl="0">
              <a:buFont typeface="Arial" pitchFamily="34" charset="0"/>
              <a:buChar char="•"/>
            </a:pPr>
            <a:r>
              <a:rPr lang="en-US" sz="2800" b="1" dirty="0" smtClean="0">
                <a:latin typeface="Candara" pitchFamily="34" charset="0"/>
              </a:rPr>
              <a:t>Ian Watt’s view of Daniel Defoe</a:t>
            </a:r>
          </a:p>
          <a:p>
            <a:pPr algn="ctr" rtl="0">
              <a:buFont typeface="Arial" pitchFamily="34" charset="0"/>
              <a:buChar char="•"/>
            </a:pPr>
            <a:r>
              <a:rPr lang="en-US" sz="2800" b="1" dirty="0" smtClean="0">
                <a:latin typeface="Candara" pitchFamily="34" charset="0"/>
              </a:rPr>
              <a:t>Individualism in Robinson Crusoe</a:t>
            </a:r>
          </a:p>
          <a:p>
            <a:pPr algn="ctr" rtl="0">
              <a:buFont typeface="Arial" pitchFamily="34" charset="0"/>
              <a:buChar char="•"/>
            </a:pPr>
            <a:r>
              <a:rPr lang="en-US" sz="2800" b="1" dirty="0" smtClean="0">
                <a:latin typeface="Candara" pitchFamily="34" charset="0"/>
              </a:rPr>
              <a:t>A word about Daniel Defoe</a:t>
            </a:r>
          </a:p>
          <a:p>
            <a:pPr algn="ctr" rtl="0">
              <a:buFont typeface="Arial" pitchFamily="34" charset="0"/>
              <a:buChar char="•"/>
            </a:pPr>
            <a:r>
              <a:rPr lang="en-US" sz="2800" b="1" dirty="0" smtClean="0">
                <a:latin typeface="Candara" pitchFamily="34" charset="0"/>
              </a:rPr>
              <a:t>Defoe and the Reading Public</a:t>
            </a:r>
          </a:p>
          <a:p>
            <a:pPr algn="ctr" rtl="0">
              <a:buFont typeface="Arial" pitchFamily="34" charset="0"/>
              <a:buChar char="•"/>
            </a:pPr>
            <a:r>
              <a:rPr lang="en-US" sz="2800" b="1" dirty="0" smtClean="0">
                <a:latin typeface="Candara" pitchFamily="34" charset="0"/>
              </a:rPr>
              <a:t>What Defoe wrote about </a:t>
            </a:r>
          </a:p>
          <a:p>
            <a:pPr algn="ctr" rtl="0">
              <a:buFont typeface="Arial" pitchFamily="34" charset="0"/>
              <a:buChar char="•"/>
            </a:pPr>
            <a:r>
              <a:rPr lang="en-US" sz="2800" b="1" dirty="0" smtClean="0">
                <a:latin typeface="Candara" pitchFamily="34" charset="0"/>
              </a:rPr>
              <a:t>Some disadvantages of </a:t>
            </a:r>
            <a:r>
              <a:rPr lang="en-US" sz="2800" b="1" i="1" dirty="0" smtClean="0">
                <a:latin typeface="Candara" pitchFamily="34" charset="0"/>
              </a:rPr>
              <a:t>Robinson Crusoe</a:t>
            </a:r>
            <a:r>
              <a:rPr lang="en-US" sz="2800" b="1" dirty="0" smtClean="0">
                <a:latin typeface="Candara" pitchFamily="34" charset="0"/>
              </a:rPr>
              <a:t>: </a:t>
            </a:r>
            <a:r>
              <a:rPr lang="en-US" sz="2800" b="1" dirty="0" smtClean="0">
                <a:solidFill>
                  <a:srgbClr val="009900"/>
                </a:solidFill>
                <a:latin typeface="Candara" pitchFamily="34" charset="0"/>
              </a:rPr>
              <a:t>serialization</a:t>
            </a:r>
          </a:p>
          <a:p>
            <a:pPr algn="ctr" rtl="0">
              <a:buFont typeface="Arial" pitchFamily="34" charset="0"/>
              <a:buChar char="•"/>
            </a:pPr>
            <a:r>
              <a:rPr lang="en-US" sz="2800" b="1" dirty="0" smtClean="0">
                <a:latin typeface="Candara" pitchFamily="34" charset="0"/>
              </a:rPr>
              <a:t>How writers avoided </a:t>
            </a:r>
            <a:r>
              <a:rPr lang="en-US" sz="2800" b="1" dirty="0" smtClean="0">
                <a:solidFill>
                  <a:srgbClr val="009900"/>
                </a:solidFill>
                <a:latin typeface="Candara" pitchFamily="34" charset="0"/>
              </a:rPr>
              <a:t>censorship</a:t>
            </a:r>
          </a:p>
          <a:p>
            <a:pPr algn="ctr" rtl="0">
              <a:buFont typeface="Arial" pitchFamily="34" charset="0"/>
              <a:buChar char="•"/>
            </a:pPr>
            <a:r>
              <a:rPr lang="en-US" sz="2800" b="1" dirty="0" smtClean="0">
                <a:latin typeface="Candara" pitchFamily="34" charset="0"/>
              </a:rPr>
              <a:t>Some disadvantages of </a:t>
            </a:r>
            <a:r>
              <a:rPr lang="en-US" sz="2800" b="1" i="1" dirty="0" smtClean="0">
                <a:latin typeface="Candara" pitchFamily="34" charset="0"/>
              </a:rPr>
              <a:t>Robinson Crusoe</a:t>
            </a:r>
            <a:r>
              <a:rPr lang="en-US" sz="2800" b="1" dirty="0" smtClean="0">
                <a:latin typeface="Candara" pitchFamily="34" charset="0"/>
              </a:rPr>
              <a:t>: </a:t>
            </a:r>
            <a:r>
              <a:rPr lang="en-US" sz="2800" b="1" dirty="0" smtClean="0">
                <a:solidFill>
                  <a:srgbClr val="009900"/>
                </a:solidFill>
                <a:latin typeface="Candara" pitchFamily="34" charset="0"/>
              </a:rPr>
              <a:t>Patronage</a:t>
            </a:r>
          </a:p>
          <a:p>
            <a:pPr algn="ctr" rtl="0">
              <a:buFont typeface="Arial" pitchFamily="34" charset="0"/>
              <a:buChar char="•"/>
            </a:pPr>
            <a:r>
              <a:rPr lang="en-US" sz="2800" b="1" dirty="0" smtClean="0">
                <a:latin typeface="Candara" pitchFamily="34" charset="0"/>
              </a:rPr>
              <a:t>Some disadvantages of </a:t>
            </a:r>
            <a:r>
              <a:rPr lang="en-US" sz="2800" b="1" i="1" dirty="0" smtClean="0">
                <a:latin typeface="Candara" pitchFamily="34" charset="0"/>
              </a:rPr>
              <a:t>Robinson Crusoe</a:t>
            </a:r>
            <a:r>
              <a:rPr lang="en-US" sz="2800" b="1" dirty="0" smtClean="0">
                <a:latin typeface="Candara" pitchFamily="34" charset="0"/>
              </a:rPr>
              <a:t>: </a:t>
            </a:r>
            <a:r>
              <a:rPr lang="en-US" sz="2800" b="1" dirty="0" smtClean="0">
                <a:solidFill>
                  <a:srgbClr val="009900"/>
                </a:solidFill>
                <a:latin typeface="Candara" pitchFamily="34" charset="0"/>
              </a:rPr>
              <a:t>Prefaces</a:t>
            </a:r>
            <a:r>
              <a:rPr lang="en-US" sz="2800" b="1" dirty="0" smtClean="0">
                <a:latin typeface="Candara" pitchFamily="34" charset="0"/>
              </a:rPr>
              <a:t>.</a:t>
            </a:r>
          </a:p>
          <a:p>
            <a:pPr algn="ctr" rtl="0"/>
            <a:endParaRPr lang="en-US" dirty="0" smtClean="0">
              <a:latin typeface="Candara" pitchFamily="34" charset="0"/>
            </a:endParaRPr>
          </a:p>
          <a:p>
            <a:pPr marL="173038" algn="l" rtl="0">
              <a:lnSpc>
                <a:spcPct val="150000"/>
              </a:lnSpc>
              <a:buFont typeface="Arial" pitchFamily="34" charset="0"/>
              <a:buChar char="•"/>
            </a:pPr>
            <a:endParaRPr lang="en-US" dirty="0" smtClean="0">
              <a:latin typeface="Candara" pitchFamily="34" charset="0"/>
            </a:endParaRPr>
          </a:p>
          <a:p>
            <a:pPr marL="173038" lvl="0" algn="l" rtl="0">
              <a:lnSpc>
                <a:spcPct val="150000"/>
              </a:lnSpc>
              <a:buFont typeface="Arial" pitchFamily="34" charset="0"/>
              <a:buChar char="•"/>
            </a:pPr>
            <a:endParaRPr lang="en-US" dirty="0" smtClean="0">
              <a:latin typeface="Candara" pitchFamily="34" charset="0"/>
            </a:endParaRPr>
          </a:p>
          <a:p>
            <a:pPr marL="173038" algn="l" rtl="0">
              <a:lnSpc>
                <a:spcPct val="150000"/>
              </a:lnSpc>
              <a:buFont typeface="Arial" pitchFamily="34" charset="0"/>
              <a:buChar char="•"/>
            </a:pPr>
            <a:endParaRPr lang="en-US" dirty="0" smtClean="0">
              <a:latin typeface="Candara" pitchFamily="34" charset="0"/>
            </a:endParaRPr>
          </a:p>
          <a:p>
            <a:pPr marL="173038" algn="l" rtl="0">
              <a:lnSpc>
                <a:spcPct val="150000"/>
              </a:lnSpc>
              <a:buFont typeface="Arial" pitchFamily="34" charset="0"/>
              <a:buChar char="•"/>
            </a:pPr>
            <a:endParaRPr lang="ar-SA" dirty="0">
              <a:latin typeface="Candar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20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20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20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20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20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20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fade">
                                      <p:cBhvr>
                                        <p:cTn id="47" dur="20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Ian Watt’s Idea of Robinson Crusoe</a:t>
            </a:r>
            <a:endParaRPr lang="ar-EG" b="1" dirty="0">
              <a:solidFill>
                <a:srgbClr val="0000FF"/>
              </a:solidFill>
            </a:endParaRPr>
          </a:p>
        </p:txBody>
      </p:sp>
      <p:sp>
        <p:nvSpPr>
          <p:cNvPr id="3" name="Content Placeholder 2"/>
          <p:cNvSpPr>
            <a:spLocks noGrp="1"/>
          </p:cNvSpPr>
          <p:nvPr>
            <p:ph idx="1"/>
          </p:nvPr>
        </p:nvSpPr>
        <p:spPr>
          <a:xfrm>
            <a:off x="304800" y="1447800"/>
            <a:ext cx="9296400" cy="4678363"/>
          </a:xfrm>
        </p:spPr>
        <p:txBody>
          <a:bodyPr/>
          <a:lstStyle/>
          <a:p>
            <a:pPr marL="173038" indent="-173038" algn="just">
              <a:buFont typeface="Arial" pitchFamily="34" charset="0"/>
              <a:buChar char="•"/>
            </a:pPr>
            <a:r>
              <a:rPr lang="en-US" sz="2800" dirty="0" smtClean="0">
                <a:solidFill>
                  <a:srgbClr val="002060"/>
                </a:solidFill>
              </a:rPr>
              <a:t>The title of Watt’s chapter on </a:t>
            </a:r>
            <a:r>
              <a:rPr lang="en-US" sz="2800" i="1" dirty="0" smtClean="0">
                <a:solidFill>
                  <a:srgbClr val="002060"/>
                </a:solidFill>
              </a:rPr>
              <a:t>Robinson Crusoe </a:t>
            </a:r>
            <a:r>
              <a:rPr lang="en-US" sz="2800" dirty="0" smtClean="0">
                <a:solidFill>
                  <a:srgbClr val="002060"/>
                </a:solidFill>
              </a:rPr>
              <a:t>is this:</a:t>
            </a:r>
          </a:p>
          <a:p>
            <a:pPr marL="173038" indent="-173038" algn="ctr">
              <a:buFont typeface="Arial" pitchFamily="34" charset="0"/>
              <a:buChar char="•"/>
            </a:pPr>
            <a:r>
              <a:rPr lang="en-US" sz="2800" dirty="0" smtClean="0">
                <a:solidFill>
                  <a:srgbClr val="FF3300"/>
                </a:solidFill>
              </a:rPr>
              <a:t>“III </a:t>
            </a:r>
            <a:r>
              <a:rPr lang="en-US" sz="2800" i="1" dirty="0" smtClean="0">
                <a:solidFill>
                  <a:srgbClr val="FF3300"/>
                </a:solidFill>
              </a:rPr>
              <a:t>Robinson Crusoe</a:t>
            </a:r>
            <a:r>
              <a:rPr lang="en-US" sz="2800" dirty="0" smtClean="0">
                <a:solidFill>
                  <a:srgbClr val="FF3300"/>
                </a:solidFill>
              </a:rPr>
              <a:t>, individualism and the </a:t>
            </a:r>
            <a:br>
              <a:rPr lang="en-US" sz="2800" dirty="0" smtClean="0">
                <a:solidFill>
                  <a:srgbClr val="FF3300"/>
                </a:solidFill>
              </a:rPr>
            </a:br>
            <a:r>
              <a:rPr lang="en-US" sz="2800" dirty="0" smtClean="0">
                <a:solidFill>
                  <a:srgbClr val="FF3300"/>
                </a:solidFill>
              </a:rPr>
              <a:t>novel”. </a:t>
            </a:r>
          </a:p>
          <a:p>
            <a:pPr marL="173038" indent="-173038" algn="just">
              <a:buFont typeface="Arial" pitchFamily="34" charset="0"/>
              <a:buChar char="•"/>
            </a:pPr>
            <a:r>
              <a:rPr lang="en-US" sz="2800" dirty="0" smtClean="0"/>
              <a:t>Writing a whole section in this book on the rise of the novel under this title means that the most important feature the critic has noticed about the novel is </a:t>
            </a:r>
            <a:r>
              <a:rPr lang="en-US" sz="2800" u="sng" dirty="0" smtClean="0"/>
              <a:t>individualism</a:t>
            </a:r>
            <a:r>
              <a:rPr lang="en-US" sz="2800" dirty="0" smtClean="0"/>
              <a:t>.</a:t>
            </a:r>
          </a:p>
          <a:p>
            <a:pPr marL="173038" indent="-173038" algn="just">
              <a:buFont typeface="Arial" pitchFamily="34" charset="0"/>
              <a:buChar char="•"/>
            </a:pPr>
            <a:r>
              <a:rPr lang="en-US" sz="2800" dirty="0" smtClean="0"/>
              <a:t>As we said before, all developments that took place in the 18</a:t>
            </a:r>
            <a:r>
              <a:rPr lang="en-US" sz="2800" baseline="30000" dirty="0" smtClean="0"/>
              <a:t>th</a:t>
            </a:r>
            <a:r>
              <a:rPr lang="en-US" sz="2800" dirty="0" smtClean="0"/>
              <a:t> century led to the enhancement of the individual.</a:t>
            </a:r>
          </a:p>
          <a:p>
            <a:pPr marL="173038" indent="-173038" algn="just">
              <a:buFont typeface="Arial" pitchFamily="34" charset="0"/>
              <a:buChar char="•"/>
            </a:pPr>
            <a:r>
              <a:rPr lang="en-US" sz="2800" dirty="0" smtClean="0"/>
              <a:t>Let us read what Watt says:</a:t>
            </a:r>
          </a:p>
          <a:p>
            <a:pPr marL="173038" indent="-173038" algn="just">
              <a:buFont typeface="Arial" pitchFamily="34" charset="0"/>
              <a:buChar char="•"/>
            </a:pPr>
            <a:endParaRPr lang="ar-EG"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Ian Watt’s Idea of Robinson Crusoe</a:t>
            </a:r>
            <a:endParaRPr lang="ar-EG" b="1" dirty="0">
              <a:solidFill>
                <a:srgbClr val="0000FF"/>
              </a:solidFill>
            </a:endParaRPr>
          </a:p>
        </p:txBody>
      </p:sp>
      <p:sp>
        <p:nvSpPr>
          <p:cNvPr id="3" name="Content Placeholder 2"/>
          <p:cNvSpPr>
            <a:spLocks noGrp="1"/>
          </p:cNvSpPr>
          <p:nvPr>
            <p:ph idx="1"/>
          </p:nvPr>
        </p:nvSpPr>
        <p:spPr>
          <a:xfrm>
            <a:off x="304800" y="1447800"/>
            <a:ext cx="9296400" cy="4678363"/>
          </a:xfrm>
        </p:spPr>
        <p:txBody>
          <a:bodyPr/>
          <a:lstStyle/>
          <a:p>
            <a:pPr marL="173038" indent="-173038" algn="just">
              <a:buFont typeface="Arial" pitchFamily="34" charset="0"/>
              <a:buChar char="•"/>
            </a:pPr>
            <a:r>
              <a:rPr lang="en-US" sz="2800" dirty="0" smtClean="0"/>
              <a:t>“Robinson Crusoe, like Defoe's other main characters, Moll Flanders, Roxana, Colonel Jacque and Captain Singleton, is </a:t>
            </a:r>
            <a:r>
              <a:rPr lang="en-US" sz="2800" dirty="0" smtClean="0">
                <a:solidFill>
                  <a:srgbClr val="0000FF"/>
                </a:solidFill>
              </a:rPr>
              <a:t>an embodiment of economic individualism</a:t>
            </a:r>
            <a:r>
              <a:rPr lang="en-US" sz="2800" dirty="0" smtClean="0"/>
              <a:t>. “</a:t>
            </a:r>
          </a:p>
          <a:p>
            <a:pPr marL="173038" indent="-173038" algn="just">
              <a:buFont typeface="Arial" pitchFamily="34" charset="0"/>
              <a:buChar char="•"/>
            </a:pPr>
            <a:r>
              <a:rPr lang="en-US" sz="2800" dirty="0" smtClean="0">
                <a:solidFill>
                  <a:srgbClr val="009900"/>
                </a:solidFill>
              </a:rPr>
              <a:t>“All Defoe's heroes pursue money,</a:t>
            </a:r>
            <a:r>
              <a:rPr lang="en-US" sz="2800" dirty="0" smtClean="0"/>
              <a:t> which he characteristically called </a:t>
            </a:r>
            <a:r>
              <a:rPr lang="en-US" sz="2800" dirty="0" smtClean="0">
                <a:solidFill>
                  <a:srgbClr val="009900"/>
                </a:solidFill>
              </a:rPr>
              <a:t>'the general denominating article in the world'; </a:t>
            </a:r>
            <a:r>
              <a:rPr lang="en-US" sz="2800" dirty="0" smtClean="0"/>
              <a:t>and they pursue it very methodically according to the profit and loss book-keeping which Max Weber considered to be the distinctive technical feature of modern capitalism. “</a:t>
            </a:r>
          </a:p>
          <a:p>
            <a:pPr marL="173038" indent="-173038" algn="just">
              <a:buFont typeface="Arial" pitchFamily="34" charset="0"/>
              <a:buChar char="•"/>
            </a:pPr>
            <a:r>
              <a:rPr lang="en-US" sz="2800" dirty="0" smtClean="0"/>
              <a:t>Ian Watt,  </a:t>
            </a:r>
            <a:r>
              <a:rPr lang="en-US" sz="2800" i="1" dirty="0" smtClean="0"/>
              <a:t>The Rise of the Novel.</a:t>
            </a:r>
            <a:endParaRPr lang="ar-EG"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Ian Watt’s Idea of Robinson Crusoe</a:t>
            </a:r>
            <a:endParaRPr lang="ar-EG" b="1" dirty="0">
              <a:solidFill>
                <a:srgbClr val="0000FF"/>
              </a:solidFill>
            </a:endParaRPr>
          </a:p>
        </p:txBody>
      </p:sp>
      <p:sp>
        <p:nvSpPr>
          <p:cNvPr id="3" name="Content Placeholder 2"/>
          <p:cNvSpPr>
            <a:spLocks noGrp="1"/>
          </p:cNvSpPr>
          <p:nvPr>
            <p:ph idx="1"/>
          </p:nvPr>
        </p:nvSpPr>
        <p:spPr>
          <a:xfrm>
            <a:off x="495300" y="1447800"/>
            <a:ext cx="8915400" cy="4678363"/>
          </a:xfrm>
        </p:spPr>
        <p:txBody>
          <a:bodyPr/>
          <a:lstStyle/>
          <a:p>
            <a:pPr marL="173038" indent="-173038" algn="l"/>
            <a:r>
              <a:rPr lang="en-US" sz="2800" dirty="0" smtClean="0"/>
              <a:t>“Defoe's heroes, we observe, have no need to learn this technique; </a:t>
            </a:r>
            <a:r>
              <a:rPr lang="en-US" sz="2800" dirty="0" smtClean="0">
                <a:solidFill>
                  <a:srgbClr val="FF3300"/>
                </a:solidFill>
              </a:rPr>
              <a:t>whatever the circumstances of their birth and education, they have it in their blood</a:t>
            </a:r>
            <a:r>
              <a:rPr lang="en-US" sz="2800" dirty="0" smtClean="0"/>
              <a:t>, and keep us more fully informed of their present stocks of money and commodities than any other characters in fiction.” </a:t>
            </a:r>
          </a:p>
          <a:p>
            <a:pPr algn="ctr"/>
            <a:r>
              <a:rPr lang="en-US" sz="2000" b="1" dirty="0" smtClean="0"/>
              <a:t>From </a:t>
            </a:r>
            <a:r>
              <a:rPr lang="en-US" sz="2000" b="1" i="1" dirty="0" smtClean="0"/>
              <a:t>THE RISE </a:t>
            </a:r>
            <a:br>
              <a:rPr lang="en-US" sz="2000" b="1" i="1" dirty="0" smtClean="0"/>
            </a:br>
            <a:r>
              <a:rPr lang="en-US" sz="2000" b="1" i="1" dirty="0" smtClean="0"/>
              <a:t>OF THE NOVEL </a:t>
            </a:r>
            <a:br>
              <a:rPr lang="en-US" sz="2000" b="1" i="1" dirty="0" smtClean="0"/>
            </a:br>
            <a:r>
              <a:rPr lang="en-US" sz="2000" i="1" dirty="0" smtClean="0"/>
              <a:t/>
            </a:r>
            <a:br>
              <a:rPr lang="en-US" sz="2000" i="1" dirty="0" smtClean="0"/>
            </a:br>
            <a:r>
              <a:rPr lang="en-US" sz="2000" b="1" i="1" dirty="0" smtClean="0"/>
              <a:t>Studies in Defoe, Richardson </a:t>
            </a:r>
            <a:br>
              <a:rPr lang="en-US" sz="2000" b="1" i="1" dirty="0" smtClean="0"/>
            </a:br>
            <a:r>
              <a:rPr lang="en-US" sz="2000" b="1" i="1" dirty="0" smtClean="0"/>
              <a:t>and Fielding </a:t>
            </a:r>
            <a:endParaRPr lang="en-US" sz="2000" i="1" dirty="0" smtClean="0"/>
          </a:p>
          <a:p>
            <a:pPr algn="ctr"/>
            <a:r>
              <a:rPr lang="en-US" sz="2000" dirty="0" smtClean="0"/>
              <a:t>by </a:t>
            </a:r>
            <a:br>
              <a:rPr lang="en-US" sz="2000" dirty="0" smtClean="0"/>
            </a:br>
            <a:r>
              <a:rPr lang="en-US" sz="2000" b="1" dirty="0" smtClean="0"/>
              <a:t>IAN WATT</a:t>
            </a:r>
          </a:p>
          <a:p>
            <a:pPr marL="173038" indent="-173038" algn="l">
              <a:buFont typeface="Arial" pitchFamily="34" charset="0"/>
              <a:buChar char="•"/>
            </a:pPr>
            <a:endParaRPr lang="ar-EG"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ar-EG" dirty="0"/>
          </a:p>
        </p:txBody>
      </p:sp>
      <p:sp>
        <p:nvSpPr>
          <p:cNvPr id="3" name="Content Placeholder 2"/>
          <p:cNvSpPr>
            <a:spLocks noGrp="1"/>
          </p:cNvSpPr>
          <p:nvPr>
            <p:ph idx="1"/>
          </p:nvPr>
        </p:nvSpPr>
        <p:spPr/>
        <p:txBody>
          <a:bodyPr/>
          <a:lstStyle/>
          <a:p>
            <a:r>
              <a:rPr lang="en-US" dirty="0" smtClean="0"/>
              <a:t> </a:t>
            </a:r>
            <a:endParaRPr lang="ar-EG" dirty="0"/>
          </a:p>
        </p:txBody>
      </p:sp>
      <p:sp>
        <p:nvSpPr>
          <p:cNvPr id="6" name="Title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FF0000"/>
                </a:solidFill>
                <a:effectLst/>
                <a:uLnTx/>
                <a:uFillTx/>
                <a:latin typeface="+mj-lt"/>
                <a:ea typeface="+mj-ea"/>
                <a:cs typeface="Arial" charset="0"/>
              </a:rPr>
              <a:t>Summary of Watt’s Point of View</a:t>
            </a:r>
            <a:endParaRPr kumimoji="0" lang="ar-EG" sz="4400" b="1" i="0" u="none" strike="noStrike" kern="1200" cap="none" spc="0" normalizeH="0" baseline="0" noProof="0" dirty="0">
              <a:ln>
                <a:noFill/>
              </a:ln>
              <a:solidFill>
                <a:srgbClr val="FF0000"/>
              </a:solidFill>
              <a:effectLst/>
              <a:uLnTx/>
              <a:uFillTx/>
              <a:latin typeface="+mj-lt"/>
              <a:ea typeface="+mj-ea"/>
              <a:cs typeface="Arial" charset="0"/>
            </a:endParaRPr>
          </a:p>
        </p:txBody>
      </p:sp>
      <p:sp>
        <p:nvSpPr>
          <p:cNvPr id="7" name="Content Placeholder 2"/>
          <p:cNvSpPr txBox="1">
            <a:spLocks/>
          </p:cNvSpPr>
          <p:nvPr/>
        </p:nvSpPr>
        <p:spPr bwMode="auto">
          <a:xfrm>
            <a:off x="381000" y="1371600"/>
            <a:ext cx="92202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Defoe describes Robinson as the embodiment of the age in which he lived.</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Robinson is interested in himself an </a:t>
            </a:r>
            <a:r>
              <a:rPr kumimoji="0" lang="en-US" sz="2800" b="0" i="0" u="none" strike="noStrike" kern="1200" cap="none" spc="0" normalizeH="0" baseline="0" noProof="0" dirty="0" smtClean="0">
                <a:ln>
                  <a:noFill/>
                </a:ln>
                <a:solidFill>
                  <a:srgbClr val="0000FF"/>
                </a:solidFill>
                <a:effectLst/>
                <a:uLnTx/>
                <a:uFillTx/>
                <a:latin typeface="+mn-lt"/>
                <a:ea typeface="+mn-ea"/>
                <a:cs typeface="Arial" charset="0"/>
              </a:rPr>
              <a:t>individual.</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He is so keen on collecting </a:t>
            </a:r>
            <a:r>
              <a:rPr kumimoji="0" lang="en-US" sz="2800" b="0" i="0" u="none" strike="noStrike" kern="1200" cap="none" spc="0" normalizeH="0" baseline="0" noProof="0" dirty="0" smtClean="0">
                <a:ln>
                  <a:noFill/>
                </a:ln>
                <a:solidFill>
                  <a:srgbClr val="0000FF"/>
                </a:solidFill>
                <a:effectLst/>
                <a:uLnTx/>
                <a:uFillTx/>
                <a:latin typeface="+mn-lt"/>
                <a:ea typeface="+mn-ea"/>
                <a:cs typeface="Arial" charset="0"/>
              </a:rPr>
              <a:t>money</a:t>
            </a: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 and on becoming rich.</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This  financial issue is the most obvious trait of his character.</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It is even </a:t>
            </a:r>
            <a:r>
              <a:rPr kumimoji="0" lang="en-US" sz="2800" b="0" i="0" u="none" strike="noStrike" kern="1200" cap="none" spc="0" normalizeH="0" baseline="0" noProof="0" dirty="0" smtClean="0">
                <a:ln>
                  <a:noFill/>
                </a:ln>
                <a:solidFill>
                  <a:srgbClr val="0000FF"/>
                </a:solidFill>
                <a:effectLst/>
                <a:uLnTx/>
                <a:uFillTx/>
                <a:latin typeface="+mn-lt"/>
                <a:ea typeface="+mn-ea"/>
                <a:cs typeface="Arial" charset="0"/>
              </a:rPr>
              <a:t>more important than any other values </a:t>
            </a:r>
            <a:r>
              <a:rPr kumimoji="0" lang="en-US" sz="2800" b="0" i="0" u="none" strike="noStrike" kern="1200" cap="none" spc="0" normalizeH="0" baseline="0" noProof="0" dirty="0" smtClean="0">
                <a:ln>
                  <a:noFill/>
                </a:ln>
                <a:solidFill>
                  <a:schemeClr val="tx1"/>
                </a:solidFill>
                <a:effectLst/>
                <a:uLnTx/>
                <a:uFillTx/>
                <a:latin typeface="+mn-lt"/>
                <a:ea typeface="+mn-ea"/>
                <a:cs typeface="Arial" charset="0"/>
              </a:rPr>
              <a:t>in his life, even more important than his parents and friends.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ar-EG" sz="28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20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648700" cy="1143000"/>
          </a:xfrm>
        </p:spPr>
        <p:txBody>
          <a:bodyPr/>
          <a:lstStyle/>
          <a:p>
            <a:pPr algn="l"/>
            <a:r>
              <a:rPr lang="en-US" dirty="0" smtClean="0"/>
              <a:t>Individualism in </a:t>
            </a:r>
            <a:r>
              <a:rPr lang="en-US" i="1" dirty="0" smtClean="0">
                <a:solidFill>
                  <a:srgbClr val="0000FF"/>
                </a:solidFill>
                <a:latin typeface="Candara" pitchFamily="34" charset="0"/>
              </a:rPr>
              <a:t>Robinson Crusoe</a:t>
            </a:r>
            <a:r>
              <a:rPr lang="en-US" dirty="0" smtClean="0"/>
              <a:t> </a:t>
            </a:r>
            <a:endParaRPr lang="ar-EG" dirty="0"/>
          </a:p>
        </p:txBody>
      </p:sp>
      <p:sp>
        <p:nvSpPr>
          <p:cNvPr id="3" name="Content Placeholder 2"/>
          <p:cNvSpPr>
            <a:spLocks noGrp="1"/>
          </p:cNvSpPr>
          <p:nvPr>
            <p:ph idx="1"/>
          </p:nvPr>
        </p:nvSpPr>
        <p:spPr>
          <a:xfrm>
            <a:off x="495300" y="1447800"/>
            <a:ext cx="9105900" cy="4678363"/>
          </a:xfrm>
        </p:spPr>
        <p:txBody>
          <a:bodyPr/>
          <a:lstStyle/>
          <a:p>
            <a:pPr lvl="0" algn="l">
              <a:buFont typeface="Arial" pitchFamily="34" charset="0"/>
              <a:buChar char="•"/>
            </a:pPr>
            <a:r>
              <a:rPr lang="en-US" dirty="0" smtClean="0">
                <a:solidFill>
                  <a:srgbClr val="0000FF"/>
                </a:solidFill>
                <a:latin typeface="Candara" pitchFamily="34" charset="0"/>
              </a:rPr>
              <a:t>In </a:t>
            </a:r>
            <a:r>
              <a:rPr lang="en-US" i="1" dirty="0" smtClean="0">
                <a:solidFill>
                  <a:srgbClr val="0000FF"/>
                </a:solidFill>
                <a:latin typeface="Candara" pitchFamily="34" charset="0"/>
              </a:rPr>
              <a:t>Robinson Crusoe</a:t>
            </a:r>
            <a:r>
              <a:rPr lang="en-US" dirty="0" smtClean="0">
                <a:solidFill>
                  <a:srgbClr val="0000FF"/>
                </a:solidFill>
                <a:latin typeface="Candara" pitchFamily="34" charset="0"/>
              </a:rPr>
              <a:t>, the writer focuses entirely on the character of Robinson as if no one else exists. </a:t>
            </a:r>
          </a:p>
          <a:p>
            <a:pPr lvl="0" algn="l">
              <a:buFont typeface="Arial" pitchFamily="34" charset="0"/>
              <a:buChar char="•"/>
            </a:pPr>
            <a:r>
              <a:rPr lang="en-US" dirty="0" smtClean="0">
                <a:solidFill>
                  <a:srgbClr val="0000FF"/>
                </a:solidFill>
                <a:latin typeface="Candara" pitchFamily="34" charset="0"/>
              </a:rPr>
              <a:t>When Robinson deals with anyone even his parents and friends, we understand that his own good and desires come first. </a:t>
            </a:r>
          </a:p>
          <a:p>
            <a:pPr lvl="0" algn="l">
              <a:buFont typeface="Arial" pitchFamily="34" charset="0"/>
              <a:buChar char="•"/>
            </a:pPr>
            <a:r>
              <a:rPr lang="en-US" dirty="0" smtClean="0">
                <a:solidFill>
                  <a:srgbClr val="0000FF"/>
                </a:solidFill>
                <a:latin typeface="Candara" pitchFamily="34" charset="0"/>
              </a:rPr>
              <a:t>That is why, as we will see, he does not listen to the advice of his parents or even know what happened to his friends.</a:t>
            </a:r>
            <a:endParaRPr lang="en-US" dirty="0">
              <a:solidFill>
                <a:srgbClr val="0000FF"/>
              </a:solidFill>
              <a:latin typeface="Candar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 </a:t>
            </a:r>
            <a:endParaRPr lang="ar-EG" b="1" dirty="0"/>
          </a:p>
        </p:txBody>
      </p:sp>
      <p:sp>
        <p:nvSpPr>
          <p:cNvPr id="3" name="Content Placeholder 2"/>
          <p:cNvSpPr>
            <a:spLocks noGrp="1"/>
          </p:cNvSpPr>
          <p:nvPr>
            <p:ph idx="1"/>
          </p:nvPr>
        </p:nvSpPr>
        <p:spPr/>
        <p:txBody>
          <a:bodyPr/>
          <a:lstStyle/>
          <a:p>
            <a:pPr marL="514350" indent="-514350" algn="l">
              <a:buFont typeface="+mj-lt"/>
              <a:buAutoNum type="arabicPeriod"/>
            </a:pPr>
            <a:r>
              <a:rPr lang="en-US" dirty="0" smtClean="0"/>
              <a:t>The most important thing Defoe’s characters are interested in is (love-	marriage-		</a:t>
            </a:r>
            <a:r>
              <a:rPr lang="en-US" dirty="0" smtClean="0">
                <a:solidFill>
                  <a:srgbClr val="0000FF"/>
                </a:solidFill>
              </a:rPr>
              <a:t>money</a:t>
            </a:r>
            <a:r>
              <a:rPr lang="en-US" dirty="0" smtClean="0"/>
              <a:t>).</a:t>
            </a:r>
          </a:p>
          <a:p>
            <a:pPr marL="514350" indent="-514350" algn="l">
              <a:buFont typeface="+mj-lt"/>
              <a:buAutoNum type="arabicPeriod"/>
            </a:pPr>
            <a:r>
              <a:rPr lang="en-US" dirty="0" smtClean="0"/>
              <a:t>As an 18</a:t>
            </a:r>
            <a:r>
              <a:rPr lang="en-US" baseline="30000" dirty="0" smtClean="0"/>
              <a:t>th</a:t>
            </a:r>
            <a:r>
              <a:rPr lang="en-US" dirty="0" smtClean="0"/>
              <a:t> century writer, Defoe was interested most in (sports-	</a:t>
            </a:r>
            <a:r>
              <a:rPr lang="en-US" dirty="0" smtClean="0">
                <a:solidFill>
                  <a:srgbClr val="0000FF"/>
                </a:solidFill>
              </a:rPr>
              <a:t>the individual-</a:t>
            </a:r>
            <a:r>
              <a:rPr lang="en-US" dirty="0" smtClean="0"/>
              <a:t>	schools).</a:t>
            </a:r>
          </a:p>
          <a:p>
            <a:pPr marL="514350" indent="-514350" algn="l">
              <a:buFont typeface="+mj-lt"/>
              <a:buAutoNum type="arabicPeriod"/>
            </a:pPr>
            <a:r>
              <a:rPr lang="en-US" dirty="0" smtClean="0"/>
              <a:t>The most important feature the critic has noticed about Robinson Crusoe is (spiritualism-	</a:t>
            </a:r>
            <a:r>
              <a:rPr lang="en-US" dirty="0" smtClean="0">
                <a:solidFill>
                  <a:srgbClr val="0000FF"/>
                </a:solidFill>
              </a:rPr>
              <a:t>individualism-</a:t>
            </a:r>
            <a:r>
              <a:rPr lang="en-US" dirty="0" smtClean="0"/>
              <a:t> 	culture).</a:t>
            </a:r>
          </a:p>
          <a:p>
            <a:pPr marL="514350" indent="-514350" algn="l">
              <a:buFont typeface="+mj-lt"/>
              <a:buAutoNum type="arabicPeriod"/>
            </a:pPr>
            <a:endParaRPr lang="ar-EG"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 Word about Daniel Defoe</a:t>
            </a:r>
            <a:endParaRPr lang="ar-EG" b="1" dirty="0"/>
          </a:p>
        </p:txBody>
      </p:sp>
      <p:sp>
        <p:nvSpPr>
          <p:cNvPr id="3" name="Content Placeholder 2"/>
          <p:cNvSpPr>
            <a:spLocks noGrp="1"/>
          </p:cNvSpPr>
          <p:nvPr>
            <p:ph idx="1"/>
          </p:nvPr>
        </p:nvSpPr>
        <p:spPr>
          <a:xfrm>
            <a:off x="304800" y="1371600"/>
            <a:ext cx="9296400" cy="4754563"/>
          </a:xfrm>
        </p:spPr>
        <p:txBody>
          <a:bodyPr/>
          <a:lstStyle/>
          <a:p>
            <a:pPr algn="just">
              <a:buFont typeface="Wingdings" pitchFamily="2" charset="2"/>
              <a:buChar char="q"/>
            </a:pPr>
            <a:r>
              <a:rPr lang="en-US" sz="2800" dirty="0" smtClean="0"/>
              <a:t>He worked a s a journalist most of the time.</a:t>
            </a:r>
          </a:p>
          <a:p>
            <a:pPr algn="just">
              <a:buFont typeface="Wingdings" pitchFamily="2" charset="2"/>
              <a:buChar char="q"/>
            </a:pPr>
            <a:r>
              <a:rPr lang="en-US" sz="2800" dirty="0" smtClean="0"/>
              <a:t>This made his style and language easier than those of other writers who did not work as journalists.</a:t>
            </a:r>
          </a:p>
          <a:p>
            <a:pPr algn="just">
              <a:buFont typeface="Wingdings" pitchFamily="2" charset="2"/>
              <a:buChar char="q"/>
            </a:pPr>
            <a:r>
              <a:rPr lang="en-US" sz="2800" dirty="0" smtClean="0"/>
              <a:t>He got interested in stories full of action and adventure</a:t>
            </a:r>
          </a:p>
          <a:p>
            <a:pPr algn="just">
              <a:buFont typeface="Wingdings" pitchFamily="2" charset="2"/>
              <a:buChar char="q"/>
            </a:pPr>
            <a:r>
              <a:rPr lang="en-US" sz="2800" dirty="0" smtClean="0"/>
              <a:t>He knew how to create suspense and excitement in readers.</a:t>
            </a:r>
          </a:p>
          <a:p>
            <a:pPr algn="just">
              <a:buFont typeface="Wingdings" pitchFamily="2" charset="2"/>
              <a:buChar char="q"/>
            </a:pPr>
            <a:r>
              <a:rPr lang="en-US" sz="2800" dirty="0" smtClean="0"/>
              <a:t>He liked to refer to facts and data in all he wrote.</a:t>
            </a:r>
          </a:p>
          <a:p>
            <a:pPr algn="just">
              <a:buFont typeface="Wingdings" pitchFamily="2" charset="2"/>
              <a:buChar char="q"/>
            </a:pPr>
            <a:r>
              <a:rPr lang="en-US" sz="2800" dirty="0" smtClean="0"/>
              <a:t>He came to novel- writing at the age of 59.</a:t>
            </a:r>
          </a:p>
          <a:p>
            <a:pPr algn="just">
              <a:buFont typeface="Wingdings" pitchFamily="2" charset="2"/>
              <a:buChar char="q"/>
            </a:pPr>
            <a:r>
              <a:rPr lang="en-US" sz="2800" dirty="0" smtClean="0"/>
              <a:t>This means that the novels he wrote suffered from certain technical problems.</a:t>
            </a:r>
            <a:endParaRPr lang="ar-EG" sz="2800"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 </a:t>
            </a:r>
            <a:endParaRPr lang="ar-EG" b="1" dirty="0"/>
          </a:p>
        </p:txBody>
      </p:sp>
      <p:sp>
        <p:nvSpPr>
          <p:cNvPr id="3" name="Content Placeholder 2"/>
          <p:cNvSpPr>
            <a:spLocks noGrp="1"/>
          </p:cNvSpPr>
          <p:nvPr>
            <p:ph idx="1"/>
          </p:nvPr>
        </p:nvSpPr>
        <p:spPr/>
        <p:txBody>
          <a:bodyPr/>
          <a:lstStyle/>
          <a:p>
            <a:pPr marL="514350" indent="-514350" algn="l">
              <a:buFont typeface="+mj-lt"/>
              <a:buAutoNum type="arabicPeriod"/>
            </a:pPr>
            <a:r>
              <a:rPr lang="en-US" dirty="0" smtClean="0"/>
              <a:t>How old was Defoe when he wrote Robinson Crusoe?  (45-    55-     </a:t>
            </a:r>
            <a:r>
              <a:rPr lang="en-US" dirty="0" smtClean="0">
                <a:solidFill>
                  <a:srgbClr val="0000FF"/>
                </a:solidFill>
              </a:rPr>
              <a:t>59</a:t>
            </a:r>
            <a:r>
              <a:rPr lang="en-US" dirty="0" smtClean="0"/>
              <a:t>)</a:t>
            </a:r>
          </a:p>
          <a:p>
            <a:pPr marL="514350" indent="-514350" algn="l">
              <a:buFont typeface="+mj-lt"/>
              <a:buAutoNum type="arabicPeriod"/>
            </a:pPr>
            <a:r>
              <a:rPr lang="en-US" dirty="0" smtClean="0"/>
              <a:t>Defoe worked as a (teacher    preacher-   </a:t>
            </a:r>
            <a:r>
              <a:rPr lang="en-US" dirty="0" smtClean="0">
                <a:solidFill>
                  <a:srgbClr val="0000FF"/>
                </a:solidFill>
              </a:rPr>
              <a:t>journalist</a:t>
            </a:r>
            <a:r>
              <a:rPr lang="en-US" dirty="0" smtClean="0"/>
              <a:t>) before writing Robinson Crusoe.</a:t>
            </a:r>
          </a:p>
          <a:p>
            <a:pPr marL="514350" indent="-514350" algn="l">
              <a:buFont typeface="+mj-lt"/>
              <a:buAutoNum type="arabicPeriod"/>
            </a:pPr>
            <a:r>
              <a:rPr lang="en-US" dirty="0" smtClean="0"/>
              <a:t>Defoe’s language is (</a:t>
            </a:r>
            <a:r>
              <a:rPr lang="en-US" dirty="0" smtClean="0">
                <a:solidFill>
                  <a:srgbClr val="0000FF"/>
                </a:solidFill>
              </a:rPr>
              <a:t>easy-</a:t>
            </a:r>
            <a:r>
              <a:rPr lang="en-US" dirty="0" smtClean="0"/>
              <a:t>    hard-    ambiguous) because he worked as a journalist.</a:t>
            </a:r>
          </a:p>
          <a:p>
            <a:pPr marL="514350" indent="-514350" algn="l">
              <a:buFont typeface="+mj-lt"/>
              <a:buAutoNum type="arabicPeriod"/>
            </a:pPr>
            <a:r>
              <a:rPr lang="en-US" dirty="0" smtClean="0"/>
              <a:t>One thing Daniel Defoe liked to refer to in his novels is (</a:t>
            </a:r>
            <a:r>
              <a:rPr lang="en-US" dirty="0" smtClean="0">
                <a:solidFill>
                  <a:srgbClr val="0000FF"/>
                </a:solidFill>
              </a:rPr>
              <a:t>facts-</a:t>
            </a:r>
            <a:r>
              <a:rPr lang="en-US" dirty="0" smtClean="0"/>
              <a:t>	women-	children)</a:t>
            </a:r>
            <a:endParaRPr lang="ar-E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Defoe and the Reading Public</a:t>
            </a:r>
            <a:endParaRPr lang="ar-EG" sz="4000" b="1" dirty="0"/>
          </a:p>
        </p:txBody>
      </p:sp>
      <p:sp>
        <p:nvSpPr>
          <p:cNvPr id="3" name="Content Placeholder 2"/>
          <p:cNvSpPr>
            <a:spLocks noGrp="1"/>
          </p:cNvSpPr>
          <p:nvPr>
            <p:ph idx="1"/>
          </p:nvPr>
        </p:nvSpPr>
        <p:spPr/>
        <p:txBody>
          <a:bodyPr/>
          <a:lstStyle/>
          <a:p>
            <a:pPr algn="just">
              <a:buFont typeface="Wingdings" pitchFamily="2" charset="2"/>
              <a:buChar char="q"/>
            </a:pPr>
            <a:r>
              <a:rPr lang="en-US" sz="2800" b="1" i="1" dirty="0" smtClean="0">
                <a:solidFill>
                  <a:schemeClr val="tx2">
                    <a:lumMod val="50000"/>
                  </a:schemeClr>
                </a:solidFill>
                <a:latin typeface="Candara" pitchFamily="34" charset="0"/>
              </a:rPr>
              <a:t>Daniel Defoe made it clear that he exploited the prevalent tendencies in his time in order to write for people what attracted their attention.</a:t>
            </a:r>
          </a:p>
          <a:p>
            <a:pPr algn="just">
              <a:buFont typeface="Wingdings" pitchFamily="2" charset="2"/>
              <a:buChar char="q"/>
            </a:pPr>
            <a:r>
              <a:rPr lang="en-US" sz="2800" b="1" i="1" dirty="0" smtClean="0">
                <a:solidFill>
                  <a:schemeClr val="tx2">
                    <a:lumMod val="50000"/>
                  </a:schemeClr>
                </a:solidFill>
                <a:latin typeface="Candara" pitchFamily="34" charset="0"/>
              </a:rPr>
              <a:t>That is to say, he only wrote when he felt that what he wrote could be appreciated and liked by readers.</a:t>
            </a:r>
          </a:p>
          <a:p>
            <a:pPr algn="just">
              <a:buFont typeface="Wingdings" pitchFamily="2" charset="2"/>
              <a:buChar char="q"/>
            </a:pPr>
            <a:r>
              <a:rPr lang="en-US" sz="2800" b="1" i="1" dirty="0" smtClean="0">
                <a:solidFill>
                  <a:schemeClr val="tx2">
                    <a:lumMod val="50000"/>
                  </a:schemeClr>
                </a:solidFill>
                <a:latin typeface="Candara" pitchFamily="34" charset="0"/>
              </a:rPr>
              <a:t>Defoe declared that he was a very good observer of the prevalent attitudes and tendencies of people and that he made use of this in order to win the </a:t>
            </a:r>
            <a:r>
              <a:rPr lang="en-US" sz="2800" b="1" i="1" dirty="0" err="1" smtClean="0">
                <a:solidFill>
                  <a:schemeClr val="tx2">
                    <a:lumMod val="50000"/>
                  </a:schemeClr>
                </a:solidFill>
                <a:latin typeface="Candara" pitchFamily="34" charset="0"/>
              </a:rPr>
              <a:t>favour</a:t>
            </a:r>
            <a:r>
              <a:rPr lang="en-US" sz="2800" b="1" i="1" dirty="0" smtClean="0">
                <a:solidFill>
                  <a:schemeClr val="tx2">
                    <a:lumMod val="50000"/>
                  </a:schemeClr>
                </a:solidFill>
                <a:latin typeface="Candara" pitchFamily="34" charset="0"/>
              </a:rPr>
              <a:t> of publishers and readers alike.</a:t>
            </a:r>
            <a:endParaRPr lang="ar-SA" sz="2800" b="1" i="1" dirty="0" smtClean="0">
              <a:solidFill>
                <a:schemeClr val="tx2">
                  <a:lumMod val="50000"/>
                </a:schemeClr>
              </a:solidFill>
              <a:latin typeface="Candara" pitchFamily="34" charset="0"/>
            </a:endParaRPr>
          </a:p>
          <a:p>
            <a:endParaRPr lang="ar-EG"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did Defoe write about?</a:t>
            </a:r>
            <a:endParaRPr lang="ar-EG" dirty="0"/>
          </a:p>
        </p:txBody>
      </p:sp>
      <p:sp>
        <p:nvSpPr>
          <p:cNvPr id="3" name="Content Placeholder 2"/>
          <p:cNvSpPr>
            <a:spLocks noGrp="1"/>
          </p:cNvSpPr>
          <p:nvPr>
            <p:ph idx="1"/>
          </p:nvPr>
        </p:nvSpPr>
        <p:spPr/>
        <p:txBody>
          <a:bodyPr/>
          <a:lstStyle/>
          <a:p>
            <a:pPr algn="l">
              <a:buFont typeface="Wingdings" pitchFamily="2" charset="2"/>
              <a:buChar char="Ø"/>
            </a:pPr>
            <a:r>
              <a:rPr lang="en-US" dirty="0" smtClean="0"/>
              <a:t> Individuals in search of fortune, dreaming of wealth</a:t>
            </a:r>
          </a:p>
          <a:p>
            <a:pPr algn="l">
              <a:buFont typeface="Wingdings" pitchFamily="2" charset="2"/>
              <a:buChar char="Ø"/>
            </a:pPr>
            <a:r>
              <a:rPr lang="en-US" dirty="0" smtClean="0"/>
              <a:t>Adventures of all sorts</a:t>
            </a:r>
          </a:p>
          <a:p>
            <a:pPr algn="l">
              <a:buFont typeface="Wingdings" pitchFamily="2" charset="2"/>
              <a:buChar char="Ø"/>
            </a:pPr>
            <a:r>
              <a:rPr lang="en-US" dirty="0" smtClean="0"/>
              <a:t>Remote places like islands and African nations.</a:t>
            </a:r>
          </a:p>
          <a:p>
            <a:pPr algn="l">
              <a:buFont typeface="Wingdings" pitchFamily="2" charset="2"/>
              <a:buChar char="Ø"/>
            </a:pPr>
            <a:r>
              <a:rPr lang="en-US" dirty="0" smtClean="0"/>
              <a:t>Stories of exotic people (different from the British)</a:t>
            </a:r>
          </a:p>
          <a:p>
            <a:pPr algn="l">
              <a:buFont typeface="Wingdings" pitchFamily="2" charset="2"/>
              <a:buChar char="Ø"/>
            </a:pPr>
            <a:r>
              <a:rPr lang="en-US" dirty="0" smtClean="0"/>
              <a:t>The clash between science and religion</a:t>
            </a:r>
          </a:p>
          <a:p>
            <a:pPr algn="l"/>
            <a:endParaRPr lang="en-US" dirty="0" smtClean="0"/>
          </a:p>
          <a:p>
            <a:pPr algn="l">
              <a:buFont typeface="Wingdings" pitchFamily="2" charset="2"/>
              <a:buChar char="Ø"/>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Serialization </a:t>
            </a:r>
            <a:endParaRPr lang="ar-EG" sz="3200" dirty="0"/>
          </a:p>
        </p:txBody>
      </p:sp>
      <p:sp>
        <p:nvSpPr>
          <p:cNvPr id="3" name="Content Placeholder 2"/>
          <p:cNvSpPr>
            <a:spLocks noGrp="1"/>
          </p:cNvSpPr>
          <p:nvPr>
            <p:ph idx="1"/>
          </p:nvPr>
        </p:nvSpPr>
        <p:spPr/>
        <p:txBody>
          <a:bodyPr/>
          <a:lstStyle/>
          <a:p>
            <a:pPr algn="l">
              <a:buFont typeface="Arial" pitchFamily="34" charset="0"/>
              <a:buChar char="•"/>
            </a:pPr>
            <a:r>
              <a:rPr lang="en-GB" b="1" i="1" dirty="0" smtClean="0">
                <a:solidFill>
                  <a:schemeClr val="tx2">
                    <a:lumMod val="50000"/>
                  </a:schemeClr>
                </a:solidFill>
                <a:latin typeface="Candara" pitchFamily="34" charset="0"/>
              </a:rPr>
              <a:t>Like all other </a:t>
            </a:r>
            <a:r>
              <a:rPr lang="en-GB" b="1" i="1" dirty="0" smtClean="0">
                <a:solidFill>
                  <a:schemeClr val="tx2">
                    <a:lumMod val="50000"/>
                  </a:schemeClr>
                </a:solidFill>
                <a:latin typeface="Candara" pitchFamily="34" charset="0"/>
              </a:rPr>
              <a:t>novels </a:t>
            </a:r>
            <a:r>
              <a:rPr lang="en-GB" b="1" i="1" dirty="0" smtClean="0">
                <a:solidFill>
                  <a:schemeClr val="tx2">
                    <a:lumMod val="50000"/>
                  </a:schemeClr>
                </a:solidFill>
                <a:latin typeface="Candara" pitchFamily="34" charset="0"/>
              </a:rPr>
              <a:t>in this age, our novel was published in journals, in serials.</a:t>
            </a:r>
          </a:p>
          <a:p>
            <a:pPr algn="l">
              <a:buFont typeface="Arial" pitchFamily="34" charset="0"/>
              <a:buChar char="•"/>
            </a:pPr>
            <a:r>
              <a:rPr lang="en-GB" b="1" i="1" dirty="0" smtClean="0">
                <a:solidFill>
                  <a:schemeClr val="tx2">
                    <a:lumMod val="50000"/>
                  </a:schemeClr>
                </a:solidFill>
                <a:latin typeface="Candara" pitchFamily="34" charset="0"/>
              </a:rPr>
              <a:t>It was not published in book form until later.</a:t>
            </a:r>
            <a:endParaRPr lang="en-US" b="1" i="1" dirty="0" smtClean="0">
              <a:solidFill>
                <a:schemeClr val="tx2">
                  <a:lumMod val="50000"/>
                </a:schemeClr>
              </a:solidFill>
              <a:latin typeface="Candara" pitchFamily="34" charset="0"/>
            </a:endParaRPr>
          </a:p>
          <a:p>
            <a:pPr algn="l">
              <a:buFont typeface="Arial" pitchFamily="34" charset="0"/>
              <a:buChar char="•"/>
            </a:pPr>
            <a:r>
              <a:rPr lang="en-US" b="1" i="1" dirty="0" smtClean="0">
                <a:solidFill>
                  <a:schemeClr val="tx2">
                    <a:lumMod val="50000"/>
                  </a:schemeClr>
                </a:solidFill>
                <a:latin typeface="Candara" pitchFamily="34" charset="0"/>
              </a:rPr>
              <a:t>Writing  serialized novels for papers or magazines involved some sort of novelistic or fictional lack of cohesion. That is to say, the final product which is the novel, had to suffer from disintegration and structural disorganization. </a:t>
            </a:r>
            <a:endParaRPr lang="ar-SA" b="1" i="1" dirty="0" smtClean="0">
              <a:solidFill>
                <a:schemeClr val="tx2">
                  <a:lumMod val="50000"/>
                </a:schemeClr>
              </a:solidFill>
              <a:latin typeface="Candara" pitchFamily="34" charset="0"/>
            </a:endParaRPr>
          </a:p>
          <a:p>
            <a:pPr algn="l"/>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Serialization </a:t>
            </a:r>
            <a:endParaRPr lang="ar-EG" sz="3200" dirty="0"/>
          </a:p>
        </p:txBody>
      </p:sp>
      <p:sp>
        <p:nvSpPr>
          <p:cNvPr id="3" name="Content Placeholder 2"/>
          <p:cNvSpPr>
            <a:spLocks noGrp="1"/>
          </p:cNvSpPr>
          <p:nvPr>
            <p:ph idx="1"/>
          </p:nvPr>
        </p:nvSpPr>
        <p:spPr/>
        <p:txBody>
          <a:bodyPr/>
          <a:lstStyle/>
          <a:p>
            <a:pPr algn="l">
              <a:buFont typeface="Arial" pitchFamily="34" charset="0"/>
              <a:buChar char="•"/>
            </a:pPr>
            <a:r>
              <a:rPr lang="en-US" b="1" i="1" dirty="0" smtClean="0">
                <a:solidFill>
                  <a:schemeClr val="tx2">
                    <a:lumMod val="50000"/>
                  </a:schemeClr>
                </a:solidFill>
                <a:latin typeface="Candara" pitchFamily="34" charset="0"/>
              </a:rPr>
              <a:t>Every chapter or episode for instance had to be interesting in itself as if it were the end product and as if it would not be followed by other installments. </a:t>
            </a:r>
          </a:p>
          <a:p>
            <a:pPr algn="l">
              <a:buFont typeface="Arial" pitchFamily="34" charset="0"/>
              <a:buChar char="•"/>
            </a:pPr>
            <a:r>
              <a:rPr lang="en-US" b="1" i="1" dirty="0" smtClean="0">
                <a:solidFill>
                  <a:schemeClr val="tx2">
                    <a:lumMod val="50000"/>
                  </a:schemeClr>
                </a:solidFill>
                <a:latin typeface="Candara" pitchFamily="34" charset="0"/>
              </a:rPr>
              <a:t>Structural cohesion in this sense was sacrificed for the sake of arousing the immediate attention of readers.   </a:t>
            </a:r>
            <a:endParaRPr lang="ar-SA" b="1" i="1" dirty="0" smtClean="0">
              <a:solidFill>
                <a:schemeClr val="tx2">
                  <a:lumMod val="50000"/>
                </a:schemeClr>
              </a:solidFill>
              <a:latin typeface="Candara" pitchFamily="34" charset="0"/>
            </a:endParaRPr>
          </a:p>
          <a:p>
            <a:pPr algn="l"/>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Serialization </a:t>
            </a:r>
            <a:endParaRPr lang="ar-EG" sz="3200" dirty="0"/>
          </a:p>
        </p:txBody>
      </p:sp>
      <p:sp>
        <p:nvSpPr>
          <p:cNvPr id="3" name="Content Placeholder 2"/>
          <p:cNvSpPr>
            <a:spLocks noGrp="1"/>
          </p:cNvSpPr>
          <p:nvPr>
            <p:ph idx="1"/>
          </p:nvPr>
        </p:nvSpPr>
        <p:spPr>
          <a:xfrm>
            <a:off x="381000" y="1447800"/>
            <a:ext cx="9296400" cy="4678363"/>
          </a:xfrm>
        </p:spPr>
        <p:txBody>
          <a:bodyPr/>
          <a:lstStyle/>
          <a:p>
            <a:pPr algn="l">
              <a:buFont typeface="Arial" pitchFamily="34" charset="0"/>
              <a:buChar char="•"/>
            </a:pPr>
            <a:r>
              <a:rPr lang="en-US" sz="2400" b="1" dirty="0" smtClean="0">
                <a:latin typeface="Candara" pitchFamily="34" charset="0"/>
              </a:rPr>
              <a:t>At this point, it can be said that Poe endorses an established tradition in world literature and aesthetics in general- that of </a:t>
            </a:r>
            <a:r>
              <a:rPr lang="en-US" sz="2400" b="1" u="sng" dirty="0" smtClean="0">
                <a:latin typeface="Candara" pitchFamily="34" charset="0"/>
              </a:rPr>
              <a:t>organic unity</a:t>
            </a:r>
            <a:r>
              <a:rPr lang="en-US" sz="2400" b="1" dirty="0" smtClean="0">
                <a:latin typeface="Candara" pitchFamily="34" charset="0"/>
              </a:rPr>
              <a:t>. From Aristotle through Philip Sidney and Matthew Arnold to T. S. Eliot and present- day critics, organic unity has always been an issue to grapple with. </a:t>
            </a:r>
          </a:p>
          <a:p>
            <a:pPr algn="l">
              <a:buFont typeface="Arial" pitchFamily="34" charset="0"/>
              <a:buChar char="•"/>
            </a:pPr>
            <a:r>
              <a:rPr lang="en-US" sz="2400" b="1" dirty="0" smtClean="0">
                <a:latin typeface="Candara" pitchFamily="34" charset="0"/>
              </a:rPr>
              <a:t>Organic unity simply means  that all pieces and elements of the work of art combine together to produce a single effect or meaning.</a:t>
            </a:r>
          </a:p>
          <a:p>
            <a:pPr algn="l">
              <a:buFont typeface="Arial" pitchFamily="34" charset="0"/>
              <a:buChar char="•"/>
            </a:pPr>
            <a:r>
              <a:rPr lang="en-GB" sz="2400" b="1" dirty="0" smtClean="0">
                <a:latin typeface="Candara" pitchFamily="34" charset="0"/>
              </a:rPr>
              <a:t>In one word</a:t>
            </a:r>
            <a:r>
              <a:rPr lang="en-GB" sz="2400" b="1" i="1" dirty="0" smtClean="0">
                <a:latin typeface="Candara" pitchFamily="34" charset="0"/>
              </a:rPr>
              <a:t>: Robinson Crusoe </a:t>
            </a:r>
            <a:r>
              <a:rPr lang="en-GB" sz="2400" b="1" dirty="0" smtClean="0">
                <a:latin typeface="Candara" pitchFamily="34" charset="0"/>
              </a:rPr>
              <a:t>does not have this organic unity. </a:t>
            </a:r>
          </a:p>
          <a:p>
            <a:pPr algn="l">
              <a:buFont typeface="Arial" pitchFamily="34" charset="0"/>
              <a:buChar char="•"/>
            </a:pPr>
            <a:r>
              <a:rPr lang="en-GB" sz="2400" b="1" dirty="0" smtClean="0">
                <a:latin typeface="Candara" pitchFamily="34" charset="0"/>
              </a:rPr>
              <a:t>There are chapters and elements in the novel that can be removed without harming the overall structure.</a:t>
            </a:r>
            <a:endParaRPr lang="ar-SA" sz="2400" b="1" dirty="0" smtClean="0">
              <a:latin typeface="Candara" pitchFamily="34" charset="0"/>
            </a:endParaRPr>
          </a:p>
          <a:p>
            <a:pPr algn="l">
              <a:buFont typeface="Arial" pitchFamily="34" charset="0"/>
              <a:buChar char="•"/>
            </a:pPr>
            <a:endParaRPr lang="ar-EG"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Questions: Mark as True of False</a:t>
            </a:r>
            <a:endParaRPr lang="en-US" b="1" dirty="0"/>
          </a:p>
        </p:txBody>
      </p:sp>
      <p:sp>
        <p:nvSpPr>
          <p:cNvPr id="3" name="Content Placeholder 2"/>
          <p:cNvSpPr>
            <a:spLocks noGrp="1"/>
          </p:cNvSpPr>
          <p:nvPr>
            <p:ph idx="1"/>
          </p:nvPr>
        </p:nvSpPr>
        <p:spPr>
          <a:xfrm>
            <a:off x="495300" y="1371600"/>
            <a:ext cx="9029700" cy="4754563"/>
          </a:xfrm>
        </p:spPr>
        <p:txBody>
          <a:bodyPr/>
          <a:lstStyle/>
          <a:p>
            <a:pPr algn="just">
              <a:buFont typeface="Wingdings" pitchFamily="2" charset="2"/>
              <a:buChar char="q"/>
            </a:pPr>
            <a:r>
              <a:rPr lang="en-GB" b="1" i="1" dirty="0" smtClean="0">
                <a:latin typeface="Candara" pitchFamily="34" charset="0"/>
              </a:rPr>
              <a:t>Robinson Crusoe </a:t>
            </a:r>
            <a:r>
              <a:rPr lang="en-GB" b="1" dirty="0" smtClean="0">
                <a:latin typeface="Candara" pitchFamily="34" charset="0"/>
              </a:rPr>
              <a:t>does not </a:t>
            </a:r>
            <a:r>
              <a:rPr lang="en-GB" b="1" smtClean="0">
                <a:latin typeface="Candara" pitchFamily="34" charset="0"/>
              </a:rPr>
              <a:t>have </a:t>
            </a:r>
            <a:r>
              <a:rPr lang="en-GB" b="1" smtClean="0">
                <a:latin typeface="Candara" pitchFamily="34" charset="0"/>
              </a:rPr>
              <a:t>organic </a:t>
            </a:r>
            <a:r>
              <a:rPr lang="en-GB" b="1" dirty="0" smtClean="0">
                <a:latin typeface="Candara" pitchFamily="34" charset="0"/>
              </a:rPr>
              <a:t>unity. </a:t>
            </a:r>
            <a:r>
              <a:rPr lang="en-GB" sz="4000" b="1" dirty="0" smtClean="0">
                <a:latin typeface="Candara" pitchFamily="34" charset="0"/>
              </a:rPr>
              <a:t>√</a:t>
            </a:r>
            <a:endParaRPr lang="en-GB" b="1" dirty="0" smtClean="0">
              <a:latin typeface="Candara" pitchFamily="34" charset="0"/>
            </a:endParaRPr>
          </a:p>
          <a:p>
            <a:pPr algn="just">
              <a:buFont typeface="Wingdings" pitchFamily="2" charset="2"/>
              <a:buChar char="q"/>
            </a:pPr>
            <a:r>
              <a:rPr lang="en-GB" b="1" dirty="0" smtClean="0">
                <a:latin typeface="Candara" pitchFamily="34" charset="0"/>
              </a:rPr>
              <a:t>The structure of </a:t>
            </a:r>
            <a:r>
              <a:rPr lang="en-GB" b="1" i="1" dirty="0" smtClean="0">
                <a:latin typeface="Candara" pitchFamily="34" charset="0"/>
              </a:rPr>
              <a:t>Robinson Crusoe is weak. </a:t>
            </a:r>
            <a:r>
              <a:rPr lang="en-GB" b="1" dirty="0" smtClean="0">
                <a:latin typeface="Candara" pitchFamily="34" charset="0"/>
              </a:rPr>
              <a:t>√</a:t>
            </a:r>
            <a:endParaRPr lang="en-GB" b="1" i="1" dirty="0" smtClean="0">
              <a:latin typeface="Candara" pitchFamily="34" charset="0"/>
            </a:endParaRPr>
          </a:p>
          <a:p>
            <a:pPr algn="just">
              <a:buFont typeface="Wingdings" pitchFamily="2" charset="2"/>
              <a:buChar char="q"/>
            </a:pPr>
            <a:r>
              <a:rPr lang="en-GB" b="1" dirty="0" smtClean="0">
                <a:latin typeface="Candara" pitchFamily="34" charset="0"/>
              </a:rPr>
              <a:t>Defoe preferred the excitement of readers to the cohesion of the novel. √</a:t>
            </a:r>
          </a:p>
          <a:p>
            <a:pPr algn="just">
              <a:buFont typeface="Wingdings" pitchFamily="2" charset="2"/>
              <a:buChar char="q"/>
            </a:pPr>
            <a:r>
              <a:rPr lang="en-GB" b="1" i="1" dirty="0" smtClean="0">
                <a:latin typeface="Candara" pitchFamily="34" charset="0"/>
              </a:rPr>
              <a:t>Robinson Crusoe </a:t>
            </a:r>
            <a:r>
              <a:rPr lang="en-GB" b="1" dirty="0" smtClean="0">
                <a:latin typeface="Candara" pitchFamily="34" charset="0"/>
              </a:rPr>
              <a:t>was published in serials. √</a:t>
            </a:r>
          </a:p>
          <a:p>
            <a:pPr algn="just">
              <a:buFont typeface="Wingdings" pitchFamily="2" charset="2"/>
              <a:buChar char="q"/>
            </a:pPr>
            <a:r>
              <a:rPr lang="en-GB" b="1" dirty="0" smtClean="0">
                <a:latin typeface="Candara" pitchFamily="34" charset="0"/>
              </a:rPr>
              <a:t>Serialisation means a type of food. X</a:t>
            </a:r>
          </a:p>
        </p:txBody>
      </p:sp>
    </p:spTree>
  </p:cSld>
  <p:clrMapOvr>
    <a:masterClrMapping/>
  </p:clrMapOvr>
  <p:transition spd="med">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r>
              <a:rPr lang="en-GB" dirty="0" smtClean="0"/>
              <a:t> </a:t>
            </a:r>
            <a:endParaRPr lang="en-US" dirty="0"/>
          </a:p>
        </p:txBody>
      </p:sp>
      <p:graphicFrame>
        <p:nvGraphicFramePr>
          <p:cNvPr id="4" name="Diagram 3"/>
          <p:cNvGraphicFramePr/>
          <p:nvPr/>
        </p:nvGraphicFramePr>
        <p:xfrm>
          <a:off x="838200" y="304800"/>
          <a:ext cx="7772400" cy="10239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457200" y="1676400"/>
          <a:ext cx="8991600" cy="43958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ectangle 5"/>
          <p:cNvSpPr/>
          <p:nvPr/>
        </p:nvSpPr>
        <p:spPr>
          <a:xfrm>
            <a:off x="3276600" y="3352800"/>
            <a:ext cx="3809999" cy="830997"/>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400" b="1" cap="all" spc="0" dirty="0" smtClean="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Please refer to the fifth lecture</a:t>
            </a:r>
            <a:endParaRPr lang="en-US" sz="2400" b="1" cap="all" spc="0" dirty="0">
              <a:ln/>
              <a:solidFill>
                <a:schemeClr val="accent6">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828EF7A-93EF-4042-8678-A9460B2A2BAA}"/>
                                            </p:graphicEl>
                                          </p:spTgt>
                                        </p:tgtEl>
                                        <p:attrNameLst>
                                          <p:attrName>style.visibility</p:attrName>
                                        </p:attrNameLst>
                                      </p:cBhvr>
                                      <p:to>
                                        <p:strVal val="visible"/>
                                      </p:to>
                                    </p:set>
                                    <p:animEffect transition="in" filter="fade">
                                      <p:cBhvr>
                                        <p:cTn id="7" dur="2000"/>
                                        <p:tgtEl>
                                          <p:spTgt spid="4">
                                            <p:graphicEl>
                                              <a:dgm id="{D828EF7A-93EF-4042-8678-A9460B2A2BA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5D9001D3-2C76-48C7-987F-958634205D79}"/>
                                            </p:graphicEl>
                                          </p:spTgt>
                                        </p:tgtEl>
                                        <p:attrNameLst>
                                          <p:attrName>style.visibility</p:attrName>
                                        </p:attrNameLst>
                                      </p:cBhvr>
                                      <p:to>
                                        <p:strVal val="visible"/>
                                      </p:to>
                                    </p:set>
                                    <p:animEffect transition="in" filter="fade">
                                      <p:cBhvr>
                                        <p:cTn id="10" dur="2000"/>
                                        <p:tgtEl>
                                          <p:spTgt spid="4">
                                            <p:graphicEl>
                                              <a:dgm id="{5D9001D3-2C76-48C7-987F-958634205D79}"/>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graphicEl>
                                              <a:dgm id="{2F52B60A-D30F-4E1F-A365-B044CDBC9683}"/>
                                            </p:graphicEl>
                                          </p:spTgt>
                                        </p:tgtEl>
                                        <p:attrNameLst>
                                          <p:attrName>style.visibility</p:attrName>
                                        </p:attrNameLst>
                                      </p:cBhvr>
                                      <p:to>
                                        <p:strVal val="visible"/>
                                      </p:to>
                                    </p:set>
                                    <p:animEffect transition="in" filter="wipe(down)">
                                      <p:cBhvr>
                                        <p:cTn id="15" dur="500"/>
                                        <p:tgtEl>
                                          <p:spTgt spid="5">
                                            <p:graphicEl>
                                              <a:dgm id="{2F52B60A-D30F-4E1F-A365-B044CDBC968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graphicEl>
                                              <a:dgm id="{85241898-868F-4D25-990A-6965FC61220D}"/>
                                            </p:graphicEl>
                                          </p:spTgt>
                                        </p:tgtEl>
                                        <p:attrNameLst>
                                          <p:attrName>style.visibility</p:attrName>
                                        </p:attrNameLst>
                                      </p:cBhvr>
                                      <p:to>
                                        <p:strVal val="visible"/>
                                      </p:to>
                                    </p:set>
                                    <p:animEffect transition="in" filter="wipe(down)">
                                      <p:cBhvr>
                                        <p:cTn id="20" dur="500"/>
                                        <p:tgtEl>
                                          <p:spTgt spid="5">
                                            <p:graphicEl>
                                              <a:dgm id="{85241898-868F-4D25-990A-6965FC61220D}"/>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graphicEl>
                                              <a:dgm id="{377AC5CD-97CE-44D7-ABEC-5B5A668F1B6C}"/>
                                            </p:graphicEl>
                                          </p:spTgt>
                                        </p:tgtEl>
                                        <p:attrNameLst>
                                          <p:attrName>style.visibility</p:attrName>
                                        </p:attrNameLst>
                                      </p:cBhvr>
                                      <p:to>
                                        <p:strVal val="visible"/>
                                      </p:to>
                                    </p:set>
                                    <p:animEffect transition="in" filter="wipe(down)">
                                      <p:cBhvr>
                                        <p:cTn id="25" dur="500"/>
                                        <p:tgtEl>
                                          <p:spTgt spid="5">
                                            <p:graphicEl>
                                              <a:dgm id="{377AC5CD-97CE-44D7-ABEC-5B5A668F1B6C}"/>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5">
                                            <p:graphicEl>
                                              <a:dgm id="{681241A1-0CBC-4AD7-AE7E-134630CD90B9}"/>
                                            </p:graphicEl>
                                          </p:spTgt>
                                        </p:tgtEl>
                                        <p:attrNameLst>
                                          <p:attrName>style.visibility</p:attrName>
                                        </p:attrNameLst>
                                      </p:cBhvr>
                                      <p:to>
                                        <p:strVal val="visible"/>
                                      </p:to>
                                    </p:set>
                                    <p:animEffect transition="in" filter="wipe(down)">
                                      <p:cBhvr>
                                        <p:cTn id="30" dur="500"/>
                                        <p:tgtEl>
                                          <p:spTgt spid="5">
                                            <p:graphicEl>
                                              <a:dgm id="{681241A1-0CBC-4AD7-AE7E-134630CD90B9}"/>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5">
                                            <p:graphicEl>
                                              <a:dgm id="{08156B97-B418-48B8-9149-52420ECFA1A6}"/>
                                            </p:graphicEl>
                                          </p:spTgt>
                                        </p:tgtEl>
                                        <p:attrNameLst>
                                          <p:attrName>style.visibility</p:attrName>
                                        </p:attrNameLst>
                                      </p:cBhvr>
                                      <p:to>
                                        <p:strVal val="visible"/>
                                      </p:to>
                                    </p:set>
                                    <p:animEffect transition="in" filter="wipe(down)">
                                      <p:cBhvr>
                                        <p:cTn id="35" dur="500"/>
                                        <p:tgtEl>
                                          <p:spTgt spid="5">
                                            <p:graphicEl>
                                              <a:dgm id="{08156B97-B418-48B8-9149-52420ECFA1A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Graphic spid="5"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Questions Decide True or False</a:t>
            </a:r>
            <a:endParaRPr lang="en-US" b="1" dirty="0"/>
          </a:p>
        </p:txBody>
      </p:sp>
      <p:sp>
        <p:nvSpPr>
          <p:cNvPr id="3" name="Content Placeholder 2"/>
          <p:cNvSpPr>
            <a:spLocks noGrp="1"/>
          </p:cNvSpPr>
          <p:nvPr>
            <p:ph idx="1"/>
          </p:nvPr>
        </p:nvSpPr>
        <p:spPr/>
        <p:txBody>
          <a:bodyPr/>
          <a:lstStyle/>
          <a:p>
            <a:pPr algn="just">
              <a:buFont typeface="Wingdings" pitchFamily="2" charset="2"/>
              <a:buChar char="q"/>
            </a:pPr>
            <a:r>
              <a:rPr lang="en-GB" dirty="0" smtClean="0"/>
              <a:t>To avoid censorship, 18</a:t>
            </a:r>
            <a:r>
              <a:rPr lang="en-GB" baseline="30000" dirty="0" smtClean="0"/>
              <a:t>th</a:t>
            </a:r>
            <a:r>
              <a:rPr lang="en-GB" dirty="0" smtClean="0"/>
              <a:t> century novelists resorted to patronage.</a:t>
            </a:r>
          </a:p>
          <a:p>
            <a:pPr algn="just">
              <a:buFont typeface="Wingdings" pitchFamily="2" charset="2"/>
              <a:buChar char="q"/>
            </a:pPr>
            <a:r>
              <a:rPr lang="en-GB" dirty="0" smtClean="0"/>
              <a:t>To avoid censorship, 18</a:t>
            </a:r>
            <a:r>
              <a:rPr lang="en-GB" baseline="30000" dirty="0" smtClean="0"/>
              <a:t>th</a:t>
            </a:r>
            <a:r>
              <a:rPr lang="en-GB" dirty="0" smtClean="0"/>
              <a:t> century novelists refused to write prefaces to their novels</a:t>
            </a:r>
          </a:p>
          <a:p>
            <a:pPr algn="just">
              <a:buFont typeface="Wingdings" pitchFamily="2" charset="2"/>
              <a:buChar char="q"/>
            </a:pPr>
            <a:r>
              <a:rPr lang="en-GB" dirty="0" smtClean="0"/>
              <a:t>To avoid censorship, 18</a:t>
            </a:r>
            <a:r>
              <a:rPr lang="en-GB" baseline="30000" dirty="0" smtClean="0"/>
              <a:t>th</a:t>
            </a:r>
            <a:r>
              <a:rPr lang="en-GB" dirty="0" smtClean="0"/>
              <a:t> century novelists insisted on calling their new books “novels”</a:t>
            </a:r>
          </a:p>
          <a:p>
            <a:pPr algn="just">
              <a:buFont typeface="Wingdings" pitchFamily="2" charset="2"/>
              <a:buChar char="q"/>
            </a:pPr>
            <a:r>
              <a:rPr lang="en-GB" dirty="0" smtClean="0"/>
              <a:t>To avoid censorship, 18</a:t>
            </a:r>
            <a:r>
              <a:rPr lang="en-GB" baseline="30000" dirty="0" smtClean="0"/>
              <a:t>th</a:t>
            </a:r>
            <a:r>
              <a:rPr lang="en-GB" dirty="0" smtClean="0"/>
              <a:t> century novelists discussed current topics in the same way.</a:t>
            </a:r>
          </a:p>
          <a:p>
            <a:pPr algn="just">
              <a:buFont typeface="Wingdings" pitchFamily="2" charset="2"/>
              <a:buChar char="q"/>
            </a:pPr>
            <a:endParaRPr lang="en-GB" dirty="0" smtClean="0"/>
          </a:p>
          <a:p>
            <a:pPr algn="just">
              <a:buFont typeface="Wingdings" pitchFamily="2" charset="2"/>
              <a:buChar char="q"/>
            </a:pPr>
            <a:endParaRPr lang="en-GB" dirty="0" smtClean="0"/>
          </a:p>
          <a:p>
            <a:pPr algn="just">
              <a:buFont typeface="Wingdings" pitchFamily="2" charset="2"/>
              <a:buChar char="q"/>
            </a:pPr>
            <a:endParaRPr lang="en-GB" dirty="0" smtClean="0"/>
          </a:p>
          <a:p>
            <a:pPr algn="just">
              <a:buFont typeface="Wingdings" pitchFamily="2" charset="2"/>
              <a:buChar char="q"/>
            </a:pP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Patronage</a:t>
            </a:r>
            <a:endParaRPr lang="ar-EG" sz="3200" b="1" dirty="0"/>
          </a:p>
        </p:txBody>
      </p:sp>
      <p:sp>
        <p:nvSpPr>
          <p:cNvPr id="3" name="Content Placeholder 2"/>
          <p:cNvSpPr>
            <a:spLocks noGrp="1"/>
          </p:cNvSpPr>
          <p:nvPr>
            <p:ph idx="1"/>
          </p:nvPr>
        </p:nvSpPr>
        <p:spPr>
          <a:xfrm>
            <a:off x="381000" y="1600200"/>
            <a:ext cx="9144000" cy="4525963"/>
          </a:xfrm>
        </p:spPr>
        <p:txBody>
          <a:bodyPr/>
          <a:lstStyle/>
          <a:p>
            <a:pPr algn="l">
              <a:buFont typeface="Arial" pitchFamily="34" charset="0"/>
              <a:buChar char="•"/>
            </a:pPr>
            <a:r>
              <a:rPr lang="en-US" sz="2800" b="1" dirty="0" smtClean="0">
                <a:solidFill>
                  <a:schemeClr val="tx2">
                    <a:lumMod val="50000"/>
                  </a:schemeClr>
                </a:solidFill>
                <a:latin typeface="Candara" pitchFamily="34" charset="0"/>
              </a:rPr>
              <a:t>We have to remember that the novel started as  an unfamiliar literary kind.</a:t>
            </a:r>
          </a:p>
          <a:p>
            <a:pPr algn="l">
              <a:buFont typeface="Arial" pitchFamily="34" charset="0"/>
              <a:buChar char="•"/>
            </a:pPr>
            <a:r>
              <a:rPr lang="en-GB" sz="2800" b="1" dirty="0" smtClean="0">
                <a:solidFill>
                  <a:schemeClr val="tx2">
                    <a:lumMod val="50000"/>
                  </a:schemeClr>
                </a:solidFill>
                <a:latin typeface="Candara" pitchFamily="34" charset="0"/>
              </a:rPr>
              <a:t>Readers did not welcome it because it used to open the eyes of society to its problems. It was hard to publish.</a:t>
            </a:r>
            <a:endParaRPr lang="en-US" sz="2800" b="1" dirty="0" smtClean="0">
              <a:solidFill>
                <a:schemeClr val="tx2">
                  <a:lumMod val="50000"/>
                </a:schemeClr>
              </a:solidFill>
              <a:latin typeface="Candara" pitchFamily="34" charset="0"/>
            </a:endParaRPr>
          </a:p>
          <a:p>
            <a:pPr algn="l">
              <a:buFont typeface="Arial" pitchFamily="34" charset="0"/>
              <a:buChar char="•"/>
            </a:pPr>
            <a:r>
              <a:rPr lang="en-US" sz="2800" b="1" dirty="0" smtClean="0">
                <a:solidFill>
                  <a:schemeClr val="tx2">
                    <a:lumMod val="50000"/>
                  </a:schemeClr>
                </a:solidFill>
                <a:latin typeface="Candara" pitchFamily="34" charset="0"/>
              </a:rPr>
              <a:t>A lot of novelists had to seek ‘patronage’ among politicians, businessmen, and even the court itself. This promised to be the last resort  for writers who wanted to escape the anger of the reading public and the censorship of authorities.   </a:t>
            </a:r>
            <a:endParaRPr lang="ar-SA" sz="2800" b="1" dirty="0" smtClean="0">
              <a:solidFill>
                <a:schemeClr val="tx2">
                  <a:lumMod val="50000"/>
                </a:schemeClr>
              </a:solidFill>
              <a:latin typeface="Candara" pitchFamily="34" charset="0"/>
            </a:endParaRPr>
          </a:p>
          <a:p>
            <a:endParaRPr lang="ar-EG"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Patronage</a:t>
            </a:r>
            <a:endParaRPr lang="ar-EG" sz="3200" dirty="0"/>
          </a:p>
        </p:txBody>
      </p:sp>
      <p:sp>
        <p:nvSpPr>
          <p:cNvPr id="3" name="Content Placeholder 2"/>
          <p:cNvSpPr>
            <a:spLocks noGrp="1"/>
          </p:cNvSpPr>
          <p:nvPr>
            <p:ph idx="1"/>
          </p:nvPr>
        </p:nvSpPr>
        <p:spPr/>
        <p:txBody>
          <a:bodyPr/>
          <a:lstStyle/>
          <a:p>
            <a:pPr algn="l">
              <a:buFont typeface="Arial" pitchFamily="34" charset="0"/>
              <a:buChar char="•"/>
            </a:pPr>
            <a:r>
              <a:rPr lang="en-US" dirty="0" smtClean="0"/>
              <a:t> </a:t>
            </a:r>
            <a:r>
              <a:rPr lang="en-US" b="1" i="1" dirty="0" smtClean="0">
                <a:solidFill>
                  <a:schemeClr val="tx2">
                    <a:lumMod val="50000"/>
                  </a:schemeClr>
                </a:solidFill>
                <a:latin typeface="Candara" pitchFamily="34" charset="0"/>
              </a:rPr>
              <a:t>The opening pages of so many eighteenth century novels are almost always dedicated to praise of the author’s patron or ‘patroness’. </a:t>
            </a:r>
          </a:p>
          <a:p>
            <a:pPr algn="l">
              <a:buFont typeface="Arial" pitchFamily="34" charset="0"/>
              <a:buChar char="•"/>
            </a:pPr>
            <a:r>
              <a:rPr lang="en-GB" b="1" i="1" dirty="0" smtClean="0">
                <a:solidFill>
                  <a:schemeClr val="tx2">
                    <a:lumMod val="50000"/>
                  </a:schemeClr>
                </a:solidFill>
                <a:latin typeface="Candara" pitchFamily="34" charset="0"/>
              </a:rPr>
              <a:t>This is unnecessary as it has nothing to do with the novel itself.</a:t>
            </a:r>
          </a:p>
          <a:p>
            <a:pPr algn="l">
              <a:buFont typeface="Arial" pitchFamily="34" charset="0"/>
              <a:buChar char="•"/>
            </a:pPr>
            <a:r>
              <a:rPr lang="en-GB" b="1" i="1" dirty="0" smtClean="0">
                <a:solidFill>
                  <a:schemeClr val="tx2">
                    <a:lumMod val="50000"/>
                  </a:schemeClr>
                </a:solidFill>
                <a:latin typeface="Candara" pitchFamily="34" charset="0"/>
              </a:rPr>
              <a:t>Such pages can easily be removed.</a:t>
            </a:r>
          </a:p>
          <a:p>
            <a:pPr algn="l">
              <a:buFont typeface="Arial" pitchFamily="34" charset="0"/>
              <a:buChar char="•"/>
            </a:pPr>
            <a:r>
              <a:rPr lang="en-GB" b="1" i="1" dirty="0" smtClean="0">
                <a:solidFill>
                  <a:schemeClr val="tx2">
                    <a:lumMod val="50000"/>
                  </a:schemeClr>
                </a:solidFill>
                <a:latin typeface="Candara" pitchFamily="34" charset="0"/>
              </a:rPr>
              <a:t>Robinson Crusoe also has this disadvantage.</a:t>
            </a:r>
            <a:endParaRPr lang="ar-SA" b="1" i="1" dirty="0" smtClean="0">
              <a:solidFill>
                <a:schemeClr val="tx2">
                  <a:lumMod val="50000"/>
                </a:schemeClr>
              </a:solidFill>
              <a:latin typeface="Candara" pitchFamily="34" charset="0"/>
            </a:endParaRPr>
          </a:p>
          <a:p>
            <a:pPr algn="l">
              <a:buFont typeface="Arial" pitchFamily="34" charset="0"/>
              <a:buChar char="•"/>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Prefaces</a:t>
            </a:r>
            <a:endParaRPr lang="en-US" sz="3200" dirty="0"/>
          </a:p>
        </p:txBody>
      </p:sp>
      <p:sp>
        <p:nvSpPr>
          <p:cNvPr id="3" name="Content Placeholder 2"/>
          <p:cNvSpPr>
            <a:spLocks noGrp="1"/>
          </p:cNvSpPr>
          <p:nvPr>
            <p:ph idx="1"/>
          </p:nvPr>
        </p:nvSpPr>
        <p:spPr>
          <a:xfrm>
            <a:off x="304800" y="1447800"/>
            <a:ext cx="9372600" cy="4678363"/>
          </a:xfrm>
        </p:spPr>
        <p:txBody>
          <a:bodyPr/>
          <a:lstStyle/>
          <a:p>
            <a:pPr algn="l">
              <a:buFont typeface="Arial" pitchFamily="34" charset="0"/>
              <a:buChar char="•"/>
            </a:pPr>
            <a:r>
              <a:rPr lang="en-GB" sz="2400" i="1" dirty="0" smtClean="0"/>
              <a:t>If ever the Story of any private Man’s Adventures in the World were worth making </a:t>
            </a:r>
            <a:r>
              <a:rPr lang="en-GB" sz="2400" i="1" dirty="0" err="1" smtClean="0"/>
              <a:t>Publick</a:t>
            </a:r>
            <a:r>
              <a:rPr lang="en-GB" sz="2400" i="1" dirty="0" smtClean="0"/>
              <a:t>, and were acceptable when </a:t>
            </a:r>
            <a:r>
              <a:rPr lang="en-GB" sz="2400" i="1" dirty="0" err="1" smtClean="0"/>
              <a:t>Publish’d</a:t>
            </a:r>
            <a:r>
              <a:rPr lang="en-GB" sz="2400" i="1" dirty="0" smtClean="0"/>
              <a:t>, the Editor of this Account thinks this will be so.</a:t>
            </a:r>
            <a:endParaRPr lang="en-GB" sz="2400" dirty="0" smtClean="0"/>
          </a:p>
          <a:p>
            <a:pPr algn="l">
              <a:buFont typeface="Arial" pitchFamily="34" charset="0"/>
              <a:buChar char="•"/>
            </a:pPr>
            <a:r>
              <a:rPr lang="en-GB" sz="2400" i="1" dirty="0" smtClean="0"/>
              <a:t>The Wonders of this Man’s Life exceed all that (he thinks) is to be found extant; the Life of one Man being scarce capable of a greater Variety.</a:t>
            </a:r>
            <a:endParaRPr lang="en-GB" sz="2400" dirty="0" smtClean="0"/>
          </a:p>
          <a:p>
            <a:pPr algn="l">
              <a:buFont typeface="Arial" pitchFamily="34" charset="0"/>
              <a:buChar char="•"/>
            </a:pPr>
            <a:r>
              <a:rPr lang="en-GB" sz="2400" i="1" dirty="0" smtClean="0"/>
              <a:t>The Story is told with Modesty, with Seriousness, and with a religious Application of Events to the Uses to which wise Men always </a:t>
            </a:r>
            <a:r>
              <a:rPr lang="en-GB" sz="2400" i="1" dirty="0" err="1" smtClean="0"/>
              <a:t>apyly</a:t>
            </a:r>
            <a:r>
              <a:rPr lang="en-GB" sz="2400" i="1" dirty="0" smtClean="0"/>
              <a:t> them</a:t>
            </a:r>
            <a:r>
              <a:rPr lang="en-GB" sz="2400" dirty="0" smtClean="0"/>
              <a:t> (viz.) </a:t>
            </a:r>
            <a:r>
              <a:rPr lang="en-GB" sz="2400" i="1" dirty="0" smtClean="0"/>
              <a:t>to the Instruction of others by this Example, and to justify and </a:t>
            </a:r>
            <a:r>
              <a:rPr lang="en-GB" sz="2400" i="1" dirty="0" err="1" smtClean="0"/>
              <a:t>honor</a:t>
            </a:r>
            <a:r>
              <a:rPr lang="en-GB" sz="2400" i="1" dirty="0" smtClean="0"/>
              <a:t> the Wisdom of Providence in all the Variety of our Circumstances, let them happen how they will.</a:t>
            </a:r>
            <a:endParaRPr lang="en-GB" sz="2400" dirty="0" smtClean="0"/>
          </a:p>
          <a:p>
            <a:pPr algn="l">
              <a:buFont typeface="Arial" pitchFamily="34" charset="0"/>
              <a:buChar char="•"/>
            </a:pPr>
            <a:endParaRPr lang="en-US" sz="2400" dirty="0"/>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200" b="1" i="1" dirty="0" smtClean="0"/>
              <a:t>Some more Disadvantages of Robinson Crusoe</a:t>
            </a:r>
            <a:br>
              <a:rPr lang="en-CA" sz="3200" b="1" i="1" dirty="0" smtClean="0"/>
            </a:br>
            <a:r>
              <a:rPr lang="en-US" sz="3200" b="1" i="1" dirty="0" smtClean="0">
                <a:solidFill>
                  <a:schemeClr val="tx2">
                    <a:lumMod val="50000"/>
                  </a:schemeClr>
                </a:solidFill>
                <a:latin typeface="Candara" pitchFamily="34" charset="0"/>
              </a:rPr>
              <a:t>Prefaces</a:t>
            </a:r>
            <a:endParaRPr lang="en-US" sz="3200" dirty="0"/>
          </a:p>
        </p:txBody>
      </p:sp>
      <p:sp>
        <p:nvSpPr>
          <p:cNvPr id="3" name="Content Placeholder 2"/>
          <p:cNvSpPr>
            <a:spLocks noGrp="1"/>
          </p:cNvSpPr>
          <p:nvPr>
            <p:ph idx="1"/>
          </p:nvPr>
        </p:nvSpPr>
        <p:spPr/>
        <p:txBody>
          <a:bodyPr/>
          <a:lstStyle/>
          <a:p>
            <a:pPr algn="l">
              <a:buFont typeface="Arial" pitchFamily="34" charset="0"/>
              <a:buChar char="•"/>
            </a:pPr>
            <a:r>
              <a:rPr lang="en-GB" i="1" dirty="0" smtClean="0"/>
              <a:t>The Editor believes the thing to be a just History of Fact; </a:t>
            </a:r>
            <a:r>
              <a:rPr lang="en-GB" i="1" dirty="0" smtClean="0">
                <a:solidFill>
                  <a:srgbClr val="FF0000"/>
                </a:solidFill>
              </a:rPr>
              <a:t>neither is there any Appearance of Fiction in it</a:t>
            </a:r>
            <a:r>
              <a:rPr lang="en-GB" i="1" dirty="0" smtClean="0"/>
              <a:t>: And however thinks, because all such things are dispatch’d, that the Improvement of it, as well as the </a:t>
            </a:r>
            <a:r>
              <a:rPr lang="en-GB" i="1" dirty="0" smtClean="0">
                <a:solidFill>
                  <a:srgbClr val="FF0000"/>
                </a:solidFill>
              </a:rPr>
              <a:t>Diversion</a:t>
            </a:r>
            <a:r>
              <a:rPr lang="en-GB" i="1" dirty="0" smtClean="0"/>
              <a:t>, as to the Instruction of the Reader, will be the same; and as such he thinks, without farther Compliment to the World, he does them a great Service in the Publication.</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2462</TotalTime>
  <Words>1487</Words>
  <Application>Microsoft Office PowerPoint</Application>
  <PresentationFormat>A4 Paper (210x297 mm)‎</PresentationFormat>
  <Paragraphs>127</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Sixth Lecture</vt:lpstr>
      <vt:lpstr>In this Lecture:</vt:lpstr>
      <vt:lpstr>Ian Watt’s Idea of Robinson Crusoe</vt:lpstr>
      <vt:lpstr>Ian Watt’s Idea of Robinson Crusoe</vt:lpstr>
      <vt:lpstr>Ian Watt’s Idea of Robinson Crusoe</vt:lpstr>
      <vt:lpstr> </vt:lpstr>
      <vt:lpstr>Individualism in Robinson Crusoe </vt:lpstr>
      <vt:lpstr>Question </vt:lpstr>
      <vt:lpstr>A Word about Daniel Defoe</vt:lpstr>
      <vt:lpstr>Question </vt:lpstr>
      <vt:lpstr>Defoe and the Reading Public</vt:lpstr>
      <vt:lpstr>What did Defoe write about?</vt:lpstr>
      <vt:lpstr>Some more Disadvantages of Robinson Crusoe Serialization </vt:lpstr>
      <vt:lpstr>Some more Disadvantages of Robinson Crusoe Serialization </vt:lpstr>
      <vt:lpstr>Some more Disadvantages of Robinson Crusoe Serialization </vt:lpstr>
      <vt:lpstr>Questions: Mark as True of False</vt:lpstr>
      <vt:lpstr> </vt:lpstr>
      <vt:lpstr>Questions Decide True or False</vt:lpstr>
      <vt:lpstr>Some more Disadvantages of Robinson Crusoe Patronage</vt:lpstr>
      <vt:lpstr>Some more Disadvantages of Robinson Crusoe Patronage</vt:lpstr>
      <vt:lpstr>Some more Disadvantages of Robinson Crusoe Prefaces</vt:lpstr>
      <vt:lpstr>Some more Disadvantages of Robinson Crusoe Prefaces</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176</cp:revision>
  <dcterms:created xsi:type="dcterms:W3CDTF">2009-10-14T19:14:34Z</dcterms:created>
  <dcterms:modified xsi:type="dcterms:W3CDTF">2011-10-10T12:19:55Z</dcterms:modified>
</cp:coreProperties>
</file>