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2" r:id="rId2"/>
    <p:sldId id="257" r:id="rId3"/>
    <p:sldId id="274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1132D9"/>
    <a:srgbClr val="009900"/>
    <a:srgbClr val="3B84AF"/>
    <a:srgbClr val="709256"/>
    <a:srgbClr val="AD9968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50" d="100"/>
          <a:sy n="50" d="100"/>
        </p:scale>
        <p:origin x="-1614" y="-12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F8FDB-80B7-4013-9B19-C788818B8140}" type="datetimeFigureOut">
              <a:rPr lang="en-US" smtClean="0"/>
              <a:pPr/>
              <a:t>10/4/2011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197B-6070-437C-83B3-8308F3928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 Theory of Translation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</a:rPr>
              <a:t>370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Ahmad M 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Halimah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6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GB" b="1" dirty="0" smtClean="0"/>
              <a:t>Methods</a:t>
            </a:r>
            <a:r>
              <a:rPr lang="en-GB" b="1" dirty="0" smtClean="0"/>
              <a:t> </a:t>
            </a:r>
            <a:r>
              <a:rPr lang="en-GB" b="1" dirty="0" smtClean="0"/>
              <a:t>of  Translation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</a:rPr>
              <a:t>Learning Outcomes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sz="2800" b="1" dirty="0" smtClean="0"/>
              <a:t>By the end of this lecture, you should be able </a:t>
            </a:r>
            <a:r>
              <a:rPr lang="en-GB" sz="2800" b="1" dirty="0" smtClean="0"/>
              <a:t>to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en-GB" sz="2800" dirty="0" smtClean="0"/>
              <a:t>show </a:t>
            </a:r>
            <a:r>
              <a:rPr lang="en-GB" sz="2800" dirty="0" smtClean="0"/>
              <a:t>knowledge of the  major methods of translation.</a:t>
            </a:r>
            <a:endParaRPr lang="en-US" sz="2800" dirty="0" smtClean="0"/>
          </a:p>
          <a:p>
            <a:pPr marL="514350" lvl="0" indent="-514350" algn="l">
              <a:buFont typeface="+mj-lt"/>
              <a:buAutoNum type="arabicPeriod"/>
            </a:pPr>
            <a:r>
              <a:rPr lang="en-GB" sz="2800" dirty="0" smtClean="0"/>
              <a:t>practise </a:t>
            </a:r>
            <a:r>
              <a:rPr lang="en-GB" sz="2800" dirty="0" smtClean="0"/>
              <a:t>these methods while translating.</a:t>
            </a:r>
            <a:endParaRPr lang="en-US" sz="2800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GB" sz="2800" dirty="0" smtClean="0"/>
              <a:t>differentiate </a:t>
            </a:r>
            <a:r>
              <a:rPr lang="en-GB" sz="2800" dirty="0" smtClean="0"/>
              <a:t>between a semantic and communicative method in </a:t>
            </a:r>
            <a:r>
              <a:rPr lang="en-GB" sz="2800" dirty="0" smtClean="0"/>
              <a:t>translation</a:t>
            </a:r>
          </a:p>
          <a:p>
            <a:r>
              <a:rPr lang="en-GB" dirty="0" smtClean="0"/>
              <a:t> </a:t>
            </a:r>
            <a:endParaRPr lang="en-US" dirty="0" smtClean="0"/>
          </a:p>
          <a:p>
            <a:pPr marL="514350" indent="-514350" algn="l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>Introduction to Translation Methods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To translate </a:t>
            </a:r>
            <a:r>
              <a:rPr lang="en-GB" sz="2400" b="1" dirty="0" smtClean="0"/>
              <a:t>literally or freely </a:t>
            </a:r>
            <a:r>
              <a:rPr lang="en-GB" sz="2400" dirty="0" smtClean="0"/>
              <a:t>has been the </a:t>
            </a:r>
            <a:r>
              <a:rPr lang="en-GB" sz="2400" b="1" dirty="0" smtClean="0"/>
              <a:t>central proble</a:t>
            </a:r>
            <a:r>
              <a:rPr lang="en-GB" sz="2400" dirty="0" smtClean="0"/>
              <a:t>m of translating since the first century BC.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Up to the 19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Century, </a:t>
            </a:r>
            <a:r>
              <a:rPr lang="en-GB" sz="2400" dirty="0" smtClean="0"/>
              <a:t> </a:t>
            </a:r>
            <a:r>
              <a:rPr lang="en-GB" sz="2400" dirty="0" smtClean="0"/>
              <a:t>some kind of </a:t>
            </a:r>
            <a:r>
              <a:rPr lang="en-GB" sz="2400" b="1" dirty="0" smtClean="0"/>
              <a:t>free translation was favoured</a:t>
            </a:r>
            <a:r>
              <a:rPr lang="en-GB" sz="2400" dirty="0" smtClean="0"/>
              <a:t>: </a:t>
            </a:r>
            <a:r>
              <a:rPr lang="en-GB" sz="2400" dirty="0" smtClean="0"/>
              <a:t>the spirit, not the letter; the sense not the word; the message rather than the form.  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At the turn of the 19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century, and a s a result of cultural anthropology studies,  </a:t>
            </a:r>
            <a:r>
              <a:rPr lang="en-GB" sz="2400" b="1" dirty="0" smtClean="0"/>
              <a:t>writers had the view that translation must be as literal as possible.</a:t>
            </a:r>
            <a:endParaRPr lang="en-US" sz="24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The argument was mainly theoretical: the purpose of the translation, the nature of the readership, the type of text was not discussed.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b="1" dirty="0" smtClean="0">
                <a:solidFill>
                  <a:schemeClr val="tx1"/>
                </a:solidFill>
              </a:rPr>
              <a:t>Dichotomy </a:t>
            </a:r>
            <a:r>
              <a:rPr lang="en-GB" sz="3200" b="1" dirty="0" smtClean="0">
                <a:solidFill>
                  <a:schemeClr val="tx1"/>
                </a:solidFill>
              </a:rPr>
              <a:t>of Translation Emphasis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dirty="0" smtClean="0"/>
              <a:t>Source Language Emphasis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endParaRPr lang="en-GB" dirty="0" smtClean="0"/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Word-for-word translation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Literal </a:t>
            </a:r>
            <a:r>
              <a:rPr lang="en-GB" dirty="0" smtClean="0"/>
              <a:t>Translation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Faithful </a:t>
            </a:r>
            <a:r>
              <a:rPr lang="en-GB" dirty="0" smtClean="0"/>
              <a:t>Translation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Semantic Translation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en-GB" dirty="0" smtClean="0"/>
              <a:t>Target Language Emphasis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>
              <a:buFont typeface="Wingdings" pitchFamily="2" charset="2"/>
              <a:buChar char="q"/>
            </a:pPr>
            <a:endParaRPr lang="en-GB" dirty="0" smtClean="0"/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Adaptation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Free </a:t>
            </a:r>
            <a:r>
              <a:rPr lang="en-GB" dirty="0" smtClean="0"/>
              <a:t>Translation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Idiomatic </a:t>
            </a:r>
            <a:r>
              <a:rPr lang="en-GB" dirty="0" smtClean="0"/>
              <a:t>Translation</a:t>
            </a:r>
          </a:p>
          <a:p>
            <a:pPr algn="l">
              <a:buFont typeface="Wingdings" pitchFamily="2" charset="2"/>
              <a:buChar char="q"/>
            </a:pPr>
            <a:r>
              <a:rPr lang="en-GB" dirty="0" smtClean="0"/>
              <a:t>Communicative Translation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dirty="0" smtClean="0">
                <a:solidFill>
                  <a:schemeClr val="tx1"/>
                </a:solidFill>
              </a:rPr>
              <a:t/>
            </a:r>
            <a:br>
              <a:rPr lang="en-GB" sz="3200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Word-for-word </a:t>
            </a:r>
            <a:r>
              <a:rPr lang="en-GB" sz="3200" b="1" dirty="0" smtClean="0">
                <a:solidFill>
                  <a:schemeClr val="tx1"/>
                </a:solidFill>
              </a:rPr>
              <a:t>translation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It is an </a:t>
            </a:r>
            <a:r>
              <a:rPr lang="en-GB" sz="2800" b="1" dirty="0" smtClean="0"/>
              <a:t>interlinear</a:t>
            </a:r>
            <a:r>
              <a:rPr lang="en-GB" sz="2800" dirty="0" smtClean="0"/>
              <a:t> translation, with the TL immediately below the SL words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The SL word-order is preserved and the words translated singly by their most common meanings, out of context. For example; </a:t>
            </a:r>
            <a:r>
              <a:rPr lang="en-US" sz="2800" dirty="0" smtClean="0"/>
              <a:t> the Arabic proverb</a:t>
            </a:r>
            <a:r>
              <a:rPr lang="en-GB" sz="2800" dirty="0" smtClean="0"/>
              <a:t>: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ar-SA" sz="2800" dirty="0" smtClean="0"/>
              <a:t>   </a:t>
            </a:r>
            <a:r>
              <a:rPr lang="ar-SA" sz="2800" b="1" dirty="0" smtClean="0">
                <a:solidFill>
                  <a:srgbClr val="1132D9"/>
                </a:solidFill>
              </a:rPr>
              <a:t>اللي فات مات</a:t>
            </a:r>
            <a:endParaRPr lang="en-US" sz="2800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FF0000"/>
                </a:solidFill>
              </a:rPr>
              <a:t>{</a:t>
            </a:r>
            <a:r>
              <a:rPr lang="en-US" sz="2800" b="1" dirty="0" smtClean="0">
                <a:solidFill>
                  <a:srgbClr val="FF0000"/>
                </a:solidFill>
              </a:rPr>
              <a:t>The what passed died.}</a:t>
            </a:r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The main use of word-for-word translation is either to understand the mechanics of the SL or to construe a difficult text as pre-translation process.</a:t>
            </a:r>
            <a:endParaRPr lang="en-US" sz="2400" dirty="0" smtClean="0"/>
          </a:p>
          <a:p>
            <a:pPr algn="l">
              <a:buFont typeface="Wingdings" pitchFamily="2" charset="2"/>
              <a:buChar char="q"/>
            </a:pP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200" b="1" dirty="0" smtClean="0">
                <a:solidFill>
                  <a:schemeClr val="tx1"/>
                </a:solidFill>
              </a:rPr>
              <a:t>Literal </a:t>
            </a:r>
            <a:r>
              <a:rPr lang="en-GB" sz="3200" b="1" dirty="0" smtClean="0">
                <a:solidFill>
                  <a:schemeClr val="tx1"/>
                </a:solidFill>
              </a:rPr>
              <a:t>translation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The SL grammatical constructions are converted to their nearest TL equivalents but the lexical words are again translated singly, out of context.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For example: </a:t>
            </a:r>
            <a:r>
              <a:rPr lang="ar-SA" b="1" dirty="0" smtClean="0">
                <a:solidFill>
                  <a:srgbClr val="1132D9"/>
                </a:solidFill>
              </a:rPr>
              <a:t>مثل هذه الأشياء عليها إقبال كثير الآن   </a:t>
            </a:r>
            <a:endParaRPr lang="en-US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FF0000"/>
                </a:solidFill>
              </a:rPr>
              <a:t>{The likes of these things have much demand now.}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As a pre-translation process, this indicates the problems to be solved.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200" b="1" dirty="0" smtClean="0">
                <a:solidFill>
                  <a:schemeClr val="tx1"/>
                </a:solidFill>
              </a:rPr>
              <a:t>Faithful </a:t>
            </a:r>
            <a:r>
              <a:rPr lang="en-GB" sz="3200" b="1" dirty="0" smtClean="0">
                <a:solidFill>
                  <a:schemeClr val="tx1"/>
                </a:solidFill>
              </a:rPr>
              <a:t>Translation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It attempts to reproduce the </a:t>
            </a:r>
            <a:r>
              <a:rPr lang="en-GB" dirty="0" smtClean="0"/>
              <a:t>precise </a:t>
            </a:r>
            <a:r>
              <a:rPr lang="en-GB" dirty="0" smtClean="0"/>
              <a:t>contextual meaning of the original within the </a:t>
            </a:r>
            <a:r>
              <a:rPr lang="en-GB" dirty="0" smtClean="0"/>
              <a:t>constraints </a:t>
            </a:r>
            <a:r>
              <a:rPr lang="en-GB" dirty="0" smtClean="0"/>
              <a:t>of the TL </a:t>
            </a:r>
            <a:r>
              <a:rPr lang="en-GB" dirty="0" smtClean="0"/>
              <a:t>grammatical </a:t>
            </a:r>
            <a:r>
              <a:rPr lang="en-GB" dirty="0" smtClean="0"/>
              <a:t>structure.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It attempts to be completely faithful to the intentions and the text-realization of the SL writer. 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For example: </a:t>
            </a:r>
            <a:r>
              <a:rPr lang="ar-SA" b="1" dirty="0" smtClean="0">
                <a:solidFill>
                  <a:srgbClr val="1132D9"/>
                </a:solidFill>
              </a:rPr>
              <a:t>مثل هذه الأشياء عليها إقبال كثير الآن   </a:t>
            </a:r>
            <a:endParaRPr lang="en-US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FF0000"/>
                </a:solidFill>
              </a:rPr>
              <a:t>{Things like these are in great demand now.}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dirty="0" smtClean="0">
                <a:solidFill>
                  <a:schemeClr val="tx1"/>
                </a:solidFill>
              </a:rPr>
              <a:t/>
            </a:r>
            <a:br>
              <a:rPr lang="en-GB" sz="3200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Semantic Translation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It differs from ‘faithful translation’ only in </a:t>
            </a:r>
            <a:r>
              <a:rPr lang="en-GB" sz="2800" dirty="0" smtClean="0"/>
              <a:t>taking </a:t>
            </a:r>
            <a:r>
              <a:rPr lang="en-GB" sz="2800" dirty="0" smtClean="0"/>
              <a:t>more account of the aesthetic value (that is , the beautiful and natural sound) of the SL text.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Faithfull translation is uncompromising and dogmatic while Semantic translation is more flexible admits the creative exception to 100% fidelity and allows the translator’s intuitive empathy with the original.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For example: </a:t>
            </a:r>
            <a:r>
              <a:rPr lang="ar-SA" sz="2800" b="1" dirty="0" smtClean="0">
                <a:solidFill>
                  <a:srgbClr val="1132D9"/>
                </a:solidFill>
              </a:rPr>
              <a:t>مثل هذه الأشياء عليها إقبال كثير الآن   </a:t>
            </a:r>
            <a:endParaRPr lang="en-US" sz="2800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FF0000"/>
                </a:solidFill>
              </a:rPr>
              <a:t>{This kind of thing is in great demand at the moment.}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Adaptation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This is the ‘freest’ form of translation.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It is used mainly for plays(comedies), poetry stories, where the themes, characters, plots are usually preserved.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The SL culture converted to the TL culture and the Text rewritten.</a:t>
            </a:r>
            <a:endParaRPr lang="en-US" sz="2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800" dirty="0" smtClean="0"/>
              <a:t>For example the adaptation of  Shakespeare</a:t>
            </a:r>
            <a:r>
              <a:rPr lang="en-US" sz="2800" dirty="0" smtClean="0"/>
              <a:t>’s</a:t>
            </a:r>
            <a:r>
              <a:rPr lang="en-GB" sz="2800" dirty="0" smtClean="0"/>
              <a:t> play </a:t>
            </a:r>
            <a:r>
              <a:rPr lang="en-GB" sz="2800" b="1" dirty="0" smtClean="0">
                <a:solidFill>
                  <a:srgbClr val="1132D9"/>
                </a:solidFill>
              </a:rPr>
              <a:t>{King Lear} </a:t>
            </a:r>
            <a:r>
              <a:rPr lang="en-GB" sz="2800" dirty="0" smtClean="0"/>
              <a:t>into an Arabic Play called</a:t>
            </a:r>
            <a:r>
              <a:rPr lang="en-US" sz="2800" dirty="0" smtClean="0"/>
              <a:t> :  </a:t>
            </a:r>
            <a:r>
              <a:rPr lang="ar-SA" sz="2800" b="1" dirty="0" smtClean="0">
                <a:solidFill>
                  <a:srgbClr val="FF0000"/>
                </a:solidFill>
              </a:rPr>
              <a:t>"الشيخ الغني الأعمى وأولاده الثلاثة"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200" b="1" dirty="0" smtClean="0">
                <a:solidFill>
                  <a:schemeClr val="tx1"/>
                </a:solidFill>
              </a:rPr>
              <a:t>Free </a:t>
            </a:r>
            <a:r>
              <a:rPr lang="en-GB" sz="3200" b="1" dirty="0" smtClean="0">
                <a:solidFill>
                  <a:schemeClr val="tx1"/>
                </a:solidFill>
              </a:rPr>
              <a:t>Translation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It reproduces the matter without the manner, or the content without the form of the original.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It is usually a paraphrase much longer than the original.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It is often prolix and pretentious, and not a translation at all.</a:t>
            </a:r>
            <a:endParaRPr lang="en-US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dirty="0" smtClean="0"/>
              <a:t>For example: </a:t>
            </a:r>
            <a:r>
              <a:rPr lang="ar-SA" b="1" dirty="0" smtClean="0">
                <a:solidFill>
                  <a:srgbClr val="1132D9"/>
                </a:solidFill>
              </a:rPr>
              <a:t>مثل هذه الأشياء عليها إقبال كثير الآن   </a:t>
            </a:r>
            <a:endParaRPr lang="en-US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b="1" dirty="0" smtClean="0">
                <a:solidFill>
                  <a:srgbClr val="FF3300"/>
                </a:solidFill>
              </a:rPr>
              <a:t>{This one’s dead trendy.}</a:t>
            </a:r>
            <a:endParaRPr lang="en-US" b="1" dirty="0" smtClean="0">
              <a:solidFill>
                <a:srgbClr val="FF33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Idiomatic </a:t>
            </a:r>
            <a:r>
              <a:rPr lang="en-GB" sz="3200" b="1" dirty="0" smtClean="0">
                <a:solidFill>
                  <a:schemeClr val="tx1"/>
                </a:solidFill>
              </a:rPr>
              <a:t>Translation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By ‘idiom’ we mean affixed figurative expression whose meaning cannot be deduced from the denotative meanings of the words that make it up as in </a:t>
            </a:r>
            <a:r>
              <a:rPr lang="en-GB" sz="2400" dirty="0" smtClean="0"/>
              <a:t>‘car racing is not </a:t>
            </a:r>
            <a:r>
              <a:rPr lang="en-GB" sz="2400" b="1" i="1" dirty="0" smtClean="0"/>
              <a:t>my cup of tea’</a:t>
            </a:r>
            <a:r>
              <a:rPr lang="en-GB" sz="2400" dirty="0" smtClean="0"/>
              <a:t>. 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It reproduces the ‘message’ of the original but tends to distort nuances  of meaning by preferring colloquialism and idioms where these do not exist in the original.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For example: </a:t>
            </a:r>
            <a:r>
              <a:rPr lang="ar-SA" sz="2400" b="1" dirty="0" smtClean="0">
                <a:solidFill>
                  <a:srgbClr val="1132D9"/>
                </a:solidFill>
              </a:rPr>
              <a:t>مثل هذه الأشياء عليها إقبال كثير الآن   </a:t>
            </a:r>
            <a:endParaRPr lang="en-US" sz="2400" b="1" dirty="0" smtClean="0">
              <a:solidFill>
                <a:srgbClr val="1132D9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sz="2400" b="1" dirty="0" smtClean="0">
                <a:solidFill>
                  <a:srgbClr val="FF3300"/>
                </a:solidFill>
              </a:rPr>
              <a:t>{This type’s  all the rage.}</a:t>
            </a:r>
            <a:endParaRPr lang="en-US" sz="2400" b="1" dirty="0" smtClean="0">
              <a:solidFill>
                <a:srgbClr val="FF3300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This form of translation is sometimes called </a:t>
            </a:r>
            <a:r>
              <a:rPr lang="en-GB" sz="2400" b="1" dirty="0" smtClean="0"/>
              <a:t>lively ‘natural translation’.</a:t>
            </a:r>
            <a:endParaRPr lang="en-US" sz="24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200" b="1" dirty="0" smtClean="0">
                <a:solidFill>
                  <a:schemeClr val="tx1"/>
                </a:solidFill>
              </a:rPr>
              <a:t>Communicative </a:t>
            </a:r>
            <a:r>
              <a:rPr lang="en-GB" sz="3200" b="1" dirty="0" smtClean="0">
                <a:solidFill>
                  <a:schemeClr val="tx1"/>
                </a:solidFill>
              </a:rPr>
              <a:t>Translation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It attempts to render </a:t>
            </a:r>
            <a:r>
              <a:rPr lang="en-GB" sz="2400" b="1" dirty="0" smtClean="0"/>
              <a:t>the exact contextual meaning of the original </a:t>
            </a:r>
            <a:r>
              <a:rPr lang="en-GB" sz="2400" dirty="0" smtClean="0"/>
              <a:t>in such a way that both content and language are readily accepted and comprehensible to the readership.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A communicative translation is produced, when, in a given situation, the ST uses an SL expression standard for that situation, and the TT uses a TL expression standard for an equivalent target culture situation.</a:t>
            </a:r>
            <a:endParaRPr lang="en-US" sz="24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2400" dirty="0" smtClean="0"/>
              <a:t> for example: {</a:t>
            </a:r>
            <a:r>
              <a:rPr lang="en-GB" sz="2400" b="1" dirty="0" smtClean="0">
                <a:solidFill>
                  <a:srgbClr val="1132D9"/>
                </a:solidFill>
              </a:rPr>
              <a:t>Let bygones be bygones</a:t>
            </a:r>
            <a:r>
              <a:rPr lang="en-GB" sz="2400" dirty="0" smtClean="0"/>
              <a:t>} is  an obvious translation of </a:t>
            </a:r>
            <a:r>
              <a:rPr lang="ar-SA" sz="2400" dirty="0" smtClean="0"/>
              <a:t> </a:t>
            </a:r>
            <a:r>
              <a:rPr lang="ar-SA" sz="2400" b="1" dirty="0" smtClean="0">
                <a:solidFill>
                  <a:srgbClr val="FF3300"/>
                </a:solidFill>
              </a:rPr>
              <a:t>اللي فات مات</a:t>
            </a:r>
            <a:endParaRPr lang="en-US" sz="2400" b="1" dirty="0" smtClean="0">
              <a:solidFill>
                <a:srgbClr val="FF3300"/>
              </a:solidFill>
            </a:endParaRPr>
          </a:p>
          <a:p>
            <a:pPr lvl="0" algn="l">
              <a:buFont typeface="Wingdings" pitchFamily="2" charset="2"/>
              <a:buChar char="q"/>
            </a:pPr>
            <a:r>
              <a:rPr lang="en-GB" sz="2400" b="1" dirty="0" smtClean="0">
                <a:solidFill>
                  <a:srgbClr val="1132D9"/>
                </a:solidFill>
              </a:rPr>
              <a:t>{To kill two birds with one stone</a:t>
            </a:r>
            <a:r>
              <a:rPr lang="en-GB" sz="2400" dirty="0" smtClean="0"/>
              <a:t>} is an obvious translation of </a:t>
            </a:r>
            <a:r>
              <a:rPr lang="ar-SA" sz="2400" b="1" dirty="0" smtClean="0">
                <a:solidFill>
                  <a:srgbClr val="FF3300"/>
                </a:solidFill>
              </a:rPr>
              <a:t>ضرب عصفورين بحجر واحد.</a:t>
            </a:r>
            <a:endParaRPr lang="en-US" sz="2400" b="1" dirty="0" smtClean="0">
              <a:solidFill>
                <a:srgbClr val="FF3300"/>
              </a:solidFill>
            </a:endParaRPr>
          </a:p>
          <a:p>
            <a:pPr algn="l">
              <a:buFont typeface="Wingdings" pitchFamily="2" charset="2"/>
              <a:buChar char="q"/>
            </a:pP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Comments </a:t>
            </a:r>
            <a:r>
              <a:rPr lang="en-US" sz="3200" b="1" dirty="0" smtClean="0">
                <a:solidFill>
                  <a:schemeClr val="tx1"/>
                </a:solidFill>
              </a:rPr>
              <a:t>in These Methods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buFont typeface="Wingdings" pitchFamily="2" charset="2"/>
              <a:buChar char="q"/>
            </a:pPr>
            <a:r>
              <a:rPr lang="en-GB" sz="1800" dirty="0" smtClean="0"/>
              <a:t>Only semantic and communicative translation fulfil the </a:t>
            </a:r>
            <a:r>
              <a:rPr lang="en-GB" sz="1800" b="1" dirty="0" smtClean="0"/>
              <a:t>two main aims of translation</a:t>
            </a:r>
            <a:r>
              <a:rPr lang="en-GB" sz="1800" dirty="0" smtClean="0"/>
              <a:t>, which are first </a:t>
            </a:r>
            <a:r>
              <a:rPr lang="en-GB" sz="1800" b="1" dirty="0" smtClean="0"/>
              <a:t>accuracy and second economy</a:t>
            </a:r>
            <a:r>
              <a:rPr lang="en-GB" sz="1800" dirty="0" smtClean="0"/>
              <a:t>.</a:t>
            </a:r>
            <a:endParaRPr lang="en-US" sz="1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1800" dirty="0" smtClean="0"/>
              <a:t>A semantic translation is more likely </a:t>
            </a:r>
            <a:r>
              <a:rPr lang="en-GB" sz="1800" b="1" dirty="0" smtClean="0"/>
              <a:t>to be economical </a:t>
            </a:r>
            <a:r>
              <a:rPr lang="en-GB" sz="1800" dirty="0" smtClean="0"/>
              <a:t>than a communicative translation, unless for the latter, the text is poorly written.</a:t>
            </a:r>
            <a:endParaRPr lang="en-US" sz="1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1800" dirty="0" smtClean="0"/>
              <a:t>A semantic translation is written at </a:t>
            </a:r>
            <a:r>
              <a:rPr lang="en-GB" sz="1800" b="1" dirty="0" smtClean="0"/>
              <a:t>the author’s linguistic level</a:t>
            </a:r>
            <a:r>
              <a:rPr lang="en-GB" sz="1800" dirty="0" smtClean="0"/>
              <a:t>, a communicative at the </a:t>
            </a:r>
            <a:r>
              <a:rPr lang="en-GB" sz="1800" b="1" dirty="0" smtClean="0"/>
              <a:t>readership’s.</a:t>
            </a:r>
            <a:endParaRPr lang="en-US" sz="1800" b="1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1800" dirty="0" smtClean="0"/>
              <a:t>Semantic translation is used for </a:t>
            </a:r>
            <a:r>
              <a:rPr lang="en-GB" sz="1800" b="1" dirty="0" smtClean="0"/>
              <a:t>expressive texts </a:t>
            </a:r>
            <a:r>
              <a:rPr lang="en-GB" sz="1800" dirty="0" smtClean="0"/>
              <a:t>(i.e. sacred texts) while communicative for </a:t>
            </a:r>
            <a:r>
              <a:rPr lang="en-GB" sz="1800" b="1" dirty="0" smtClean="0"/>
              <a:t>informative and vocative </a:t>
            </a:r>
            <a:r>
              <a:rPr lang="en-GB" sz="1800" dirty="0" smtClean="0"/>
              <a:t>(like in Advertising) texts. </a:t>
            </a:r>
            <a:endParaRPr lang="en-US" sz="1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1800" dirty="0" smtClean="0"/>
              <a:t>Semantic translation is </a:t>
            </a:r>
            <a:r>
              <a:rPr lang="en-GB" sz="1800" b="1" dirty="0" smtClean="0"/>
              <a:t>personal and individual</a:t>
            </a:r>
            <a:r>
              <a:rPr lang="en-GB" sz="1800" dirty="0" smtClean="0"/>
              <a:t>, follows the thought process of the author, tends to </a:t>
            </a:r>
            <a:r>
              <a:rPr lang="en-GB" sz="1800" b="1" dirty="0" smtClean="0"/>
              <a:t>over-translate and pursues nuance of meaning</a:t>
            </a:r>
            <a:r>
              <a:rPr lang="en-GB" sz="1800" dirty="0" smtClean="0"/>
              <a:t>, while communicative translation is </a:t>
            </a:r>
            <a:r>
              <a:rPr lang="en-GB" sz="1800" b="1" dirty="0" smtClean="0"/>
              <a:t>social, concentrates on the massage and the main force of the text</a:t>
            </a:r>
            <a:r>
              <a:rPr lang="en-GB" sz="1800" dirty="0" smtClean="0"/>
              <a:t>, tends to under-translated to be simple, clear and brief and is always written in a natural and resourceful style.</a:t>
            </a:r>
            <a:endParaRPr lang="en-US" sz="1800" dirty="0" smtClean="0"/>
          </a:p>
          <a:p>
            <a:pPr lvl="0" algn="l">
              <a:buFont typeface="Wingdings" pitchFamily="2" charset="2"/>
              <a:buChar char="q"/>
            </a:pPr>
            <a:r>
              <a:rPr lang="en-GB" sz="1800" dirty="0" smtClean="0"/>
              <a:t>A semantic translation has to </a:t>
            </a:r>
            <a:r>
              <a:rPr lang="en-GB" sz="1800" b="1" dirty="0" smtClean="0"/>
              <a:t>interpret</a:t>
            </a:r>
            <a:r>
              <a:rPr lang="en-GB" sz="1800" dirty="0" smtClean="0"/>
              <a:t> , while a communicative translation has </a:t>
            </a:r>
            <a:r>
              <a:rPr lang="en-GB" sz="1800" b="1" dirty="0" smtClean="0"/>
              <a:t>to explain</a:t>
            </a:r>
            <a:r>
              <a:rPr lang="en-GB" sz="1800" dirty="0" smtClean="0"/>
              <a:t>.</a:t>
            </a:r>
            <a:endParaRPr lang="en-US" sz="1800" dirty="0" smtClean="0"/>
          </a:p>
          <a:p>
            <a:pPr algn="l">
              <a:buFont typeface="Wingdings" pitchFamily="2" charset="2"/>
              <a:buChar char="q"/>
            </a:pPr>
            <a:r>
              <a:rPr lang="en-GB" sz="1800" dirty="0" smtClean="0"/>
              <a:t> 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1795</TotalTime>
  <Words>970</Words>
  <Application>Microsoft Office PowerPoint</Application>
  <PresentationFormat>A4 Paper (210x297 mm)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Lecture 6</vt:lpstr>
      <vt:lpstr>Learning Outcomes</vt:lpstr>
      <vt:lpstr>Introduction to Translation Methods </vt:lpstr>
      <vt:lpstr> Dichotomy of Translation Emphasis  </vt:lpstr>
      <vt:lpstr> Word-for-word translation </vt:lpstr>
      <vt:lpstr> Literal translation </vt:lpstr>
      <vt:lpstr> Faithful Translation </vt:lpstr>
      <vt:lpstr> Semantic Translation </vt:lpstr>
      <vt:lpstr> Adaptation </vt:lpstr>
      <vt:lpstr> Free Translation </vt:lpstr>
      <vt:lpstr> Idiomatic Translation </vt:lpstr>
      <vt:lpstr> Communicative Translation </vt:lpstr>
      <vt:lpstr> Comments in These Methods 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ahalimah</cp:lastModifiedBy>
  <cp:revision>173</cp:revision>
  <dcterms:created xsi:type="dcterms:W3CDTF">2009-10-14T19:14:34Z</dcterms:created>
  <dcterms:modified xsi:type="dcterms:W3CDTF">2011-10-04T03:49:03Z</dcterms:modified>
</cp:coreProperties>
</file>