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0" r:id="rId2"/>
    <p:sldId id="301" r:id="rId3"/>
    <p:sldId id="316" r:id="rId4"/>
    <p:sldId id="317" r:id="rId5"/>
    <p:sldId id="318" r:id="rId6"/>
    <p:sldId id="306" r:id="rId7"/>
    <p:sldId id="307" r:id="rId8"/>
    <p:sldId id="305" r:id="rId9"/>
    <p:sldId id="309" r:id="rId10"/>
    <p:sldId id="302" r:id="rId11"/>
    <p:sldId id="311" r:id="rId12"/>
    <p:sldId id="303" r:id="rId13"/>
    <p:sldId id="304" r:id="rId14"/>
    <p:sldId id="308" r:id="rId15"/>
    <p:sldId id="313" r:id="rId16"/>
    <p:sldId id="314" r:id="rId17"/>
    <p:sldId id="315" r:id="rId18"/>
    <p:sldId id="312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25" autoAdjust="0"/>
    <p:restoredTop sz="94664" autoAdjust="0"/>
  </p:normalViewPr>
  <p:slideViewPr>
    <p:cSldViewPr>
      <p:cViewPr>
        <p:scale>
          <a:sx n="60" d="100"/>
          <a:sy n="60" d="100"/>
        </p:scale>
        <p:origin x="-1224" y="-3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D36DE4-D888-4866-A5E9-C80C1BB6818E}" type="slidenum">
              <a:rPr lang="en-US"/>
              <a:pPr/>
              <a:t>8</a:t>
            </a:fld>
            <a:endParaRPr lang="en-US"/>
          </a:p>
        </p:txBody>
      </p:sp>
      <p:sp>
        <p:nvSpPr>
          <p:cNvPr id="419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CBAE0B-106C-4399-9298-472CFEE421D3}" type="slidenum">
              <a:rPr lang="en-US"/>
              <a:pPr/>
              <a:t>10</a:t>
            </a:fld>
            <a:endParaRPr lang="en-US"/>
          </a:p>
        </p:txBody>
      </p:sp>
      <p:sp>
        <p:nvSpPr>
          <p:cNvPr id="7577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78152B-DC01-4236-B61C-02831728B7DD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8A295-194C-466F-88E1-32AB16BD11DD}" type="slidenum">
              <a:rPr lang="en-US"/>
              <a:pPr/>
              <a:t>12</a:t>
            </a:fld>
            <a:endParaRPr lang="en-US"/>
          </a:p>
        </p:txBody>
      </p:sp>
      <p:sp>
        <p:nvSpPr>
          <p:cNvPr id="7782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9C7FC-B7E4-4C73-BB34-74882E287E31}" type="slidenum">
              <a:rPr lang="en-US"/>
              <a:pPr/>
              <a:t>13</a:t>
            </a:fld>
            <a:endParaRPr lang="en-US"/>
          </a:p>
        </p:txBody>
      </p:sp>
      <p:sp>
        <p:nvSpPr>
          <p:cNvPr id="7987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6184DC-36B5-42BB-A625-0DEA8236E594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13" Type="http://schemas.openxmlformats.org/officeDocument/2006/relationships/audio" Target="../media/audio13.wav"/><Relationship Id="rId18" Type="http://schemas.openxmlformats.org/officeDocument/2006/relationships/audio" Target="../media/audio18.wav"/><Relationship Id="rId3" Type="http://schemas.openxmlformats.org/officeDocument/2006/relationships/audio" Target="../media/audio3.wav"/><Relationship Id="rId21" Type="http://schemas.openxmlformats.org/officeDocument/2006/relationships/slideLayout" Target="../slideLayouts/slideLayout6.xml"/><Relationship Id="rId7" Type="http://schemas.openxmlformats.org/officeDocument/2006/relationships/audio" Target="../media/audio7.wav"/><Relationship Id="rId12" Type="http://schemas.openxmlformats.org/officeDocument/2006/relationships/audio" Target="../media/audio12.wav"/><Relationship Id="rId17" Type="http://schemas.openxmlformats.org/officeDocument/2006/relationships/audio" Target="../media/audio17.wav"/><Relationship Id="rId2" Type="http://schemas.openxmlformats.org/officeDocument/2006/relationships/audio" Target="../media/audio2.wav"/><Relationship Id="rId16" Type="http://schemas.openxmlformats.org/officeDocument/2006/relationships/audio" Target="../media/audio16.wav"/><Relationship Id="rId20" Type="http://schemas.openxmlformats.org/officeDocument/2006/relationships/audio" Target="../media/audio20.wav"/><Relationship Id="rId1" Type="http://schemas.openxmlformats.org/officeDocument/2006/relationships/audio" Target="../media/audio1.wav"/><Relationship Id="rId6" Type="http://schemas.openxmlformats.org/officeDocument/2006/relationships/audio" Target="../media/audio6.wav"/><Relationship Id="rId11" Type="http://schemas.openxmlformats.org/officeDocument/2006/relationships/audio" Target="../media/audio11.wav"/><Relationship Id="rId24" Type="http://schemas.openxmlformats.org/officeDocument/2006/relationships/image" Target="../media/image7.png"/><Relationship Id="rId5" Type="http://schemas.openxmlformats.org/officeDocument/2006/relationships/audio" Target="../media/audio5.wav"/><Relationship Id="rId15" Type="http://schemas.openxmlformats.org/officeDocument/2006/relationships/audio" Target="../media/audio15.wav"/><Relationship Id="rId23" Type="http://schemas.openxmlformats.org/officeDocument/2006/relationships/image" Target="../media/image6.png"/><Relationship Id="rId10" Type="http://schemas.openxmlformats.org/officeDocument/2006/relationships/audio" Target="../media/audio10.wav"/><Relationship Id="rId19" Type="http://schemas.openxmlformats.org/officeDocument/2006/relationships/audio" Target="../media/audio19.wav"/><Relationship Id="rId4" Type="http://schemas.openxmlformats.org/officeDocument/2006/relationships/audio" Target="../media/audio4.wav"/><Relationship Id="rId9" Type="http://schemas.openxmlformats.org/officeDocument/2006/relationships/audio" Target="../media/audio9.wav"/><Relationship Id="rId14" Type="http://schemas.openxmlformats.org/officeDocument/2006/relationships/audio" Target="../media/audio14.wav"/><Relationship Id="rId2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4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48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Phonetics &amp; Phonology  </a:t>
            </a: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24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4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baseline="30000" dirty="0" smtClean="0">
                <a:solidFill>
                  <a:srgbClr val="709256"/>
                </a:solidFill>
                <a:cs typeface="Arial" pitchFamily="34" charset="0"/>
              </a:rPr>
              <a:t>6</a:t>
            </a:r>
            <a:r>
              <a:rPr lang="en-US" b="1" baseline="30000" dirty="0" smtClean="0">
                <a:solidFill>
                  <a:srgbClr val="709256"/>
                </a:solidFill>
                <a:cs typeface="Arial" pitchFamily="34" charset="0"/>
              </a:rPr>
              <a:t>th</a:t>
            </a:r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  </a:t>
            </a:r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Class</a:t>
            </a:r>
            <a:endParaRPr lang="en-US" dirty="0" smtClean="0">
              <a:solidFill>
                <a:srgbClr val="709256"/>
              </a:solidFill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Phonetic Transcription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Meaning of Phonetic Transcription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Phonetic transcription </a:t>
            </a:r>
            <a:r>
              <a:rPr lang="en-US" dirty="0" smtClean="0">
                <a:solidFill>
                  <a:srgbClr val="FF0000"/>
                </a:solidFill>
              </a:rPr>
              <a:t>(or phonetic notation) </a:t>
            </a:r>
            <a:r>
              <a:rPr lang="en-US" dirty="0" smtClean="0"/>
              <a:t>is the visual representation of speech sounds </a:t>
            </a:r>
            <a:r>
              <a:rPr lang="en-US" dirty="0" smtClean="0">
                <a:solidFill>
                  <a:srgbClr val="FF0000"/>
                </a:solidFill>
              </a:rPr>
              <a:t>(or phones</a:t>
            </a:r>
            <a:r>
              <a:rPr lang="en-US" dirty="0" smtClean="0"/>
              <a:t>). The most common type of phonetic transcription uses a phonetic alphabet, e.g., the </a:t>
            </a:r>
            <a:r>
              <a:rPr lang="en-US" dirty="0" smtClean="0">
                <a:solidFill>
                  <a:srgbClr val="FF0000"/>
                </a:solidFill>
              </a:rPr>
              <a:t>International Phonetic Alphabet.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PA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85800"/>
            <a:ext cx="8647239" cy="4428146"/>
          </a:xfrm>
        </p:spPr>
      </p:pic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P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1" y="533400"/>
            <a:ext cx="4496942" cy="5253638"/>
          </a:xfrm>
        </p:spPr>
      </p:pic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There are two “golden rules” for transcription: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	1. Think </a:t>
            </a:r>
            <a:r>
              <a:rPr lang="en-US" sz="2000" dirty="0" smtClean="0"/>
              <a:t>of the pronunciation, not the spelling.  Instead of letting </a:t>
            </a:r>
          </a:p>
          <a:p>
            <a:pPr algn="l"/>
            <a:r>
              <a:rPr lang="en-US" sz="2000" dirty="0" smtClean="0"/>
              <a:t>yourself be mesmerized by the written form of the word, look away, or </a:t>
            </a:r>
          </a:p>
          <a:p>
            <a:pPr algn="l"/>
            <a:r>
              <a:rPr lang="en-US" sz="2000" dirty="0" smtClean="0"/>
              <a:t>close your eyes, and ask yourself how you actually pronounce it. Among </a:t>
            </a:r>
          </a:p>
          <a:p>
            <a:pPr algn="l"/>
            <a:r>
              <a:rPr lang="en-US" sz="2000" dirty="0" smtClean="0"/>
              <a:t>a thousand other pitfalls, this will help you to avoid inserting an [l] into </a:t>
            </a:r>
          </a:p>
          <a:p>
            <a:pPr algn="l"/>
            <a:r>
              <a:rPr lang="en-US" sz="2000" dirty="0" smtClean="0"/>
              <a:t>your transcription of salmon, it will ensure that you transcribe the s of </a:t>
            </a:r>
          </a:p>
          <a:p>
            <a:pPr algn="l"/>
            <a:r>
              <a:rPr lang="en-US" sz="2000" dirty="0" smtClean="0"/>
              <a:t>his with [z] not with [s], or the </a:t>
            </a:r>
            <a:r>
              <a:rPr lang="en-US" sz="2000" i="1" dirty="0" smtClean="0"/>
              <a:t>f</a:t>
            </a:r>
            <a:r>
              <a:rPr lang="en-US" sz="2000" dirty="0" smtClean="0"/>
              <a:t> of </a:t>
            </a:r>
            <a:r>
              <a:rPr lang="en-US" sz="2000" dirty="0" err="1" smtClean="0"/>
              <a:t>of</a:t>
            </a:r>
            <a:r>
              <a:rPr lang="en-US" sz="2000" dirty="0" smtClean="0"/>
              <a:t> with [v] not with [f], and it will </a:t>
            </a:r>
          </a:p>
          <a:p>
            <a:pPr algn="l"/>
            <a:r>
              <a:rPr lang="en-US" sz="2000" dirty="0" smtClean="0"/>
              <a:t>prevent you from including the silent b of doubt in your transcription.</a:t>
            </a:r>
            <a:endParaRPr lang="en-US" sz="2000" dirty="0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1143000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dirty="0" smtClean="0"/>
              <a:t>2.  </a:t>
            </a:r>
            <a:r>
              <a:rPr lang="en-US" dirty="0" smtClean="0"/>
              <a:t>Use one symbol for each identifiable sound.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	In </a:t>
            </a:r>
            <a:r>
              <a:rPr lang="en-US" sz="2000" dirty="0" smtClean="0"/>
              <a:t>many cases, the </a:t>
            </a:r>
            <a:r>
              <a:rPr lang="en-US" sz="2000" dirty="0" smtClean="0"/>
              <a:t> orthography </a:t>
            </a:r>
            <a:r>
              <a:rPr lang="en-US" sz="2000" dirty="0" smtClean="0"/>
              <a:t>(i.e. the spelling system) uses more than one letter in cases </a:t>
            </a:r>
            <a:r>
              <a:rPr lang="en-US" sz="2000" dirty="0" smtClean="0"/>
              <a:t> where </a:t>
            </a:r>
            <a:r>
              <a:rPr lang="en-US" sz="2000" dirty="0" smtClean="0"/>
              <a:t>a single symbol is required in a transcription:</a:t>
            </a:r>
            <a:r>
              <a:rPr lang="en-US" sz="2000" dirty="0" smtClean="0">
                <a:solidFill>
                  <a:srgbClr val="FF0000"/>
                </a:solidFill>
              </a:rPr>
              <a:t>  </a:t>
            </a:r>
            <a:r>
              <a:rPr lang="en-US" sz="2000" dirty="0" err="1" smtClean="0">
                <a:solidFill>
                  <a:srgbClr val="FF0000"/>
                </a:solidFill>
              </a:rPr>
              <a:t>ps</a:t>
            </a:r>
            <a:r>
              <a:rPr lang="en-US" sz="2000" dirty="0" smtClean="0">
                <a:solidFill>
                  <a:srgbClr val="FF0000"/>
                </a:solidFill>
              </a:rPr>
              <a:t>,  </a:t>
            </a:r>
            <a:r>
              <a:rPr lang="en-US" sz="2000" dirty="0" err="1" smtClean="0">
                <a:solidFill>
                  <a:srgbClr val="FF0000"/>
                </a:solidFill>
              </a:rPr>
              <a:t>sh</a:t>
            </a:r>
            <a:r>
              <a:rPr lang="en-US" sz="2000" dirty="0" smtClean="0">
                <a:solidFill>
                  <a:srgbClr val="FF0000"/>
                </a:solidFill>
              </a:rPr>
              <a:t>,  </a:t>
            </a:r>
            <a:r>
              <a:rPr lang="en-US" sz="2000" dirty="0" err="1" smtClean="0">
                <a:solidFill>
                  <a:srgbClr val="FF0000"/>
                </a:solidFill>
              </a:rPr>
              <a:t>ch</a:t>
            </a:r>
            <a:r>
              <a:rPr lang="en-US" sz="2000" dirty="0" smtClean="0">
                <a:solidFill>
                  <a:srgbClr val="FF0000"/>
                </a:solidFill>
              </a:rPr>
              <a:t>,  </a:t>
            </a:r>
            <a:r>
              <a:rPr lang="en-US" sz="2000" dirty="0" err="1" smtClean="0">
                <a:solidFill>
                  <a:srgbClr val="FF0000"/>
                </a:solidFill>
              </a:rPr>
              <a:t>tch</a:t>
            </a:r>
            <a:r>
              <a:rPr lang="en-US" sz="2000" dirty="0" smtClean="0">
                <a:solidFill>
                  <a:srgbClr val="FF0000"/>
                </a:solidFill>
              </a:rPr>
              <a:t> are </a:t>
            </a:r>
          </a:p>
          <a:p>
            <a:pPr algn="l"/>
            <a:r>
              <a:rPr lang="en-US" sz="2000" dirty="0" smtClean="0"/>
              <a:t>        cases </a:t>
            </a:r>
            <a:r>
              <a:rPr lang="en-US" sz="2000" dirty="0" smtClean="0"/>
              <a:t>in point. </a:t>
            </a:r>
            <a:endParaRPr lang="en-US" sz="2000" dirty="0" smtClean="0"/>
          </a:p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	And </a:t>
            </a:r>
            <a:r>
              <a:rPr lang="en-US" sz="2000" dirty="0" smtClean="0"/>
              <a:t>a transcription, though it may be shorter, can convey </a:t>
            </a:r>
          </a:p>
          <a:p>
            <a:pPr algn="l"/>
            <a:r>
              <a:rPr lang="en-US" sz="2000" dirty="0" smtClean="0"/>
              <a:t>more precise information than the orthographic form (the spelling):  </a:t>
            </a:r>
            <a:r>
              <a:rPr lang="en-US" sz="2000" dirty="0" err="1" smtClean="0"/>
              <a:t>th</a:t>
            </a:r>
            <a:endParaRPr lang="en-US" sz="2000" dirty="0" smtClean="0"/>
          </a:p>
          <a:p>
            <a:pPr algn="l"/>
            <a:r>
              <a:rPr lang="en-US" sz="2000" dirty="0" smtClean="0"/>
              <a:t>corresponds to either [T] or [D]) and the notorious -</a:t>
            </a:r>
            <a:r>
              <a:rPr lang="en-US" sz="2000" dirty="0" err="1" smtClean="0"/>
              <a:t>ough</a:t>
            </a:r>
            <a:r>
              <a:rPr lang="en-US" sz="2000" dirty="0" smtClean="0"/>
              <a:t> to</a:t>
            </a:r>
            <a:r>
              <a:rPr lang="en-US" sz="2000" dirty="0" smtClean="0">
                <a:solidFill>
                  <a:srgbClr val="FF0000"/>
                </a:solidFill>
              </a:rPr>
              <a:t> [</a:t>
            </a:r>
            <a:r>
              <a:rPr lang="en-US" sz="2000" dirty="0" err="1" smtClean="0">
                <a:solidFill>
                  <a:srgbClr val="FF0000"/>
                </a:solidFill>
              </a:rPr>
              <a:t>ʌf</a:t>
            </a:r>
            <a:r>
              <a:rPr lang="en-US" sz="2000" dirty="0" smtClean="0">
                <a:solidFill>
                  <a:srgbClr val="FF0000"/>
                </a:solidFill>
              </a:rPr>
              <a:t>], [uː], [ə], </a:t>
            </a:r>
          </a:p>
          <a:p>
            <a:pPr algn="l"/>
            <a:r>
              <a:rPr lang="en-US" sz="2000" dirty="0" smtClean="0"/>
              <a:t>[</a:t>
            </a:r>
            <a:r>
              <a:rPr lang="en-US" sz="2000" dirty="0" err="1" smtClean="0">
                <a:solidFill>
                  <a:srgbClr val="FF0000"/>
                </a:solidFill>
              </a:rPr>
              <a:t>aʊ</a:t>
            </a:r>
            <a:r>
              <a:rPr lang="en-US" sz="2000" dirty="0" smtClean="0">
                <a:solidFill>
                  <a:srgbClr val="FF0000"/>
                </a:solidFill>
              </a:rPr>
              <a:t>], [</a:t>
            </a:r>
            <a:r>
              <a:rPr lang="en-US" sz="2000" dirty="0" err="1" smtClean="0">
                <a:solidFill>
                  <a:srgbClr val="FF0000"/>
                </a:solidFill>
              </a:rPr>
              <a:t>əʊ</a:t>
            </a:r>
            <a:r>
              <a:rPr lang="en-US" sz="2000" dirty="0" smtClean="0">
                <a:solidFill>
                  <a:srgbClr val="FF0000"/>
                </a:solidFill>
              </a:rPr>
              <a:t>] or [</a:t>
            </a:r>
            <a:r>
              <a:rPr lang="en-US" sz="2000" dirty="0" err="1" smtClean="0">
                <a:solidFill>
                  <a:srgbClr val="FF0000"/>
                </a:solidFill>
              </a:rPr>
              <a:t>ɒf</a:t>
            </a:r>
            <a:r>
              <a:rPr lang="en-US" sz="2000" dirty="0" smtClean="0">
                <a:solidFill>
                  <a:srgbClr val="FF0000"/>
                </a:solidFill>
              </a:rPr>
              <a:t>] </a:t>
            </a:r>
            <a:r>
              <a:rPr lang="en-US" sz="2000" dirty="0" smtClean="0"/>
              <a:t>(enough, through, borough, bough, although, cough).</a:t>
            </a:r>
            <a:endParaRPr lang="en-US" sz="2000" dirty="0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04800"/>
            <a:ext cx="8420100" cy="1143000"/>
          </a:xfrm>
        </p:spPr>
        <p:txBody>
          <a:bodyPr/>
          <a:lstStyle/>
          <a:p>
            <a:pPr algn="l"/>
            <a:r>
              <a:rPr lang="en-US" dirty="0">
                <a:latin typeface="Helvetica" charset="0"/>
              </a:rPr>
              <a:t>Broad and Narrow</a:t>
            </a:r>
            <a:endParaRPr lang="en-US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95300" y="1447800"/>
            <a:ext cx="899795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000" dirty="0">
                <a:sym typeface="Symbol" charset="2"/>
              </a:rPr>
              <a:t> </a:t>
            </a:r>
            <a:r>
              <a:rPr lang="en-US" sz="2000" dirty="0">
                <a:latin typeface="Helvetica" charset="0"/>
              </a:rPr>
              <a:t>Broad transcriptions</a:t>
            </a: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</a:t>
            </a:r>
            <a:r>
              <a:rPr lang="en-US" sz="2000" dirty="0" smtClean="0">
                <a:latin typeface="Helvetica" charset="0"/>
              </a:rPr>
              <a:t>Represent </a:t>
            </a:r>
            <a:r>
              <a:rPr lang="en-US" sz="2000" dirty="0">
                <a:latin typeface="Helvetica" charset="0"/>
              </a:rPr>
              <a:t>only contrastive sounds (</a:t>
            </a:r>
            <a:r>
              <a:rPr lang="en-US" sz="2000" b="1" dirty="0">
                <a:latin typeface="Helvetica" charset="0"/>
              </a:rPr>
              <a:t>phonemes</a:t>
            </a:r>
            <a:r>
              <a:rPr lang="en-US" sz="2000" dirty="0">
                <a:latin typeface="Helvetica" charset="0"/>
              </a:rPr>
              <a:t>)</a:t>
            </a: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Enclosed in slashes: / /</a:t>
            </a: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Generally use only alphabetic symbols</a:t>
            </a:r>
          </a:p>
          <a:p>
            <a:pPr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Narrow transcriptions</a:t>
            </a: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Represent </a:t>
            </a:r>
            <a:r>
              <a:rPr lang="en-US" sz="2000" b="1" dirty="0">
                <a:latin typeface="Helvetica" charset="0"/>
              </a:rPr>
              <a:t>phones</a:t>
            </a:r>
            <a:endParaRPr lang="en-US" sz="2000" dirty="0">
              <a:latin typeface="Helvetica" charset="0"/>
            </a:endParaRP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Capture as much phonetic detail as possible</a:t>
            </a: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Enclosed in brackets: [  ]</a:t>
            </a:r>
          </a:p>
          <a:p>
            <a:pPr lvl="1" algn="l" rtl="0"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Helvetica" charset="0"/>
              </a:rPr>
              <a:t> Can require use of diacritics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Broad and Narrow Phonetic transcription</a:t>
            </a:r>
            <a:endParaRPr lang="en-US" sz="360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773239"/>
            <a:ext cx="8915400" cy="4827587"/>
          </a:xfrm>
        </p:spPr>
        <p:txBody>
          <a:bodyPr/>
          <a:lstStyle/>
          <a:p>
            <a:pPr algn="l"/>
            <a:r>
              <a:rPr lang="en-AU" sz="2000" dirty="0">
                <a:solidFill>
                  <a:schemeClr val="folHlink"/>
                </a:solidFill>
              </a:rPr>
              <a:t>Broad</a:t>
            </a:r>
            <a:r>
              <a:rPr lang="en-AU" sz="2000" dirty="0"/>
              <a:t> phonetic transcription: captures the basic sounds; What the speaker </a:t>
            </a:r>
            <a:r>
              <a:rPr lang="en-AU" sz="2000" i="1" dirty="0"/>
              <a:t>intended</a:t>
            </a:r>
            <a:r>
              <a:rPr lang="en-AU" sz="2000" dirty="0"/>
              <a:t> to say; roughly </a:t>
            </a:r>
            <a:r>
              <a:rPr lang="en-AU" sz="2000" dirty="0" err="1"/>
              <a:t>eqivalent</a:t>
            </a:r>
            <a:r>
              <a:rPr lang="en-AU" sz="2000" dirty="0"/>
              <a:t> to a phonemic transcription</a:t>
            </a:r>
            <a:r>
              <a:rPr lang="en-AU" sz="2000" dirty="0" smtClean="0"/>
              <a:t>.</a:t>
            </a:r>
          </a:p>
          <a:p>
            <a:pPr algn="l"/>
            <a:endParaRPr lang="en-AU" sz="2000" dirty="0"/>
          </a:p>
          <a:p>
            <a:pPr algn="l"/>
            <a:r>
              <a:rPr lang="en-AU" sz="2000" dirty="0">
                <a:solidFill>
                  <a:schemeClr val="folHlink"/>
                </a:solidFill>
              </a:rPr>
              <a:t>Narrow</a:t>
            </a:r>
            <a:r>
              <a:rPr lang="en-AU" sz="2000" dirty="0"/>
              <a:t> phonetic  transcription: captures the precise pronunciation; what the speaker actually said; makes use of the full resources of the IPA.</a:t>
            </a:r>
          </a:p>
          <a:p>
            <a:pPr algn="l"/>
            <a:r>
              <a:rPr lang="en-AU" sz="2000" dirty="0"/>
              <a:t>Notational convention:</a:t>
            </a:r>
          </a:p>
          <a:p>
            <a:pPr lvl="1" algn="l">
              <a:buFontTx/>
              <a:buNone/>
            </a:pPr>
            <a:r>
              <a:rPr lang="en-AU" sz="2000" dirty="0"/>
              <a:t>Slashes /  / for phonemic transcription</a:t>
            </a:r>
          </a:p>
          <a:p>
            <a:pPr lvl="1" algn="l">
              <a:buFontTx/>
              <a:buNone/>
            </a:pPr>
            <a:r>
              <a:rPr lang="en-AU" sz="2000" dirty="0"/>
              <a:t>Square brackets [   ] for phonetic </a:t>
            </a:r>
            <a:r>
              <a:rPr lang="en-AU" sz="2000" dirty="0" err="1"/>
              <a:t>transcripton</a:t>
            </a:r>
            <a:r>
              <a:rPr lang="en-AU" sz="2000" dirty="0"/>
              <a:t>.</a:t>
            </a:r>
          </a:p>
          <a:p>
            <a:pPr algn="l">
              <a:buFont typeface="Wingdings" pitchFamily="2" charset="2"/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 charset="0"/>
              </a:rPr>
              <a:t>English Phonemes</a:t>
            </a:r>
            <a:endParaRPr lang="en-US" dirty="0"/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495300" y="2590800"/>
            <a:ext cx="90805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l" rtl="0">
              <a:spcBef>
                <a:spcPct val="50000"/>
              </a:spcBef>
              <a:buFont typeface="Times"/>
              <a:buAutoNum type="arabicPeriod"/>
            </a:pPr>
            <a:r>
              <a:rPr lang="en-US" dirty="0">
                <a:latin typeface="Arial" charset="0"/>
              </a:rPr>
              <a:t>[p] ‘</a:t>
            </a:r>
            <a:r>
              <a:rPr lang="en-US" b="1" dirty="0">
                <a:latin typeface="Arial" charset="0"/>
              </a:rPr>
              <a:t>p</a:t>
            </a:r>
            <a:r>
              <a:rPr lang="en-US" dirty="0">
                <a:latin typeface="Arial" charset="0"/>
              </a:rPr>
              <a:t>ot’		7. [r] ‘</a:t>
            </a:r>
            <a:r>
              <a:rPr lang="en-US" b="1" dirty="0">
                <a:latin typeface="Arial" charset="0"/>
              </a:rPr>
              <a:t>r</a:t>
            </a:r>
            <a:r>
              <a:rPr lang="en-US" dirty="0">
                <a:latin typeface="Arial" charset="0"/>
              </a:rPr>
              <a:t>ot’		</a:t>
            </a:r>
            <a:r>
              <a:rPr lang="en-US" dirty="0" smtClean="0">
                <a:latin typeface="Arial" charset="0"/>
              </a:rPr>
              <a:t>	12</a:t>
            </a:r>
            <a:r>
              <a:rPr lang="en-US" dirty="0">
                <a:latin typeface="Arial" charset="0"/>
              </a:rPr>
              <a:t>. [m] ‘</a:t>
            </a:r>
            <a:r>
              <a:rPr lang="en-US" b="1" dirty="0">
                <a:latin typeface="Arial" charset="0"/>
              </a:rPr>
              <a:t>m</a:t>
            </a:r>
            <a:r>
              <a:rPr lang="en-US" dirty="0">
                <a:latin typeface="Arial" charset="0"/>
              </a:rPr>
              <a:t>a’</a:t>
            </a:r>
          </a:p>
          <a:p>
            <a:pPr marL="457200" indent="-457200" algn="l" rtl="0">
              <a:spcBef>
                <a:spcPct val="50000"/>
              </a:spcBef>
              <a:buFont typeface="Times"/>
              <a:buAutoNum type="arabicPeriod"/>
            </a:pPr>
            <a:r>
              <a:rPr lang="en-US" dirty="0">
                <a:latin typeface="Arial" charset="0"/>
              </a:rPr>
              <a:t>[b] ‘</a:t>
            </a:r>
            <a:r>
              <a:rPr lang="en-US" b="1" dirty="0">
                <a:latin typeface="Arial" charset="0"/>
              </a:rPr>
              <a:t>b</a:t>
            </a:r>
            <a:r>
              <a:rPr lang="en-US" dirty="0">
                <a:latin typeface="Arial" charset="0"/>
              </a:rPr>
              <a:t>ought’	</a:t>
            </a:r>
            <a:r>
              <a:rPr lang="en-US" dirty="0" smtClean="0">
                <a:latin typeface="Arial" charset="0"/>
              </a:rPr>
              <a:t>	8</a:t>
            </a:r>
            <a:r>
              <a:rPr lang="en-US" dirty="0">
                <a:latin typeface="Arial" charset="0"/>
              </a:rPr>
              <a:t>. [f] ‘</a:t>
            </a:r>
            <a:r>
              <a:rPr lang="en-US" b="1" dirty="0">
                <a:latin typeface="Arial" charset="0"/>
              </a:rPr>
              <a:t>f</a:t>
            </a:r>
            <a:r>
              <a:rPr lang="en-US" dirty="0">
                <a:latin typeface="Arial" charset="0"/>
              </a:rPr>
              <a:t>ought’		13. [n] ‘</a:t>
            </a:r>
            <a:r>
              <a:rPr lang="en-US" b="1" dirty="0">
                <a:latin typeface="Arial" charset="0"/>
              </a:rPr>
              <a:t>n</a:t>
            </a:r>
            <a:r>
              <a:rPr lang="en-US" dirty="0">
                <a:latin typeface="Arial" charset="0"/>
              </a:rPr>
              <a:t>ot’</a:t>
            </a:r>
          </a:p>
          <a:p>
            <a:pPr marL="457200" indent="-457200" algn="l" rtl="0">
              <a:spcBef>
                <a:spcPct val="50000"/>
              </a:spcBef>
              <a:buFont typeface="Times"/>
              <a:buAutoNum type="arabicPeriod"/>
            </a:pPr>
            <a:r>
              <a:rPr lang="en-US" dirty="0">
                <a:latin typeface="Arial" charset="0"/>
              </a:rPr>
              <a:t>[t] ‘</a:t>
            </a:r>
            <a:r>
              <a:rPr lang="en-US" b="1" dirty="0">
                <a:latin typeface="Arial" charset="0"/>
              </a:rPr>
              <a:t>t</a:t>
            </a:r>
            <a:r>
              <a:rPr lang="en-US" dirty="0">
                <a:latin typeface="Arial" charset="0"/>
              </a:rPr>
              <a:t>ot’		9. [v] ‘</a:t>
            </a:r>
            <a:r>
              <a:rPr lang="en-US" b="1" dirty="0">
                <a:latin typeface="Arial" charset="0"/>
              </a:rPr>
              <a:t>v</a:t>
            </a:r>
            <a:r>
              <a:rPr lang="en-US" dirty="0">
                <a:latin typeface="Arial" charset="0"/>
              </a:rPr>
              <a:t>ote’		14. [l] ‘</a:t>
            </a:r>
            <a:r>
              <a:rPr lang="en-US" b="1" dirty="0">
                <a:latin typeface="Arial" charset="0"/>
              </a:rPr>
              <a:t>l</a:t>
            </a:r>
            <a:r>
              <a:rPr lang="en-US" dirty="0">
                <a:latin typeface="Arial" charset="0"/>
              </a:rPr>
              <a:t>ot’</a:t>
            </a:r>
          </a:p>
          <a:p>
            <a:pPr marL="457200" indent="-457200" algn="l" rtl="0">
              <a:spcBef>
                <a:spcPct val="50000"/>
              </a:spcBef>
              <a:buFont typeface="Times"/>
              <a:buAutoNum type="arabicPeriod"/>
            </a:pPr>
            <a:r>
              <a:rPr lang="en-US" dirty="0">
                <a:latin typeface="Arial" charset="0"/>
              </a:rPr>
              <a:t>[d] ‘</a:t>
            </a:r>
            <a:r>
              <a:rPr lang="en-US" b="1" dirty="0">
                <a:latin typeface="Arial" charset="0"/>
              </a:rPr>
              <a:t>d</a:t>
            </a:r>
            <a:r>
              <a:rPr lang="en-US" dirty="0">
                <a:latin typeface="Arial" charset="0"/>
              </a:rPr>
              <a:t>ot’		10. [s] ‘</a:t>
            </a:r>
            <a:r>
              <a:rPr lang="en-US" b="1" dirty="0">
                <a:latin typeface="Arial" charset="0"/>
              </a:rPr>
              <a:t>s</a:t>
            </a:r>
            <a:r>
              <a:rPr lang="en-US" dirty="0">
                <a:latin typeface="Arial" charset="0"/>
              </a:rPr>
              <a:t>ot’		15. [w] ‘</a:t>
            </a:r>
            <a:r>
              <a:rPr lang="en-US" b="1" dirty="0">
                <a:latin typeface="Arial" charset="0"/>
              </a:rPr>
              <a:t>w</a:t>
            </a:r>
            <a:r>
              <a:rPr lang="en-US" dirty="0">
                <a:latin typeface="Arial" charset="0"/>
              </a:rPr>
              <a:t>alk’</a:t>
            </a:r>
          </a:p>
          <a:p>
            <a:pPr marL="457200" indent="-457200" algn="l" rtl="0">
              <a:spcBef>
                <a:spcPct val="50000"/>
              </a:spcBef>
              <a:buFont typeface="Times"/>
              <a:buAutoNum type="arabicPeriod"/>
            </a:pPr>
            <a:r>
              <a:rPr lang="en-US" dirty="0">
                <a:latin typeface="Arial" charset="0"/>
              </a:rPr>
              <a:t>[k] ‘</a:t>
            </a:r>
            <a:r>
              <a:rPr lang="en-US" b="1" dirty="0">
                <a:latin typeface="Arial" charset="0"/>
              </a:rPr>
              <a:t>k</a:t>
            </a:r>
            <a:r>
              <a:rPr lang="en-US" dirty="0">
                <a:latin typeface="Arial" charset="0"/>
              </a:rPr>
              <a:t>it’		11. [z] ‘</a:t>
            </a:r>
            <a:r>
              <a:rPr lang="en-US" b="1" dirty="0">
                <a:latin typeface="Arial" charset="0"/>
              </a:rPr>
              <a:t>z</a:t>
            </a:r>
            <a:r>
              <a:rPr lang="en-US" dirty="0">
                <a:latin typeface="Arial" charset="0"/>
              </a:rPr>
              <a:t>it’		16. [h] ‘</a:t>
            </a:r>
            <a:r>
              <a:rPr lang="en-US" b="1" dirty="0">
                <a:latin typeface="Arial" charset="0"/>
              </a:rPr>
              <a:t>h</a:t>
            </a:r>
            <a:r>
              <a:rPr lang="en-US" dirty="0">
                <a:latin typeface="Arial" charset="0"/>
              </a:rPr>
              <a:t>ot’</a:t>
            </a:r>
          </a:p>
          <a:p>
            <a:pPr marL="457200" indent="-457200" algn="l" rtl="0">
              <a:spcBef>
                <a:spcPct val="50000"/>
              </a:spcBef>
              <a:buFont typeface="Times"/>
              <a:buAutoNum type="arabicPeriod"/>
            </a:pPr>
            <a:r>
              <a:rPr lang="en-US" dirty="0">
                <a:latin typeface="Arial" charset="0"/>
              </a:rPr>
              <a:t>[g] ‘</a:t>
            </a:r>
            <a:r>
              <a:rPr lang="en-US" b="1" dirty="0">
                <a:latin typeface="Arial" charset="0"/>
              </a:rPr>
              <a:t>g</a:t>
            </a:r>
            <a:r>
              <a:rPr lang="en-US" dirty="0">
                <a:latin typeface="Arial" charset="0"/>
              </a:rPr>
              <a:t>ot’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60400" y="1828800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Familiar IPA symbols, same sound: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3800" dirty="0" smtClean="0"/>
              <a:t>Sound/symbol correspondence</a:t>
            </a:r>
            <a:endParaRPr lang="en-GB" sz="34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8915400" cy="4525963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/>
              <a:t>en</a:t>
            </a:r>
            <a:r>
              <a:rPr lang="en-GB" u="sng" dirty="0" smtClean="0">
                <a:solidFill>
                  <a:srgbClr val="0000FF"/>
                </a:solidFill>
              </a:rPr>
              <a:t>ough</a:t>
            </a:r>
            <a:r>
              <a:rPr lang="en-GB" dirty="0" smtClean="0">
                <a:solidFill>
                  <a:srgbClr val="0000FF"/>
                </a:solidFill>
              </a:rPr>
              <a:t>   </a:t>
            </a:r>
            <a:r>
              <a:rPr lang="en-GB" dirty="0" smtClean="0"/>
              <a:t>thr</a:t>
            </a:r>
            <a:r>
              <a:rPr lang="en-GB" u="sng" dirty="0" smtClean="0">
                <a:solidFill>
                  <a:srgbClr val="0000FF"/>
                </a:solidFill>
              </a:rPr>
              <a:t>ough</a:t>
            </a:r>
            <a:r>
              <a:rPr lang="en-GB" dirty="0" smtClean="0">
                <a:solidFill>
                  <a:srgbClr val="0000FF"/>
                </a:solidFill>
              </a:rPr>
              <a:t>  </a:t>
            </a:r>
            <a:r>
              <a:rPr lang="en-GB" dirty="0" smtClean="0"/>
              <a:t>thor</a:t>
            </a:r>
            <a:r>
              <a:rPr lang="en-GB" u="sng" dirty="0" smtClean="0">
                <a:solidFill>
                  <a:srgbClr val="0000FF"/>
                </a:solidFill>
              </a:rPr>
              <a:t>ough</a:t>
            </a:r>
            <a:r>
              <a:rPr lang="en-GB" dirty="0" smtClean="0">
                <a:solidFill>
                  <a:srgbClr val="0000FF"/>
                </a:solidFill>
              </a:rPr>
              <a:t>   </a:t>
            </a:r>
            <a:r>
              <a:rPr lang="en-GB" dirty="0" smtClean="0"/>
              <a:t>th</a:t>
            </a:r>
            <a:r>
              <a:rPr lang="en-GB" u="sng" dirty="0" smtClean="0">
                <a:solidFill>
                  <a:srgbClr val="0000FF"/>
                </a:solidFill>
              </a:rPr>
              <a:t>ough</a:t>
            </a:r>
            <a:r>
              <a:rPr lang="en-GB" dirty="0" smtClean="0"/>
              <a:t>t </a:t>
            </a:r>
            <a:r>
              <a:rPr lang="en-GB" dirty="0" smtClean="0">
                <a:solidFill>
                  <a:srgbClr val="0000FF"/>
                </a:solidFill>
              </a:rPr>
              <a:t> </a:t>
            </a:r>
            <a:r>
              <a:rPr lang="en-GB" dirty="0" smtClean="0"/>
              <a:t>b</a:t>
            </a:r>
            <a:r>
              <a:rPr lang="en-GB" u="sng" dirty="0" smtClean="0">
                <a:solidFill>
                  <a:srgbClr val="0000FF"/>
                </a:solidFill>
              </a:rPr>
              <a:t>ough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y-GB" dirty="0" smtClean="0">
                <a:solidFill>
                  <a:srgbClr val="0000FF"/>
                </a:solidFill>
              </a:rPr>
              <a:t>       [ʌf]           [u:]	           [</a:t>
            </a:r>
            <a:r>
              <a:rPr lang="cy-GB" dirty="0" smtClean="0">
                <a:solidFill>
                  <a:srgbClr val="0000FF"/>
                </a:solidFill>
                <a:latin typeface="Times New Roman" pitchFamily="18" charset="0"/>
              </a:rPr>
              <a:t>ə]</a:t>
            </a:r>
            <a:r>
              <a:rPr lang="cy-GB" dirty="0" smtClean="0">
                <a:solidFill>
                  <a:srgbClr val="0000FF"/>
                </a:solidFill>
              </a:rPr>
              <a:t>          [ɔ:]       [aʊ]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u="sng" dirty="0" smtClean="0">
              <a:solidFill>
                <a:srgbClr val="FF0000"/>
              </a:solidFill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>
                <a:solidFill>
                  <a:srgbClr val="FF0000"/>
                </a:solidFill>
              </a:rPr>
              <a:t>   </a:t>
            </a:r>
            <a:r>
              <a:rPr lang="en-GB" u="sng" dirty="0" smtClean="0">
                <a:solidFill>
                  <a:srgbClr val="FF0000"/>
                </a:solidFill>
              </a:rPr>
              <a:t>th</a:t>
            </a:r>
            <a:r>
              <a:rPr lang="en-GB" dirty="0" smtClean="0"/>
              <a:t>ink	       </a:t>
            </a:r>
            <a:r>
              <a:rPr lang="en-GB" u="sng" dirty="0" smtClean="0">
                <a:solidFill>
                  <a:srgbClr val="FF0000"/>
                </a:solidFill>
              </a:rPr>
              <a:t>th</a:t>
            </a:r>
            <a:r>
              <a:rPr lang="en-GB" dirty="0" smtClean="0"/>
              <a:t>ose	     </a:t>
            </a:r>
            <a:r>
              <a:rPr lang="en-GB" u="sng" dirty="0" smtClean="0">
                <a:solidFill>
                  <a:srgbClr val="FF0000"/>
                </a:solidFill>
              </a:rPr>
              <a:t>th</a:t>
            </a:r>
            <a:r>
              <a:rPr lang="en-GB" dirty="0" smtClean="0"/>
              <a:t>istle        </a:t>
            </a:r>
            <a:r>
              <a:rPr lang="en-GB" u="sng" dirty="0" smtClean="0">
                <a:solidFill>
                  <a:srgbClr val="FF0000"/>
                </a:solidFill>
              </a:rPr>
              <a:t>th</a:t>
            </a:r>
            <a:r>
              <a:rPr lang="en-GB" dirty="0" smtClean="0"/>
              <a:t>ong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y-GB" dirty="0" smtClean="0">
                <a:solidFill>
                  <a:schemeClr val="accent2"/>
                </a:solidFill>
              </a:rPr>
              <a:t>   [θ]                  [ð]             [θ]             [θ]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u="sng" dirty="0" smtClean="0">
              <a:solidFill>
                <a:srgbClr val="008000"/>
              </a:solidFill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>
                <a:solidFill>
                  <a:srgbClr val="008000"/>
                </a:solidFill>
              </a:rPr>
              <a:t>	</a:t>
            </a:r>
            <a:r>
              <a:rPr lang="en-GB" u="sng" dirty="0" smtClean="0">
                <a:solidFill>
                  <a:srgbClr val="008000"/>
                </a:solidFill>
              </a:rPr>
              <a:t>ch</a:t>
            </a:r>
            <a:r>
              <a:rPr lang="en-GB" dirty="0" smtClean="0"/>
              <a:t>urch    </a:t>
            </a:r>
            <a:r>
              <a:rPr lang="en-GB" u="sng" dirty="0" smtClean="0">
                <a:solidFill>
                  <a:srgbClr val="008000"/>
                </a:solidFill>
              </a:rPr>
              <a:t>ch</a:t>
            </a:r>
            <a:r>
              <a:rPr lang="en-GB" dirty="0" smtClean="0"/>
              <a:t>emistry     	    </a:t>
            </a:r>
            <a:r>
              <a:rPr lang="en-GB" u="sng" dirty="0" smtClean="0">
                <a:solidFill>
                  <a:srgbClr val="008000"/>
                </a:solidFill>
              </a:rPr>
              <a:t>Ch</a:t>
            </a:r>
            <a:r>
              <a:rPr lang="en-GB" dirty="0" smtClean="0"/>
              <a:t>eryl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/>
              <a:t>   </a:t>
            </a:r>
            <a:r>
              <a:rPr lang="en-GB" dirty="0" smtClean="0">
                <a:solidFill>
                  <a:srgbClr val="008000"/>
                </a:solidFill>
              </a:rPr>
              <a:t>[</a:t>
            </a:r>
            <a:r>
              <a:rPr lang="en-GB" dirty="0" err="1" smtClean="0">
                <a:solidFill>
                  <a:srgbClr val="008000"/>
                </a:solidFill>
              </a:rPr>
              <a:t>tʃ</a:t>
            </a:r>
            <a:r>
              <a:rPr lang="en-GB" dirty="0" smtClean="0">
                <a:solidFill>
                  <a:srgbClr val="008000"/>
                </a:solidFill>
              </a:rPr>
              <a:t>]	         [k] </a:t>
            </a:r>
            <a:r>
              <a:rPr lang="en-GB" dirty="0" smtClean="0">
                <a:solidFill>
                  <a:srgbClr val="008000"/>
                </a:solidFill>
              </a:rPr>
              <a:t>				[</a:t>
            </a:r>
            <a:r>
              <a:rPr lang="en-GB" dirty="0" smtClean="0">
                <a:solidFill>
                  <a:srgbClr val="008000"/>
                </a:solidFill>
              </a:rPr>
              <a:t>ʃ]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04800"/>
            <a:ext cx="8420100" cy="1143000"/>
          </a:xfrm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English Phonemes</a:t>
            </a:r>
            <a:endParaRPr lang="en-US"/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412750" y="1524000"/>
            <a:ext cx="891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>
                <a:latin typeface="Arial" charset="0"/>
              </a:rPr>
              <a:t>Familiar IPA symbols, different sounds:</a:t>
            </a:r>
            <a:endParaRPr lang="en-US"/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495300" y="2133600"/>
            <a:ext cx="87503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17. [j]		‘</a:t>
            </a:r>
            <a:r>
              <a:rPr lang="en-US" sz="2400" b="1" dirty="0">
                <a:latin typeface="Arial" charset="0"/>
              </a:rPr>
              <a:t>y</a:t>
            </a:r>
            <a:r>
              <a:rPr lang="en-US" sz="2400" dirty="0">
                <a:latin typeface="Arial" charset="0"/>
              </a:rPr>
              <a:t>acht’		</a:t>
            </a:r>
            <a:r>
              <a:rPr lang="en-US" sz="2400" i="1" dirty="0">
                <a:latin typeface="Arial" charset="0"/>
              </a:rPr>
              <a:t>“</a:t>
            </a:r>
            <a:r>
              <a:rPr lang="en-US" sz="2400" i="1" dirty="0" err="1">
                <a:latin typeface="Arial" charset="0"/>
              </a:rPr>
              <a:t>yod</a:t>
            </a:r>
            <a:r>
              <a:rPr lang="en-US" sz="2400" i="1" dirty="0">
                <a:latin typeface="Arial" charset="0"/>
              </a:rPr>
              <a:t>”</a:t>
            </a:r>
            <a:r>
              <a:rPr lang="en-US" sz="2400" dirty="0">
                <a:latin typeface="Arial" charset="0"/>
              </a:rPr>
              <a:t>	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18. [</a:t>
            </a:r>
            <a:r>
              <a:rPr lang="en-US" sz="2400" dirty="0" err="1">
                <a:latin typeface="Arial" charset="0"/>
              </a:rPr>
              <a:t>i</a:t>
            </a:r>
            <a:r>
              <a:rPr lang="en-US" sz="2400" dirty="0">
                <a:latin typeface="Arial" charset="0"/>
              </a:rPr>
              <a:t>]		‘h</a:t>
            </a:r>
            <a:r>
              <a:rPr lang="en-US" sz="2400" b="1" dirty="0">
                <a:latin typeface="Arial" charset="0"/>
              </a:rPr>
              <a:t>ee</a:t>
            </a:r>
            <a:r>
              <a:rPr lang="en-US" sz="2400" dirty="0">
                <a:latin typeface="Arial" charset="0"/>
              </a:rPr>
              <a:t>d’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19. [e] ([</a:t>
            </a:r>
            <a:r>
              <a:rPr lang="en-US" sz="2400" dirty="0" err="1">
                <a:latin typeface="Arial" charset="0"/>
              </a:rPr>
              <a:t>ej</a:t>
            </a:r>
            <a:r>
              <a:rPr lang="en-US" sz="2400" dirty="0">
                <a:latin typeface="Arial" charset="0"/>
              </a:rPr>
              <a:t>])	‘h</a:t>
            </a:r>
            <a:r>
              <a:rPr lang="en-US" sz="2400" b="1" dirty="0">
                <a:latin typeface="Arial" charset="0"/>
              </a:rPr>
              <a:t>ay</a:t>
            </a:r>
            <a:r>
              <a:rPr lang="en-US" sz="2400" dirty="0">
                <a:latin typeface="Arial" charset="0"/>
              </a:rPr>
              <a:t>ed’	</a:t>
            </a:r>
            <a:r>
              <a:rPr lang="en-US" sz="2400" dirty="0" smtClean="0">
                <a:latin typeface="Arial" charset="0"/>
              </a:rPr>
              <a:t>   ([</a:t>
            </a:r>
            <a:r>
              <a:rPr lang="en-US" sz="2400" dirty="0" err="1">
                <a:latin typeface="Arial" charset="0"/>
              </a:rPr>
              <a:t>ej</a:t>
            </a:r>
            <a:r>
              <a:rPr lang="en-US" sz="2400" dirty="0">
                <a:latin typeface="Arial" charset="0"/>
              </a:rPr>
              <a:t>] = a “diphthong”)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20. 		‘</a:t>
            </a:r>
            <a:r>
              <a:rPr lang="en-US" sz="2400" dirty="0" err="1">
                <a:latin typeface="Arial" charset="0"/>
              </a:rPr>
              <a:t>h</a:t>
            </a:r>
            <a:r>
              <a:rPr lang="en-US" sz="2400" b="1" dirty="0" err="1">
                <a:latin typeface="Arial" charset="0"/>
              </a:rPr>
              <a:t>o</a:t>
            </a:r>
            <a:r>
              <a:rPr lang="en-US" sz="2400" dirty="0" err="1">
                <a:latin typeface="Arial" charset="0"/>
              </a:rPr>
              <a:t>d</a:t>
            </a:r>
            <a:r>
              <a:rPr lang="en-US" sz="2400" dirty="0">
                <a:latin typeface="Arial" charset="0"/>
              </a:rPr>
              <a:t>’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21. [o] ([</a:t>
            </a:r>
            <a:r>
              <a:rPr lang="en-US" sz="2400" dirty="0" err="1">
                <a:latin typeface="Arial" charset="0"/>
              </a:rPr>
              <a:t>ow</a:t>
            </a:r>
            <a:r>
              <a:rPr lang="en-US" sz="2400" dirty="0">
                <a:latin typeface="Arial" charset="0"/>
              </a:rPr>
              <a:t>])	‘b</a:t>
            </a:r>
            <a:r>
              <a:rPr lang="en-US" sz="2400" b="1" dirty="0">
                <a:latin typeface="Arial" charset="0"/>
              </a:rPr>
              <a:t>o</a:t>
            </a:r>
            <a:r>
              <a:rPr lang="en-US" sz="2400" dirty="0">
                <a:latin typeface="Arial" charset="0"/>
              </a:rPr>
              <a:t>de’		</a:t>
            </a:r>
            <a:r>
              <a:rPr lang="en-US" sz="2400" dirty="0" smtClean="0">
                <a:latin typeface="Arial" charset="0"/>
              </a:rPr>
              <a:t>   ([</a:t>
            </a:r>
            <a:r>
              <a:rPr lang="en-US" sz="2400" dirty="0" err="1">
                <a:latin typeface="Arial" charset="0"/>
              </a:rPr>
              <a:t>ow</a:t>
            </a:r>
            <a:r>
              <a:rPr lang="en-US" sz="2400" dirty="0">
                <a:latin typeface="Arial" charset="0"/>
              </a:rPr>
              <a:t>] = a “diphthong”)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22. [u]		‘wh</a:t>
            </a:r>
            <a:r>
              <a:rPr lang="en-US" sz="2400" b="1" dirty="0">
                <a:latin typeface="Arial" charset="0"/>
              </a:rPr>
              <a:t>o’</a:t>
            </a:r>
            <a:r>
              <a:rPr lang="en-US" sz="2400" dirty="0">
                <a:latin typeface="Arial" charset="0"/>
              </a:rPr>
              <a:t>d’</a:t>
            </a:r>
            <a:endParaRPr lang="en-US" sz="2400" dirty="0"/>
          </a:p>
        </p:txBody>
      </p:sp>
      <p:pic>
        <p:nvPicPr>
          <p:cNvPr id="76805" name="Picture 5">
            <a:hlinkClick r:id="" action="ppaction://ole?verb=0"/>
            <a:hlinkHover r:id="" action="ppaction://ole?verb=0"/>
          </p:cNvPr>
          <p:cNvPicPr>
            <a:picLocks noRot="1" noChangeAspect="1" noChangeArrowheads="1"/>
          </p:cNvPicPr>
          <p:nvPr>
            <a:wavAudioFile r:embed="rId1" name="Embedded Sound 2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879850" y="2684463"/>
            <a:ext cx="440267" cy="406400"/>
          </a:xfrm>
          <a:prstGeom prst="rect">
            <a:avLst/>
          </a:prstGeom>
          <a:noFill/>
        </p:spPr>
      </p:pic>
      <p:pic>
        <p:nvPicPr>
          <p:cNvPr id="76806" name="Picture 6">
            <a:hlinkClick r:id="" action="ppaction://ole?verb=0"/>
          </p:cNvPr>
          <p:cNvPicPr>
            <a:picLocks noRot="1" noChangeAspect="1" noChangeArrowheads="1"/>
          </p:cNvPicPr>
          <p:nvPr>
            <a:wavAudioFile r:embed="rId2" name="Embedded Sound 3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842250" y="2743200"/>
            <a:ext cx="440267" cy="406400"/>
          </a:xfrm>
          <a:prstGeom prst="rect">
            <a:avLst/>
          </a:prstGeom>
          <a:noFill/>
        </p:spPr>
      </p:pic>
      <p:pic>
        <p:nvPicPr>
          <p:cNvPr id="76807" name="Picture 7">
            <a:hlinkClick r:id="" action="ppaction://ole?verb=0"/>
          </p:cNvPr>
          <p:cNvPicPr>
            <a:picLocks noRot="1" noChangeAspect="1" noChangeArrowheads="1"/>
          </p:cNvPicPr>
          <p:nvPr>
            <a:wavAudioFile r:embed="rId3" name="Embedded Sound 4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502650" y="2743200"/>
            <a:ext cx="440267" cy="406400"/>
          </a:xfrm>
          <a:prstGeom prst="rect">
            <a:avLst/>
          </a:prstGeom>
          <a:noFill/>
        </p:spPr>
      </p:pic>
      <p:pic>
        <p:nvPicPr>
          <p:cNvPr id="76808" name="Picture 8">
            <a:hlinkClick r:id="" action="ppaction://ole?verb=0"/>
          </p:cNvPr>
          <p:cNvPicPr>
            <a:picLocks noRot="1" noChangeAspect="1" noChangeArrowheads="1"/>
          </p:cNvPicPr>
          <p:nvPr>
            <a:wavAudioFile r:embed="rId4" name="Embedded Sound 5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9180248" y="2760663"/>
            <a:ext cx="440267" cy="406400"/>
          </a:xfrm>
          <a:prstGeom prst="rect">
            <a:avLst/>
          </a:prstGeom>
          <a:noFill/>
        </p:spPr>
      </p:pic>
      <p:pic>
        <p:nvPicPr>
          <p:cNvPr id="76809" name="Picture 9">
            <a:hlinkClick r:id="" action="ppaction://ole?verb=0"/>
          </p:cNvPr>
          <p:cNvPicPr>
            <a:picLocks noRot="1" noChangeAspect="1" noChangeArrowheads="1"/>
          </p:cNvPicPr>
          <p:nvPr>
            <a:wavAudioFile r:embed="rId5" name="Embedded Sound 7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842250" y="3276600"/>
            <a:ext cx="440267" cy="406400"/>
          </a:xfrm>
          <a:prstGeom prst="rect">
            <a:avLst/>
          </a:prstGeom>
          <a:noFill/>
        </p:spPr>
      </p:pic>
      <p:pic>
        <p:nvPicPr>
          <p:cNvPr id="76810" name="Picture 10">
            <a:hlinkClick r:id="" action="ppaction://ole?verb=0"/>
          </p:cNvPr>
          <p:cNvPicPr>
            <a:picLocks noRot="1" noChangeAspect="1" noChangeArrowheads="1"/>
          </p:cNvPicPr>
          <p:nvPr>
            <a:wavAudioFile r:embed="rId6" name="Embedded Sound 8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502650" y="3276600"/>
            <a:ext cx="440267" cy="406400"/>
          </a:xfrm>
          <a:prstGeom prst="rect">
            <a:avLst/>
          </a:prstGeom>
          <a:noFill/>
        </p:spPr>
      </p:pic>
      <p:pic>
        <p:nvPicPr>
          <p:cNvPr id="76811" name="Picture 11">
            <a:hlinkClick r:id="" action="ppaction://ole?verb=0"/>
          </p:cNvPr>
          <p:cNvPicPr>
            <a:picLocks noRot="1" noChangeAspect="1" noChangeArrowheads="1"/>
          </p:cNvPicPr>
          <p:nvPr>
            <a:wavAudioFile r:embed="rId7" name="Embedded Sound 9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9163050" y="3276600"/>
            <a:ext cx="440267" cy="406400"/>
          </a:xfrm>
          <a:prstGeom prst="rect">
            <a:avLst/>
          </a:prstGeom>
          <a:noFill/>
        </p:spPr>
      </p:pic>
      <p:pic>
        <p:nvPicPr>
          <p:cNvPr id="76812" name="Picture 12">
            <a:hlinkClick r:id="" action="ppaction://ole?verb=0"/>
            <a:hlinkHover r:id="" action="ppaction://ole?verb=0"/>
          </p:cNvPr>
          <p:cNvPicPr>
            <a:picLocks noRot="1" noChangeAspect="1" noChangeArrowheads="1"/>
          </p:cNvPicPr>
          <p:nvPr>
            <a:wavAudioFile r:embed="rId8" name="Embedded Sound 10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879850" y="3751263"/>
            <a:ext cx="440267" cy="406400"/>
          </a:xfrm>
          <a:prstGeom prst="rect">
            <a:avLst/>
          </a:prstGeom>
          <a:noFill/>
        </p:spPr>
      </p:pic>
      <p:pic>
        <p:nvPicPr>
          <p:cNvPr id="76813" name="Picture 13">
            <a:hlinkClick r:id="" action="ppaction://ole?verb=0"/>
          </p:cNvPr>
          <p:cNvPicPr>
            <a:picLocks noRot="1" noChangeAspect="1" noChangeArrowheads="1"/>
          </p:cNvPicPr>
          <p:nvPr>
            <a:wavAudioFile r:embed="rId9" name="Embedded Sound 11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842250" y="3810000"/>
            <a:ext cx="440267" cy="406400"/>
          </a:xfrm>
          <a:prstGeom prst="rect">
            <a:avLst/>
          </a:prstGeom>
          <a:noFill/>
        </p:spPr>
      </p:pic>
      <p:pic>
        <p:nvPicPr>
          <p:cNvPr id="76814" name="Picture 14">
            <a:hlinkClick r:id="" action="ppaction://ole?verb=0"/>
          </p:cNvPr>
          <p:cNvPicPr>
            <a:picLocks noRot="1" noChangeAspect="1" noChangeArrowheads="1"/>
          </p:cNvPicPr>
          <p:nvPr>
            <a:wavAudioFile r:embed="rId10" name="Embedded Sound 12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502650" y="3810000"/>
            <a:ext cx="440267" cy="406400"/>
          </a:xfrm>
          <a:prstGeom prst="rect">
            <a:avLst/>
          </a:prstGeom>
          <a:noFill/>
        </p:spPr>
      </p:pic>
      <p:pic>
        <p:nvPicPr>
          <p:cNvPr id="76815" name="Picture 15">
            <a:hlinkClick r:id="" action="ppaction://ole?verb=0"/>
          </p:cNvPr>
          <p:cNvPicPr>
            <a:picLocks noRot="1" noChangeAspect="1" noChangeArrowheads="1"/>
          </p:cNvPicPr>
          <p:nvPr>
            <a:wavAudioFile r:embed="rId11" name="Embedded Sound 13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9163050" y="3810000"/>
            <a:ext cx="440267" cy="406400"/>
          </a:xfrm>
          <a:prstGeom prst="rect">
            <a:avLst/>
          </a:prstGeom>
          <a:noFill/>
        </p:spPr>
      </p:pic>
      <p:pic>
        <p:nvPicPr>
          <p:cNvPr id="76816" name="Picture 16">
            <a:hlinkClick r:id="" action="ppaction://ole?verb=0"/>
            <a:hlinkHover r:id="" action="ppaction://ole?verb=0"/>
          </p:cNvPr>
          <p:cNvPicPr>
            <a:picLocks noRot="1" noChangeAspect="1" noChangeArrowheads="1"/>
          </p:cNvPicPr>
          <p:nvPr>
            <a:wavAudioFile r:embed="rId12" name="Embedded Sound 14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879850" y="4360863"/>
            <a:ext cx="440267" cy="406400"/>
          </a:xfrm>
          <a:prstGeom prst="rect">
            <a:avLst/>
          </a:prstGeom>
          <a:noFill/>
        </p:spPr>
      </p:pic>
      <p:pic>
        <p:nvPicPr>
          <p:cNvPr id="76817" name="Picture 17">
            <a:hlinkClick r:id="" action="ppaction://ole?verb=0"/>
          </p:cNvPr>
          <p:cNvPicPr>
            <a:picLocks noRot="1" noChangeAspect="1" noChangeArrowheads="1"/>
          </p:cNvPicPr>
          <p:nvPr>
            <a:wavAudioFile r:embed="rId13" name="Embedded Sound 15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859448" y="4419600"/>
            <a:ext cx="440267" cy="406400"/>
          </a:xfrm>
          <a:prstGeom prst="rect">
            <a:avLst/>
          </a:prstGeom>
          <a:noFill/>
        </p:spPr>
      </p:pic>
      <p:pic>
        <p:nvPicPr>
          <p:cNvPr id="76818" name="Picture 18">
            <a:hlinkClick r:id="" action="ppaction://ole?verb=0"/>
          </p:cNvPr>
          <p:cNvPicPr>
            <a:picLocks noRot="1" noChangeAspect="1" noChangeArrowheads="1"/>
          </p:cNvPicPr>
          <p:nvPr>
            <a:wavAudioFile r:embed="rId14" name="Embedded Sound 16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502650" y="4419600"/>
            <a:ext cx="440267" cy="406400"/>
          </a:xfrm>
          <a:prstGeom prst="rect">
            <a:avLst/>
          </a:prstGeom>
          <a:noFill/>
        </p:spPr>
      </p:pic>
      <p:pic>
        <p:nvPicPr>
          <p:cNvPr id="76819" name="Picture 19">
            <a:hlinkClick r:id="" action="ppaction://ole?verb=0"/>
          </p:cNvPr>
          <p:cNvPicPr>
            <a:picLocks noRot="1" noChangeAspect="1" noChangeArrowheads="1"/>
          </p:cNvPicPr>
          <p:nvPr>
            <a:wavAudioFile r:embed="rId15" name="Embedded Sound 17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9163050" y="4419600"/>
            <a:ext cx="440267" cy="406400"/>
          </a:xfrm>
          <a:prstGeom prst="rect">
            <a:avLst/>
          </a:prstGeom>
          <a:noFill/>
        </p:spPr>
      </p:pic>
      <p:pic>
        <p:nvPicPr>
          <p:cNvPr id="76820" name="Picture 20">
            <a:hlinkClick r:id="" action="ppaction://ole?verb=0"/>
            <a:hlinkHover r:id="" action="ppaction://ole?verb=0"/>
          </p:cNvPr>
          <p:cNvPicPr>
            <a:picLocks noRot="1" noChangeAspect="1" noChangeArrowheads="1"/>
          </p:cNvPicPr>
          <p:nvPr>
            <a:wavAudioFile r:embed="rId16" name="Embedded Sound 18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879850" y="4894263"/>
            <a:ext cx="440267" cy="406400"/>
          </a:xfrm>
          <a:prstGeom prst="rect">
            <a:avLst/>
          </a:prstGeom>
          <a:noFill/>
        </p:spPr>
      </p:pic>
      <p:pic>
        <p:nvPicPr>
          <p:cNvPr id="76821" name="Picture 21">
            <a:hlinkClick r:id="" action="ppaction://ole?verb=0"/>
          </p:cNvPr>
          <p:cNvPicPr>
            <a:picLocks noRot="1" noChangeAspect="1" noChangeArrowheads="1"/>
          </p:cNvPicPr>
          <p:nvPr>
            <a:wavAudioFile r:embed="rId17" name="Embedded Sound 19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842250" y="4953000"/>
            <a:ext cx="440267" cy="406400"/>
          </a:xfrm>
          <a:prstGeom prst="rect">
            <a:avLst/>
          </a:prstGeom>
          <a:noFill/>
        </p:spPr>
      </p:pic>
      <p:pic>
        <p:nvPicPr>
          <p:cNvPr id="76822" name="Picture 22">
            <a:hlinkClick r:id="" action="ppaction://ole?verb=0"/>
          </p:cNvPr>
          <p:cNvPicPr>
            <a:picLocks noRot="1" noChangeAspect="1" noChangeArrowheads="1"/>
          </p:cNvPicPr>
          <p:nvPr>
            <a:wavAudioFile r:embed="rId18" name="Embedded Sound 20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502650" y="4953000"/>
            <a:ext cx="440267" cy="406400"/>
          </a:xfrm>
          <a:prstGeom prst="rect">
            <a:avLst/>
          </a:prstGeom>
          <a:noFill/>
        </p:spPr>
      </p:pic>
      <p:pic>
        <p:nvPicPr>
          <p:cNvPr id="76823" name="Picture 23">
            <a:hlinkClick r:id="" action="ppaction://ole?verb=0"/>
          </p:cNvPr>
          <p:cNvPicPr>
            <a:picLocks noRot="1" noChangeAspect="1" noChangeArrowheads="1"/>
          </p:cNvPicPr>
          <p:nvPr>
            <a:wavAudioFile r:embed="rId19" name="Embedded Sound 21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9163050" y="4953000"/>
            <a:ext cx="440267" cy="406400"/>
          </a:xfrm>
          <a:prstGeom prst="rect">
            <a:avLst/>
          </a:prstGeom>
          <a:noFill/>
        </p:spPr>
      </p:pic>
      <p:pic>
        <p:nvPicPr>
          <p:cNvPr id="76824" name="Picture 24">
            <a:hlinkClick r:id="" action="ppaction://ole?verb=0"/>
            <a:hlinkHover r:id="" action="ppaction://ole?verb=0"/>
          </p:cNvPr>
          <p:cNvPicPr>
            <a:picLocks noRot="1" noChangeAspect="1" noChangeArrowheads="1"/>
          </p:cNvPicPr>
          <p:nvPr>
            <a:wavAudioFile r:embed="rId20" name="Embedded Sound 23"/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810000" y="3217863"/>
            <a:ext cx="440267" cy="406400"/>
          </a:xfrm>
          <a:prstGeom prst="rect">
            <a:avLst/>
          </a:prstGeom>
          <a:noFill/>
        </p:spPr>
      </p:pic>
      <p:pic>
        <p:nvPicPr>
          <p:cNvPr id="76829" name="Picture 29" descr="ah.tiff                                                        000AEFD6Macintosh HD                   C3098663: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1073150" y="3810001"/>
            <a:ext cx="412750" cy="334963"/>
          </a:xfrm>
          <a:prstGeom prst="rect">
            <a:avLst/>
          </a:prstGeom>
          <a:noFill/>
        </p:spPr>
      </p:pic>
      <p:sp>
        <p:nvSpPr>
          <p:cNvPr id="76830" name="Text Box 30"/>
          <p:cNvSpPr txBox="1">
            <a:spLocks noChangeArrowheads="1"/>
          </p:cNvSpPr>
          <p:nvPr/>
        </p:nvSpPr>
        <p:spPr bwMode="auto">
          <a:xfrm>
            <a:off x="495300" y="5562600"/>
            <a:ext cx="8832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  <a:buFontTx/>
              <a:buChar char="•"/>
            </a:pPr>
            <a:r>
              <a:rPr lang="en-US">
                <a:latin typeface="Arial" charset="0"/>
              </a:rPr>
              <a:t> A </a:t>
            </a:r>
            <a:r>
              <a:rPr lang="en-US" b="1">
                <a:latin typeface="Arial" charset="0"/>
              </a:rPr>
              <a:t>diphthong</a:t>
            </a:r>
            <a:r>
              <a:rPr lang="en-US">
                <a:latin typeface="Arial" charset="0"/>
              </a:rPr>
              <a:t> is a phoneme that combines two phones.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68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" fill="hold"/>
                                        <p:tgtEl>
                                          <p:spTgt spid="768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0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68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7" fill="hold"/>
                                        <p:tgtEl>
                                          <p:spTgt spid="768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0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68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" fill="hold"/>
                                        <p:tgtEl>
                                          <p:spTgt spid="768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7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0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68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9" fill="hold"/>
                                        <p:tgtEl>
                                          <p:spTgt spid="768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8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0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68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15" fill="hold"/>
                                        <p:tgtEl>
                                          <p:spTgt spid="768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9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0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68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27" fill="hold"/>
                                        <p:tgtEl>
                                          <p:spTgt spid="768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0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68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8" fill="hold"/>
                                        <p:tgtEl>
                                          <p:spTgt spid="768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1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1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68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71" fill="hold"/>
                                        <p:tgtEl>
                                          <p:spTgt spid="768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2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2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68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27" fill="hold"/>
                                        <p:tgtEl>
                                          <p:spTgt spid="768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3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68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36" fill="hold"/>
                                        <p:tgtEl>
                                          <p:spTgt spid="768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4"/>
                  </p:tgtEl>
                </p:cond>
              </p:nextCondLst>
            </p:seq>
            <p:audi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4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68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28" fill="hold"/>
                                        <p:tgtEl>
                                          <p:spTgt spid="768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5"/>
                  </p:tgtEl>
                </p:cond>
              </p:nextCondLst>
            </p:seq>
            <p:audio>
              <p:cMediaNode>
                <p:cTn id="6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5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68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670" fill="hold"/>
                                        <p:tgtEl>
                                          <p:spTgt spid="768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6"/>
                  </p:tgtEl>
                </p:cond>
              </p:nextCondLst>
            </p:seq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6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68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27" fill="hold"/>
                                        <p:tgtEl>
                                          <p:spTgt spid="768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7"/>
                  </p:tgtEl>
                </p:cond>
              </p:nextCondLst>
            </p:seq>
            <p:audio>
              <p:cMediaNode>
                <p:cTn id="7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7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68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39" fill="hold"/>
                                        <p:tgtEl>
                                          <p:spTgt spid="768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8"/>
                  </p:tgtEl>
                </p:cond>
              </p:nextCondLst>
            </p:seq>
            <p:audio>
              <p:cMediaNode>
                <p:cTn id="8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8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68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29" fill="hold"/>
                                        <p:tgtEl>
                                          <p:spTgt spid="768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19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19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68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659" fill="hold"/>
                                        <p:tgtEl>
                                          <p:spTgt spid="768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20"/>
                  </p:tgtEl>
                </p:cond>
              </p:nextCondLst>
            </p:seq>
            <p:audio>
              <p:cMediaNode>
                <p:cTn id="9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20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768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313" fill="hold"/>
                                        <p:tgtEl>
                                          <p:spTgt spid="768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21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21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768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29" fill="hold"/>
                                        <p:tgtEl>
                                          <p:spTgt spid="768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22"/>
                  </p:tgtEl>
                </p:cond>
              </p:nextCondLst>
            </p:seq>
            <p:audio>
              <p:cMediaNode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22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68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19" fill="hold"/>
                                        <p:tgtEl>
                                          <p:spTgt spid="768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23"/>
                  </p:tgtEl>
                </p:cond>
              </p:nextCondLst>
            </p:seq>
            <p:audio>
              <p:cMediaNode>
                <p:cTn id="1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2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768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660" fill="hold"/>
                                        <p:tgtEl>
                                          <p:spTgt spid="768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24"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82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English Phonemes</a:t>
            </a:r>
            <a:endParaRPr lang="en-US"/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412750" y="1828800"/>
            <a:ext cx="891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Arial" charset="0"/>
              </a:rPr>
              <a:t>Unfamiliar IPA symbols, for consonants:</a:t>
            </a:r>
            <a:endParaRPr lang="en-US" dirty="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95300" y="2438400"/>
            <a:ext cx="87503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23. 	‘</a:t>
            </a:r>
            <a:r>
              <a:rPr lang="en-US" sz="2400" b="1" dirty="0">
                <a:latin typeface="Arial" charset="0"/>
              </a:rPr>
              <a:t>th</a:t>
            </a:r>
            <a:r>
              <a:rPr lang="en-US" sz="2400" dirty="0">
                <a:latin typeface="Arial" charset="0"/>
              </a:rPr>
              <a:t>ought’	</a:t>
            </a:r>
            <a:r>
              <a:rPr lang="en-US" sz="2400" i="1" dirty="0">
                <a:latin typeface="Arial" charset="0"/>
              </a:rPr>
              <a:t>“theta”</a:t>
            </a:r>
            <a:r>
              <a:rPr lang="en-US" sz="2400" dirty="0">
                <a:latin typeface="Arial" charset="0"/>
              </a:rPr>
              <a:t>		28. 	   ‘</a:t>
            </a:r>
            <a:r>
              <a:rPr lang="en-US" sz="2400" b="1" dirty="0">
                <a:latin typeface="Arial" charset="0"/>
              </a:rPr>
              <a:t>ch</a:t>
            </a:r>
            <a:r>
              <a:rPr lang="en-US" sz="2400" dirty="0">
                <a:latin typeface="Arial" charset="0"/>
              </a:rPr>
              <a:t>op’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24. 	‘</a:t>
            </a:r>
            <a:r>
              <a:rPr lang="en-US" sz="2400" b="1" dirty="0">
                <a:latin typeface="Arial" charset="0"/>
              </a:rPr>
              <a:t>th</a:t>
            </a:r>
            <a:r>
              <a:rPr lang="en-US" sz="2400" dirty="0">
                <a:latin typeface="Arial" charset="0"/>
              </a:rPr>
              <a:t>ough’	</a:t>
            </a:r>
            <a:r>
              <a:rPr lang="en-US" sz="2400" i="1" dirty="0">
                <a:latin typeface="Arial" charset="0"/>
              </a:rPr>
              <a:t>“</a:t>
            </a:r>
            <a:r>
              <a:rPr lang="en-US" sz="2400" i="1" dirty="0" err="1">
                <a:latin typeface="Arial" charset="0"/>
              </a:rPr>
              <a:t>edh</a:t>
            </a:r>
            <a:r>
              <a:rPr lang="en-US" sz="2400" i="1" dirty="0">
                <a:latin typeface="Arial" charset="0"/>
              </a:rPr>
              <a:t>”</a:t>
            </a:r>
            <a:r>
              <a:rPr lang="en-US" sz="2400" dirty="0">
                <a:latin typeface="Arial" charset="0"/>
              </a:rPr>
              <a:t>		29. 	   ‘</a:t>
            </a:r>
            <a:r>
              <a:rPr lang="en-US" sz="2400" b="1" dirty="0">
                <a:latin typeface="Arial" charset="0"/>
              </a:rPr>
              <a:t>j</a:t>
            </a:r>
            <a:r>
              <a:rPr lang="en-US" sz="2400" dirty="0">
                <a:latin typeface="Arial" charset="0"/>
              </a:rPr>
              <a:t>ot’</a:t>
            </a: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25. 	‘</a:t>
            </a:r>
            <a:r>
              <a:rPr lang="en-US" sz="2400" b="1" dirty="0">
                <a:latin typeface="Arial" charset="0"/>
              </a:rPr>
              <a:t>sh</a:t>
            </a:r>
            <a:r>
              <a:rPr lang="en-US" sz="2400" dirty="0">
                <a:latin typeface="Arial" charset="0"/>
              </a:rPr>
              <a:t>ot’		</a:t>
            </a:r>
            <a:r>
              <a:rPr lang="en-US" sz="2400" i="1" dirty="0">
                <a:latin typeface="Arial" charset="0"/>
              </a:rPr>
              <a:t>“</a:t>
            </a:r>
            <a:r>
              <a:rPr lang="en-US" sz="2400" i="1" dirty="0" err="1">
                <a:latin typeface="Arial" charset="0"/>
              </a:rPr>
              <a:t>esh</a:t>
            </a:r>
            <a:r>
              <a:rPr lang="en-US" sz="2400" i="1" dirty="0">
                <a:latin typeface="Arial" charset="0"/>
              </a:rPr>
              <a:t>”</a:t>
            </a:r>
            <a:endParaRPr lang="en-US" sz="2400" dirty="0">
              <a:latin typeface="Arial" charset="0"/>
            </a:endParaRP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26. 	‘vi</a:t>
            </a:r>
            <a:r>
              <a:rPr lang="en-US" sz="2400" b="1" dirty="0">
                <a:latin typeface="Arial" charset="0"/>
              </a:rPr>
              <a:t>si</a:t>
            </a:r>
            <a:r>
              <a:rPr lang="en-US" sz="2400" dirty="0">
                <a:latin typeface="Arial" charset="0"/>
              </a:rPr>
              <a:t>on’	</a:t>
            </a:r>
            <a:r>
              <a:rPr lang="en-US" sz="2400" i="1" dirty="0">
                <a:latin typeface="Arial" charset="0"/>
              </a:rPr>
              <a:t>“</a:t>
            </a:r>
            <a:r>
              <a:rPr lang="en-US" sz="2400" i="1" dirty="0" err="1">
                <a:latin typeface="Arial" charset="0"/>
              </a:rPr>
              <a:t>ezh</a:t>
            </a:r>
            <a:r>
              <a:rPr lang="en-US" sz="2400" i="1" dirty="0">
                <a:latin typeface="Arial" charset="0"/>
              </a:rPr>
              <a:t>”</a:t>
            </a:r>
            <a:endParaRPr lang="en-US" sz="2400" dirty="0">
              <a:latin typeface="Arial" charset="0"/>
            </a:endParaRPr>
          </a:p>
          <a:p>
            <a:pPr algn="l" rtl="0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27. 	‘ri</a:t>
            </a:r>
            <a:r>
              <a:rPr lang="en-US" sz="2400" b="1" dirty="0">
                <a:latin typeface="Arial" charset="0"/>
              </a:rPr>
              <a:t>ng</a:t>
            </a:r>
            <a:r>
              <a:rPr lang="en-US" sz="2400" dirty="0">
                <a:latin typeface="Arial" charset="0"/>
              </a:rPr>
              <a:t>’		</a:t>
            </a:r>
            <a:r>
              <a:rPr lang="en-US" sz="2400" i="1" dirty="0">
                <a:latin typeface="Arial" charset="0"/>
              </a:rPr>
              <a:t>“</a:t>
            </a:r>
            <a:r>
              <a:rPr lang="en-US" sz="2400" i="1" dirty="0" err="1">
                <a:latin typeface="Arial" charset="0"/>
              </a:rPr>
              <a:t>engma</a:t>
            </a:r>
            <a:r>
              <a:rPr lang="en-US" sz="2400" i="1" dirty="0">
                <a:latin typeface="Arial" charset="0"/>
              </a:rPr>
              <a:t>”</a:t>
            </a:r>
            <a:r>
              <a:rPr lang="en-US" sz="2400" dirty="0"/>
              <a:t>			</a:t>
            </a:r>
          </a:p>
        </p:txBody>
      </p:sp>
      <p:pic>
        <p:nvPicPr>
          <p:cNvPr id="78853" name="Picture 5" descr="et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150" y="2514601"/>
            <a:ext cx="412750" cy="354013"/>
          </a:xfrm>
          <a:prstGeom prst="rect">
            <a:avLst/>
          </a:prstGeom>
          <a:noFill/>
        </p:spPr>
      </p:pic>
      <p:pic>
        <p:nvPicPr>
          <p:cNvPr id="78854" name="Picture 6" descr="ed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3150" y="3048001"/>
            <a:ext cx="412750" cy="354013"/>
          </a:xfrm>
          <a:prstGeom prst="rect">
            <a:avLst/>
          </a:prstGeom>
          <a:noFill/>
        </p:spPr>
      </p:pic>
      <p:pic>
        <p:nvPicPr>
          <p:cNvPr id="78855" name="Picture 7" descr="es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8629" y="3581400"/>
            <a:ext cx="369755" cy="381000"/>
          </a:xfrm>
          <a:prstGeom prst="rect">
            <a:avLst/>
          </a:prstGeom>
          <a:noFill/>
        </p:spPr>
      </p:pic>
      <p:pic>
        <p:nvPicPr>
          <p:cNvPr id="78856" name="Picture 8" descr="ezh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88629" y="4140200"/>
            <a:ext cx="412750" cy="368300"/>
          </a:xfrm>
          <a:prstGeom prst="rect">
            <a:avLst/>
          </a:prstGeom>
          <a:noFill/>
        </p:spPr>
      </p:pic>
      <p:pic>
        <p:nvPicPr>
          <p:cNvPr id="78857" name="Picture 9" descr="engm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88629" y="4679951"/>
            <a:ext cx="412750" cy="354013"/>
          </a:xfrm>
          <a:prstGeom prst="rect">
            <a:avLst/>
          </a:prstGeom>
          <a:noFill/>
        </p:spPr>
      </p:pic>
      <p:pic>
        <p:nvPicPr>
          <p:cNvPr id="78859" name="Picture 11" descr="ch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08700" y="2514600"/>
            <a:ext cx="495300" cy="388938"/>
          </a:xfrm>
          <a:prstGeom prst="rect">
            <a:avLst/>
          </a:prstGeom>
          <a:noFill/>
        </p:spPr>
      </p:pic>
      <p:pic>
        <p:nvPicPr>
          <p:cNvPr id="78860" name="Picture 12" descr="jh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08700" y="3048001"/>
            <a:ext cx="577850" cy="334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915400" cy="1143000"/>
          </a:xfrm>
        </p:spPr>
        <p:txBody>
          <a:bodyPr/>
          <a:lstStyle/>
          <a:p>
            <a:endParaRPr lang="en-US" sz="120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0"/>
          <a:ext cx="7467600" cy="629182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53123"/>
                <a:gridCol w="1436077"/>
                <a:gridCol w="1225793"/>
                <a:gridCol w="1742099"/>
                <a:gridCol w="957385"/>
                <a:gridCol w="1053123"/>
              </a:tblGrid>
              <a:tr h="4087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/>
                        <a:t>Present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/>
                        <a:t>Past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/>
                        <a:t>Participle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4455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/>
                        <a:t>Am – is –are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/>
                        <a:t>Was –were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/>
                        <a:t>been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Beat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bi:t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beat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/bi:t/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beaten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/'bi:tn/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3524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Become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bɪ</a:t>
                      </a:r>
                      <a:r>
                        <a:rPr lang="es-ES" sz="1400" dirty="0"/>
                        <a:t> '</a:t>
                      </a:r>
                      <a:r>
                        <a:rPr lang="es-ES" sz="1400" dirty="0" err="1"/>
                        <a:t>kʌm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became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 'keɪm/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become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 'kʌm/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65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err="1"/>
                        <a:t>Begin</a:t>
                      </a:r>
                      <a:r>
                        <a:rPr lang="es-ES" sz="1400" dirty="0"/>
                        <a:t> –s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bɪ</a:t>
                      </a:r>
                      <a:r>
                        <a:rPr lang="es-ES" sz="1400" dirty="0"/>
                        <a:t> '</a:t>
                      </a:r>
                      <a:r>
                        <a:rPr lang="es-ES" sz="1400" dirty="0" err="1"/>
                        <a:t>gɪn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began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 'gæn/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begun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 'gʌn/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Bend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bend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bent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/bent/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bent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/bent/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Bind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baɪnd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err="1"/>
                        <a:t>bound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/baʊnd/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bound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/baʊnd/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Bite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baɪt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bit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bitten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/'bɪtn/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65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Bleed – 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bli:d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bled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/bled/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bled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/bled/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Blow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blou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blew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/blu:/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blown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/bloun/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65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Break –s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breɪk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broke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/brouk/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broken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/'</a:t>
                      </a:r>
                      <a:r>
                        <a:rPr lang="es-ES" sz="1400" dirty="0" err="1"/>
                        <a:t>broukən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65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Bring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brɪŋ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brought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/brɔ:t/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err="1"/>
                        <a:t>brought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/brɔ:t/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Build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bɪld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built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/bɪlt/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built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/bɪlt/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burn–s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bɜ:rn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burnt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bɜ:rnt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burnt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/bɜ:rnt/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err="1"/>
                        <a:t>Burn</a:t>
                      </a:r>
                      <a:r>
                        <a:rPr lang="es-ES" sz="1400" dirty="0"/>
                        <a:t> –s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bɜ:rn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burned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/bɜ:rnd/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burned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/bɜ:rnd/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Buy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baɪ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bought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/bɔ:t/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bought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/bɔ:t/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65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Catch- es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kætʃ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caught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/kɔ:t/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caught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/kɔ:t/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65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choose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tʃu:z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chose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/tʃouz/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chosen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/'tʃouzən/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Come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kʌm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came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/keɪm/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come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/kʌm/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Cost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kɒst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cost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/kɒst/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cost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/kɒst/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Cut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kʌt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cut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/kʌt/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cut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/kʌt/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Dig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dɪg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dug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/dʌg/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dug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/dʌg/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Do –es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/du:/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did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/dɪd/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done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/dʌn/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  <a:tr h="214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draw  –s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drɔ</a:t>
                      </a:r>
                      <a:r>
                        <a:rPr lang="es-ES" sz="1400" dirty="0"/>
                        <a:t>:/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drew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/dru:/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/>
                        <a:t>drawn</a:t>
                      </a:r>
                      <a:endParaRPr lang="en-US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/>
                        <a:t>/</a:t>
                      </a:r>
                      <a:r>
                        <a:rPr lang="es-ES" sz="1400" dirty="0" err="1"/>
                        <a:t>drɔ:n</a:t>
                      </a:r>
                      <a:r>
                        <a:rPr lang="es-ES" sz="1400" dirty="0"/>
                        <a:t>/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9758" marR="9758" marT="9758" marB="9758" anchor="ctr"/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 rot="16200000">
            <a:off x="-1879394" y="2946194"/>
            <a:ext cx="49824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IRREGULAR VERBS WITH PHONETIC TRANSCRIPTION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1" y="0"/>
          <a:ext cx="7371762" cy="74273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63627"/>
                <a:gridCol w="1101627"/>
                <a:gridCol w="1101627"/>
                <a:gridCol w="1101627"/>
                <a:gridCol w="1101627"/>
                <a:gridCol w="1101627"/>
              </a:tblGrid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Dream</a:t>
                      </a:r>
                      <a:r>
                        <a:rPr lang="es-ES" sz="1800" dirty="0"/>
                        <a:t> –s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dri:m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dreamed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/dri:md/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dreamed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/dri:md/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Drink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/drɪŋk/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drank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/dræŋk/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drunk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/drʌŋk/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Drive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/draɪv/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drove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/drouv/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driven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/'drɪvən/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Eat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/i:t/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ate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/eɪt, et/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eaten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/'i:tn/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Fall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/fɔ:l/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fell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/fel/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fallen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/'fɔ:lən/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Feed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/fi:d/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/fed/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/fed/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Feel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/fi:l/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felt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/felt/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felt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/felt/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Fight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/faɪt/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fought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/fɔ:t/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fought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/fɔ:t/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Find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/faɪnd/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found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/faʊnd/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found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/faʊnd/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Fly – flies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/flaɪ/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flew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/flu:/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flown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/floun/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465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Forget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/fər 'get/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forgot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/fər 'gɒt/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forgotten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/fər 'gɒtn/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389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Forgive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/fər 'gɪv/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forgave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fər</a:t>
                      </a:r>
                      <a:r>
                        <a:rPr lang="es-ES" sz="1800" dirty="0"/>
                        <a:t> '</a:t>
                      </a:r>
                      <a:r>
                        <a:rPr lang="es-ES" sz="1800" dirty="0" err="1"/>
                        <a:t>geɪv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forgiven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fər</a:t>
                      </a:r>
                      <a:r>
                        <a:rPr lang="es-ES" sz="1800" dirty="0"/>
                        <a:t> '</a:t>
                      </a:r>
                      <a:r>
                        <a:rPr lang="es-ES" sz="1800" dirty="0" err="1"/>
                        <a:t>gɪvən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Freeze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/fri:z/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froze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/frouz/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frozen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/'frouzən/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Get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/get/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got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/gɒt/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got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/gɒt/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Get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/get/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got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/gɒt/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gotten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/'gɒtn/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Give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/gɪv/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gave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/geɪv/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given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/'gɪvən/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Go -goes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/gou/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went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/went/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gone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/gɒn/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Grow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/grou/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grew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/gru:/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grown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/groun/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Hang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/hæŋ/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hung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/hʌŋ/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hung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/hʌŋ/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Have –has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/hæv/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had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/hæd/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had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/hæd/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Hear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/hɪər/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heard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/hɜ:rd/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heard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/hɜ:rd/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Hide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/haɪd/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hid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/hɪd/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hidden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/'hɪdn/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  <a:tr h="21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Hurt</a:t>
                      </a:r>
                      <a:r>
                        <a:rPr lang="es-ES" sz="1800" dirty="0"/>
                        <a:t> –s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hɜ:rt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hurt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hɜ:rt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hurt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hɜ:rt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834" marR="14834" marT="14834" marB="14834" anchor="ctr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142999" y="0"/>
          <a:ext cx="7543803" cy="617220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324178"/>
                <a:gridCol w="1243925"/>
                <a:gridCol w="1243925"/>
                <a:gridCol w="1243925"/>
                <a:gridCol w="1243925"/>
                <a:gridCol w="1243925"/>
              </a:tblGrid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Keep</a:t>
                      </a:r>
                      <a:r>
                        <a:rPr lang="es-ES" sz="1800" dirty="0"/>
                        <a:t> –</a:t>
                      </a:r>
                      <a:r>
                        <a:rPr lang="es-ES" sz="1800" dirty="0" err="1" smtClean="0"/>
                        <a:t>sa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/ki:p/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kept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/kept/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kept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/kept/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Know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/nou/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knew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/nu:/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known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/noun/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Lay –s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/leɪ/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laid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laid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Lead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/li:d/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Learn 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/lɜ:rn/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learnt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/lɜ:rnt/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learnt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/lɜ:rnt/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Learn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/lɜ:rn/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learned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/lɜ:rnd/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learned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/lɜ:rnd/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Leave</a:t>
                      </a:r>
                      <a:r>
                        <a:rPr lang="es-ES" sz="1800" dirty="0"/>
                        <a:t> –s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/li:v/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left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/left/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left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/left/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Lend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lent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Lie –s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/laɪ/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lay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/leɪ/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lain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/leɪn/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Lose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/lu:z/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lost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/lɒst/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lost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/lɒst/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Make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/meɪk/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made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made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Mean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/mi:n/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meant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meant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/ment/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Meet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/mi:t/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met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meta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/met/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Pay –pays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/peɪ/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paid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/peɪd/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paid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/peɪd/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Read</a:t>
                      </a:r>
                      <a:r>
                        <a:rPr lang="es-ES" sz="1800" dirty="0"/>
                        <a:t> –s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/ri:d/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read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/red/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read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/red/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Ride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/raɪd/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rode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/roud/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ridden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/'rɪdn/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3711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Ring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/rɪŋ/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rang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/ræŋ/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rung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/rʌŋ/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Rise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/raɪz/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rose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/rouz/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risen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/'rɪzən/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  <a:tr h="228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Run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/rʌn/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ran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ræn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run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</a:t>
                      </a:r>
                      <a:r>
                        <a:rPr lang="es-ES" sz="1800" dirty="0" err="1"/>
                        <a:t>rʌn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980" marR="23980" marT="23980" marB="23980" anchor="ctr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600200" y="1447800"/>
          <a:ext cx="6604002" cy="37795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Teach –es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/ti:tʃ/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taught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/tɔ:t/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taught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/tɔ:t/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Tear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/teər/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tore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/tɔr/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torn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/tɔrn/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Tell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/tel/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told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/tould/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told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/tould/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Think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/θɪŋk/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err="1"/>
                        <a:t>thought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/θɔ:t/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thought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/θɔ:t/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Throw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/θrou/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threw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/θru:/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thrown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/θroun/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Understand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/ʌndər 'stænd/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understood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/ʌndər 'stʊd/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understood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/ʌndər 'stʊd/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Wake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/weɪk/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woke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/wouk/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woken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/'woukən/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Wear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/weər/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wore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/wɔr/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worn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/wɔrn/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Win –s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/wɪn/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won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/wʌn/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won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/wʌn/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  <a:tr h="259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Write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/raɪt/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wrote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/rout/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/>
                        <a:t>written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/>
                        <a:t>/'</a:t>
                      </a:r>
                      <a:r>
                        <a:rPr lang="es-ES" sz="1800" dirty="0" err="1"/>
                        <a:t>rɪtn</a:t>
                      </a:r>
                      <a:r>
                        <a:rPr lang="es-ES" sz="1800" dirty="0"/>
                        <a:t>/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3800" dirty="0" smtClean="0"/>
              <a:t>Transcription – the art of reducing speech to writing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endParaRPr lang="en-GB" u="sng" dirty="0" smtClean="0"/>
          </a:p>
          <a:p>
            <a:pPr algn="l" eaLnBrk="1" hangingPunct="1"/>
            <a:r>
              <a:rPr lang="en-GB" dirty="0" smtClean="0"/>
              <a:t>Remember: a word in isolation may be spoken differently to a word in connected speech</a:t>
            </a:r>
          </a:p>
          <a:p>
            <a:pPr lvl="1" algn="l" eaLnBrk="1" hangingPunct="1"/>
            <a:r>
              <a:rPr lang="en-GB" i="1" dirty="0" smtClean="0"/>
              <a:t>to</a:t>
            </a:r>
            <a:r>
              <a:rPr lang="en-GB" dirty="0" smtClean="0"/>
              <a:t> = [</a:t>
            </a:r>
            <a:r>
              <a:rPr lang="en-GB" dirty="0" err="1" smtClean="0"/>
              <a:t>tu</a:t>
            </a:r>
            <a:r>
              <a:rPr lang="en-GB" dirty="0" smtClean="0"/>
              <a:t>:]</a:t>
            </a:r>
          </a:p>
          <a:p>
            <a:pPr lvl="1" algn="l" eaLnBrk="1" hangingPunct="1"/>
            <a:r>
              <a:rPr lang="en-GB" i="1" dirty="0" smtClean="0"/>
              <a:t>give it to him = </a:t>
            </a:r>
            <a:r>
              <a:rPr lang="en-GB" dirty="0" smtClean="0"/>
              <a:t>[</a:t>
            </a:r>
            <a:r>
              <a:rPr lang="en-GB" dirty="0" err="1" smtClean="0"/>
              <a:t>gɪv</a:t>
            </a:r>
            <a:r>
              <a:rPr lang="en-GB" dirty="0" smtClean="0"/>
              <a:t> </a:t>
            </a:r>
            <a:r>
              <a:rPr lang="en-GB" dirty="0" err="1" smtClean="0"/>
              <a:t>ɪt</a:t>
            </a:r>
            <a:r>
              <a:rPr lang="en-GB" dirty="0" smtClean="0"/>
              <a:t> </a:t>
            </a:r>
            <a:r>
              <a:rPr lang="en-GB" dirty="0" err="1" smtClean="0"/>
              <a:t>tə</a:t>
            </a:r>
            <a:r>
              <a:rPr lang="en-GB" dirty="0" smtClean="0"/>
              <a:t> </a:t>
            </a:r>
            <a:r>
              <a:rPr lang="en-GB" dirty="0" err="1" smtClean="0"/>
              <a:t>ɪm</a:t>
            </a:r>
            <a:r>
              <a:rPr lang="en-GB" dirty="0" smtClean="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4123</TotalTime>
  <Words>1355</Words>
  <Application>Microsoft Office PowerPoint</Application>
  <PresentationFormat>A4 Paper (210x297 mm)</PresentationFormat>
  <Paragraphs>547</Paragraphs>
  <Slides>19</Slides>
  <Notes>6</Notes>
  <HiddenSlides>0</HiddenSlides>
  <MMClips>20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6th  Class</vt:lpstr>
      <vt:lpstr>The Meaning of Phonetic Transcription </vt:lpstr>
      <vt:lpstr>Slide 4</vt:lpstr>
      <vt:lpstr>Slide 5</vt:lpstr>
      <vt:lpstr>There are two “golden rules” for transcription:</vt:lpstr>
      <vt:lpstr> 2.  Use one symbol for each identifiable sound. </vt:lpstr>
      <vt:lpstr>Broad and Narrow</vt:lpstr>
      <vt:lpstr>Broad and Narrow Phonetic transcription</vt:lpstr>
      <vt:lpstr>English Phonemes</vt:lpstr>
      <vt:lpstr>Sound/symbol correspondence</vt:lpstr>
      <vt:lpstr>English Phonemes</vt:lpstr>
      <vt:lpstr>English Phonemes</vt:lpstr>
      <vt:lpstr>Slide 14</vt:lpstr>
      <vt:lpstr>Slide 15</vt:lpstr>
      <vt:lpstr>Slide 16</vt:lpstr>
      <vt:lpstr>Slide 17</vt:lpstr>
      <vt:lpstr>Transcription – the art of reducing speech to writing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289</cp:revision>
  <dcterms:created xsi:type="dcterms:W3CDTF">2009-10-14T19:14:34Z</dcterms:created>
  <dcterms:modified xsi:type="dcterms:W3CDTF">2011-10-20T05:59:28Z</dcterms:modified>
</cp:coreProperties>
</file>