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0" r:id="rId2"/>
    <p:sldId id="301" r:id="rId3"/>
    <p:sldId id="303" r:id="rId4"/>
    <p:sldId id="321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709256"/>
    <a:srgbClr val="009900"/>
    <a:srgbClr val="AD9968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245" autoAdjust="0"/>
    <p:restoredTop sz="94664" autoAdjust="0"/>
  </p:normalViewPr>
  <p:slideViewPr>
    <p:cSldViewPr>
      <p:cViewPr>
        <p:scale>
          <a:sx n="70" d="100"/>
          <a:sy n="70" d="100"/>
        </p:scale>
        <p:origin x="-1128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5DFCFC-7E16-4EC6-B309-06F3916B7D85}" type="slidenum">
              <a:rPr lang="en-US"/>
              <a:pPr/>
              <a:t>3</a:t>
            </a:fld>
            <a:endParaRPr lang="en-US"/>
          </a:p>
        </p:txBody>
      </p:sp>
      <p:sp>
        <p:nvSpPr>
          <p:cNvPr id="3482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/>
              <a:t>Woolf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/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5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60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Essay </a:t>
            </a:r>
            <a:endParaRPr lang="en-US" sz="66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0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baseline="30000" dirty="0" smtClean="0">
                <a:solidFill>
                  <a:srgbClr val="709256"/>
                </a:solidFill>
                <a:cs typeface="Arial" pitchFamily="34" charset="0"/>
              </a:rPr>
              <a:t>6th</a:t>
            </a:r>
            <a:r>
              <a:rPr lang="en-US" b="1" dirty="0" smtClean="0">
                <a:solidFill>
                  <a:srgbClr val="709256"/>
                </a:solidFill>
                <a:cs typeface="Arial" pitchFamily="34" charset="0"/>
              </a:rPr>
              <a:t>  Class</a:t>
            </a:r>
            <a:endParaRPr lang="en-US" dirty="0" smtClean="0">
              <a:solidFill>
                <a:srgbClr val="709256"/>
              </a:solidFill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Process Essay 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Elements of the Lecture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Process Essay (Practice)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l"/>
            <a:r>
              <a:rPr lang="en-US" dirty="0" smtClean="0"/>
              <a:t>			      Cause and Effect Essay </a:t>
            </a:r>
          </a:p>
          <a:p>
            <a:endParaRPr lang="en-US" dirty="0" smtClean="0"/>
          </a:p>
          <a:p>
            <a:pPr algn="l"/>
            <a:r>
              <a:rPr lang="en-US" dirty="0" smtClean="0"/>
              <a:t>			        </a:t>
            </a:r>
            <a:endParaRPr lang="en-US" dirty="0"/>
          </a:p>
        </p:txBody>
      </p:sp>
      <p:pic>
        <p:nvPicPr>
          <p:cNvPr id="13315" name="Picture 4" descr="process 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743200"/>
            <a:ext cx="19399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6ab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447800"/>
            <a:ext cx="6455664" cy="24871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114800" cy="6172200"/>
          </a:xfrm>
          <a:prstGeom prst="rect">
            <a:avLst/>
          </a:prstGeom>
        </p:spPr>
      </p:pic>
      <p:pic>
        <p:nvPicPr>
          <p:cNvPr id="9" name="Content Placeholder 8" descr="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" y="0"/>
            <a:ext cx="4419600" cy="5791200"/>
          </a:xfrm>
        </p:spPr>
      </p:pic>
      <p:sp>
        <p:nvSpPr>
          <p:cNvPr id="10" name="Rounded Rectangular Callout 9"/>
          <p:cNvSpPr/>
          <p:nvPr/>
        </p:nvSpPr>
        <p:spPr>
          <a:xfrm>
            <a:off x="152400" y="2667000"/>
            <a:ext cx="5105400" cy="1447800"/>
          </a:xfrm>
          <a:prstGeom prst="wedgeRoundRectCallout">
            <a:avLst>
              <a:gd name="adj1" fmla="val 54082"/>
              <a:gd name="adj2" fmla="val 8236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 rtl="0">
              <a:buAutoNum type="arabicPeriod"/>
            </a:pPr>
            <a:r>
              <a:rPr 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Thesis Statement: “To understand how the accident at Chernobyl happened…. One operates.” it indicates chronological order by indicating that the essay will explain </a:t>
            </a:r>
            <a:r>
              <a:rPr 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(1) how the accident happened and (2) how a nuclear is constructed and how one operates.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152400" y="2514600"/>
            <a:ext cx="5105400" cy="1600200"/>
          </a:xfrm>
          <a:prstGeom prst="wedgeRoundRectCallout">
            <a:avLst>
              <a:gd name="adj1" fmla="val 54349"/>
              <a:gd name="adj2" fmla="val 9439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 rtl="0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Body par 2 explains how nuclear reactors produce electricity. Body Par 3 explains how the Chernobyl accident happened. 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152400" y="2514600"/>
            <a:ext cx="5105400" cy="1600200"/>
          </a:xfrm>
          <a:prstGeom prst="wedgeRoundRectCallout">
            <a:avLst>
              <a:gd name="adj1" fmla="val 52891"/>
              <a:gd name="adj2" fmla="val 1096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 rtl="0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Body Par 1 explains the design of a nuclear power plant.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152400" y="2514600"/>
            <a:ext cx="5029200" cy="1600200"/>
          </a:xfrm>
          <a:prstGeom prst="wedgeRoundRectCallout">
            <a:avLst>
              <a:gd name="adj1" fmla="val 55066"/>
              <a:gd name="adj2" fmla="val 1183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 rtl="0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It has an attention-getting introduction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152400" y="2514600"/>
            <a:ext cx="5105400" cy="1600200"/>
          </a:xfrm>
          <a:prstGeom prst="wedgeRoundRectCallout">
            <a:avLst>
              <a:gd name="adj1" fmla="val 55391"/>
              <a:gd name="adj2" fmla="val 1335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 rtl="0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It is a different kind (neither a summary nor a paraphrase). It gives a final comment that a well-deigned nuclear power plant is safe as long as safety procedures are followed. 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5" grpId="0" build="p" animBg="1"/>
      <p:bldP spid="16" grpId="0" build="p" animBg="1"/>
      <p:bldP spid="17" grpId="0" build="p" animBg="1"/>
      <p:bldP spid="18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143000"/>
            <a:ext cx="6675120" cy="4133088"/>
          </a:xfrm>
        </p:spPr>
      </p:pic>
      <p:sp>
        <p:nvSpPr>
          <p:cNvPr id="6" name="Rounded Rectangular Callout 5"/>
          <p:cNvSpPr/>
          <p:nvPr/>
        </p:nvSpPr>
        <p:spPr>
          <a:xfrm>
            <a:off x="0" y="2133600"/>
            <a:ext cx="1524000" cy="1524000"/>
          </a:xfrm>
          <a:prstGeom prst="wedgeRoundRectCallout">
            <a:avLst>
              <a:gd name="adj1" fmla="val 193015"/>
              <a:gd name="adj2" fmla="val 4566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r>
              <a:rPr lang="en-US" sz="1400" dirty="0" smtClean="0"/>
              <a:t>Single Check – Sentence 5. (“had been developing for several years”)</a:t>
            </a:r>
            <a:endParaRPr lang="en-US" sz="14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0" y="3810000"/>
            <a:ext cx="1752600" cy="1371600"/>
          </a:xfrm>
          <a:prstGeom prst="wedgeRoundRectCallout">
            <a:avLst>
              <a:gd name="adj1" fmla="val 158650"/>
              <a:gd name="adj2" fmla="val 494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Single Check – 10- (“Life Cycle”)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0" y="2133600"/>
            <a:ext cx="1752600" cy="1447800"/>
          </a:xfrm>
          <a:prstGeom prst="wedgeRoundRectCallout">
            <a:avLst>
              <a:gd name="adj1" fmla="val 158742"/>
              <a:gd name="adj2" fmla="val 3385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Double Check-4- (“Procedures”)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0" y="3810000"/>
            <a:ext cx="1828800" cy="1524000"/>
          </a:xfrm>
          <a:prstGeom prst="wedgeRoundRectCallout">
            <a:avLst>
              <a:gd name="adj1" fmla="val 154942"/>
              <a:gd name="adj2" fmla="val 1308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Double Circle – 9 – ( Process) 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build="p" animBg="1"/>
      <p:bldP spid="8" grpId="0" build="p" animBg="1"/>
      <p:bldP spid="9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671496"/>
            <a:ext cx="6461142" cy="4997467"/>
          </a:xfr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854352" cy="2057400"/>
          </a:xfrm>
        </p:spPr>
      </p:pic>
      <p:sp>
        <p:nvSpPr>
          <p:cNvPr id="9" name="Rounded Rectangular Callout 8"/>
          <p:cNvSpPr/>
          <p:nvPr/>
        </p:nvSpPr>
        <p:spPr>
          <a:xfrm>
            <a:off x="5715000" y="0"/>
            <a:ext cx="4038600" cy="914400"/>
          </a:xfrm>
          <a:prstGeom prst="wedgeRoundRectCallout">
            <a:avLst>
              <a:gd name="adj1" fmla="val -83296"/>
              <a:gd name="adj2" fmla="val -295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/>
              <a:t>Well, Introduction Body has time period “in April 1986”</a:t>
            </a:r>
          </a:p>
          <a:p>
            <a:pPr algn="ctr"/>
            <a:endParaRPr lang="en-US" sz="1500" dirty="0" smtClean="0"/>
          </a:p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  </a:t>
            </a:r>
            <a:r>
              <a:rPr lang="en-US" sz="1500" dirty="0" smtClean="0">
                <a:solidFill>
                  <a:srgbClr val="FF0000"/>
                </a:solidFill>
                <a:sym typeface="Wingdings" pitchFamily="2" charset="2"/>
              </a:rPr>
              <a:t>    </a:t>
            </a:r>
            <a:r>
              <a:rPr lang="en-US" sz="1500" dirty="0" smtClean="0">
                <a:solidFill>
                  <a:srgbClr val="FF0000"/>
                </a:solidFill>
              </a:rPr>
              <a:t> Do the Rest By Yourself!!</a:t>
            </a:r>
            <a:endParaRPr lang="en-US" sz="1500" dirty="0">
              <a:solidFill>
                <a:srgbClr val="FF0000"/>
              </a:solidFill>
            </a:endParaRPr>
          </a:p>
        </p:txBody>
      </p:sp>
      <p:pic>
        <p:nvPicPr>
          <p:cNvPr id="10" name="Picture 9" descr="s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90600"/>
            <a:ext cx="5334000" cy="4800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10200" y="15240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First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7800" y="1752600"/>
            <a:ext cx="8382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rgbClr val="FF0000"/>
                </a:solidFill>
              </a:rPr>
              <a:t>Second</a:t>
            </a:r>
            <a:endParaRPr lang="en-US" sz="13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1200" y="1828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dirty="0" smtClean="0">
                <a:solidFill>
                  <a:srgbClr val="FF0000"/>
                </a:solidFill>
              </a:rPr>
              <a:t>Next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10400" y="20574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Before you sit down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25908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Finally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2400" y="2819400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        As soon as the lesson begins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2200" y="29718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When you return,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76800" y="33528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>
                <a:solidFill>
                  <a:srgbClr val="FF0000"/>
                </a:solidFill>
              </a:rPr>
              <a:t>In the next few minutes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05800" y="37338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Then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76400" y="4191000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10.  </a:t>
            </a:r>
            <a:r>
              <a:rPr lang="en-US" sz="1200" dirty="0" smtClean="0">
                <a:solidFill>
                  <a:srgbClr val="FF0000"/>
                </a:solidFill>
              </a:rPr>
              <a:t>When he or she asks you speak up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29200" y="4572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 third time,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38800" y="5105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In conclusion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1" grpId="0" build="p"/>
      <p:bldP spid="12" grpId="0" build="p"/>
      <p:bldP spid="13" grpId="0" build="p"/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  <p:bldP spid="21" grpId="0" build="p"/>
      <p:bldP spid="2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5aa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4941888" cy="3173413"/>
          </a:xfrm>
        </p:spPr>
      </p:pic>
      <p:pic>
        <p:nvPicPr>
          <p:cNvPr id="8" name="Picture 7" descr="s6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28600"/>
            <a:ext cx="4724400" cy="4777740"/>
          </a:xfrm>
          <a:prstGeom prst="rect">
            <a:avLst/>
          </a:prstGeom>
        </p:spPr>
      </p:pic>
      <p:pic>
        <p:nvPicPr>
          <p:cNvPr id="9" name="Picture 8" descr="aaaa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962400"/>
            <a:ext cx="3175299" cy="1066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66800"/>
            <a:ext cx="4700016" cy="2788920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457200" y="2209800"/>
            <a:ext cx="152400" cy="76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6" name="Flowchart: Connector 5"/>
          <p:cNvSpPr/>
          <p:nvPr/>
        </p:nvSpPr>
        <p:spPr>
          <a:xfrm>
            <a:off x="457200" y="28194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7" name="Flowchart: Connector 6"/>
          <p:cNvSpPr/>
          <p:nvPr/>
        </p:nvSpPr>
        <p:spPr>
          <a:xfrm>
            <a:off x="457200" y="3657600"/>
            <a:ext cx="152400" cy="76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pic>
        <p:nvPicPr>
          <p:cNvPr id="9" name="Picture 8" descr="s6a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066800"/>
            <a:ext cx="4517136" cy="1627632"/>
          </a:xfrm>
          <a:prstGeom prst="rect">
            <a:avLst/>
          </a:prstGeom>
        </p:spPr>
      </p:pic>
      <p:sp>
        <p:nvSpPr>
          <p:cNvPr id="10" name="Flowchart: Connector 9"/>
          <p:cNvSpPr/>
          <p:nvPr/>
        </p:nvSpPr>
        <p:spPr>
          <a:xfrm>
            <a:off x="5334000" y="16764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10200" y="2819400"/>
            <a:ext cx="388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5. a. Paragraph 5 has a topic sentence. You may still have to get ride of the temporary backup files that your computer made when you didn’t his SAVE often enough. 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  <p:bldP spid="7" grpId="0" build="p" animBg="1"/>
      <p:bldP spid="10" grpId="0" build="p" animBg="1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6a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5111496" cy="3214116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1143000" y="17526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2362200"/>
            <a:ext cx="411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>
                <a:solidFill>
                  <a:srgbClr val="0070C0"/>
                </a:solidFill>
              </a:rPr>
              <a:t>6. a. Paragraphs 6 and 7 begin with chronological transition signals: “Now’ and “The last step.”</a:t>
            </a:r>
          </a:p>
          <a:p>
            <a:pPr algn="l" rtl="0"/>
            <a:endParaRPr lang="en-US" dirty="0" smtClean="0">
              <a:solidFill>
                <a:srgbClr val="0070C0"/>
              </a:solidFill>
            </a:endParaRPr>
          </a:p>
          <a:p>
            <a:pPr algn="l" rtl="0"/>
            <a:r>
              <a:rPr lang="en-US" dirty="0" smtClean="0">
                <a:solidFill>
                  <a:srgbClr val="0070C0"/>
                </a:solidFill>
              </a:rPr>
              <a:t>b. After that and then.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47244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Note: Read the other reading page 92.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685800"/>
            <a:ext cx="9163050" cy="1371600"/>
          </a:xfrm>
        </p:spPr>
        <p:txBody>
          <a:bodyPr/>
          <a:lstStyle/>
          <a:p>
            <a:pPr algn="ctr"/>
            <a:r>
              <a:rPr lang="en-US" sz="5400" dirty="0">
                <a:solidFill>
                  <a:schemeClr val="accent2"/>
                </a:solidFill>
              </a:rPr>
              <a:t>Cause and Effect Essay</a:t>
            </a:r>
            <a:r>
              <a:rPr lang="en-US" sz="3600" dirty="0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77850" y="4724400"/>
            <a:ext cx="9328150" cy="1600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3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Recorded Sound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86000"/>
            <a:ext cx="330200" cy="304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00200" y="22098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Let’s Play this icon and listen carefully.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20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400" dirty="0"/>
              <a:t>What is a cause? What is an effect?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Cause and effect depend on each other.  You can’t have one without the other.  A plane crashed.  That is the effect.  What are the possible causes?  Was it a mechanical or human error?  Was it due to the weather? Was it a terrorist action? Obviously there are many possible causes.  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1" y="76200"/>
            <a:ext cx="147558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Recorded Sound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391400" y="609600"/>
            <a:ext cx="3302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00" fill="hold"/>
                                        <p:tgtEl>
                                          <p:spTgt spid="9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400" dirty="0"/>
              <a:t>How to write a cause and effect essay. 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en-US" sz="1900" dirty="0"/>
              <a:t>Step one: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	Select a significant topic, for example,  a social phenomenon or a social trend.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 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>
                <a:solidFill>
                  <a:schemeClr val="accent2"/>
                </a:solidFill>
              </a:rPr>
              <a:t>     Examples:</a:t>
            </a:r>
            <a:r>
              <a:rPr lang="en-US" sz="1700" dirty="0"/>
              <a:t>  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>
                <a:solidFill>
                  <a:schemeClr val="hlink"/>
                </a:solidFill>
              </a:rPr>
              <a:t>	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i="1" dirty="0">
                <a:solidFill>
                  <a:schemeClr val="hlink"/>
                </a:solidFill>
              </a:rPr>
              <a:t>     Social phenomena</a:t>
            </a:r>
            <a:r>
              <a:rPr lang="en-US" sz="1700" dirty="0">
                <a:solidFill>
                  <a:schemeClr val="hlink"/>
                </a:solidFill>
              </a:rPr>
              <a:t>:</a:t>
            </a:r>
            <a:r>
              <a:rPr lang="en-US" sz="1700" dirty="0"/>
              <a:t> 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    Teenage rebellion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    Teenage violence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    Domestic abuse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    Environmental crisis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    Pollution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>
                <a:solidFill>
                  <a:schemeClr val="hlink"/>
                </a:solidFill>
              </a:rPr>
              <a:t>	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>
                <a:solidFill>
                  <a:schemeClr val="hlink"/>
                </a:solidFill>
              </a:rPr>
              <a:t>	</a:t>
            </a:r>
            <a:r>
              <a:rPr lang="en-US" sz="1700" i="1" dirty="0">
                <a:solidFill>
                  <a:schemeClr val="hlink"/>
                </a:solidFill>
              </a:rPr>
              <a:t>Social trends</a:t>
            </a:r>
            <a:r>
              <a:rPr lang="en-US" sz="1700" dirty="0">
                <a:solidFill>
                  <a:schemeClr val="hlink"/>
                </a:solidFill>
              </a:rPr>
              <a:t>:</a:t>
            </a:r>
            <a:r>
              <a:rPr lang="en-US" sz="1700" dirty="0"/>
              <a:t> 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    Increasing number of teenage pregnancies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/>
              <a:t>     Increases in computer science majors.  </a:t>
            </a:r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endParaRPr lang="en-US" sz="1700" dirty="0"/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endParaRPr lang="en-US" sz="1700" dirty="0"/>
          </a:p>
          <a:p>
            <a:pPr algn="l">
              <a:lnSpc>
                <a:spcPct val="80000"/>
              </a:lnSpc>
              <a:buFont typeface="Wingdings" pitchFamily="2" charset="2"/>
              <a:buNone/>
            </a:pPr>
            <a:endParaRPr lang="en-US" sz="1700" dirty="0"/>
          </a:p>
        </p:txBody>
      </p:sp>
      <p:pic>
        <p:nvPicPr>
          <p:cNvPr id="10244" name="Picture 4" descr="j0234103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4600" y="990601"/>
            <a:ext cx="1816100" cy="1192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Step two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Decide whether you want to examine the cause or effect or both. 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11268" name="Picture 4" descr="j028099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2590800"/>
            <a:ext cx="1792023" cy="258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Step three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Examine each cause and effect thoroughly,  using sufficient evidence to prove your points. 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9100" y="3733801"/>
            <a:ext cx="121761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400" dirty="0"/>
              <a:t>The patterns of cause and effect essays are the following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l"/>
            <a:r>
              <a:rPr lang="en-US" sz="2600" dirty="0"/>
              <a:t>Cause-to-Effect Pattern</a:t>
            </a:r>
          </a:p>
          <a:p>
            <a:pPr algn="l"/>
            <a:r>
              <a:rPr lang="en-US" sz="2600" dirty="0"/>
              <a:t>Introduction</a:t>
            </a:r>
            <a:r>
              <a:rPr lang="en-US" sz="2600" dirty="0" smtClean="0"/>
              <a:t>, Thesis</a:t>
            </a:r>
            <a:endParaRPr lang="en-US" sz="2600" dirty="0"/>
          </a:p>
          <a:p>
            <a:pPr algn="l"/>
            <a:r>
              <a:rPr lang="en-US" sz="2600" dirty="0"/>
              <a:t>Effect 1</a:t>
            </a:r>
          </a:p>
          <a:p>
            <a:pPr algn="l"/>
            <a:r>
              <a:rPr lang="en-US" sz="2600" dirty="0"/>
              <a:t>Effect 2</a:t>
            </a:r>
          </a:p>
          <a:p>
            <a:pPr algn="l"/>
            <a:r>
              <a:rPr lang="en-US" sz="2600" dirty="0"/>
              <a:t>Effect 3</a:t>
            </a:r>
          </a:p>
          <a:p>
            <a:pPr algn="l"/>
            <a:r>
              <a:rPr lang="en-US" sz="2600" dirty="0"/>
              <a:t>Conclusion 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30391" y="1752600"/>
            <a:ext cx="4251325" cy="4267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2600" dirty="0"/>
              <a:t>Effect-to-Cause Pattern</a:t>
            </a:r>
          </a:p>
          <a:p>
            <a:pPr algn="l"/>
            <a:r>
              <a:rPr lang="en-US" sz="2600" dirty="0"/>
              <a:t>Introduction</a:t>
            </a:r>
            <a:r>
              <a:rPr lang="en-US" sz="2600" dirty="0" smtClean="0"/>
              <a:t>, Thesis</a:t>
            </a:r>
            <a:endParaRPr lang="en-US" sz="2600" dirty="0"/>
          </a:p>
          <a:p>
            <a:pPr algn="l"/>
            <a:r>
              <a:rPr lang="en-US" sz="2600" dirty="0"/>
              <a:t>Cause 1</a:t>
            </a:r>
          </a:p>
          <a:p>
            <a:pPr algn="l"/>
            <a:r>
              <a:rPr lang="en-US" sz="2600" dirty="0"/>
              <a:t>Cause 2</a:t>
            </a:r>
          </a:p>
          <a:p>
            <a:pPr algn="l"/>
            <a:r>
              <a:rPr lang="en-US" sz="2600" dirty="0"/>
              <a:t>Cause 3</a:t>
            </a:r>
          </a:p>
          <a:p>
            <a:pPr algn="l"/>
            <a:r>
              <a:rPr lang="en-US" sz="2600" dirty="0"/>
              <a:t>Conclusion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12050" y="3581400"/>
            <a:ext cx="18986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609601"/>
            <a:ext cx="8420100" cy="530225"/>
          </a:xfrm>
        </p:spPr>
        <p:txBody>
          <a:bodyPr/>
          <a:lstStyle/>
          <a:p>
            <a:pPr algn="ctr"/>
            <a:r>
              <a:rPr lang="en-US" sz="2600" dirty="0"/>
              <a:t>Guideline for Writing Cause and Effect Essays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2750" y="2133600"/>
            <a:ext cx="8337550" cy="2514600"/>
          </a:xfrm>
        </p:spPr>
        <p:txBody>
          <a:bodyPr/>
          <a:lstStyle/>
          <a:p>
            <a:pPr algn="l"/>
            <a:r>
              <a:rPr lang="en-US" sz="2200" dirty="0">
                <a:solidFill>
                  <a:schemeClr val="accent2"/>
                </a:solidFill>
              </a:rPr>
              <a:t>Introduction</a:t>
            </a:r>
          </a:p>
          <a:p>
            <a:pPr lvl="1" algn="l"/>
            <a:r>
              <a:rPr lang="en-US" sz="2000" dirty="0">
                <a:solidFill>
                  <a:srgbClr val="FF0000"/>
                </a:solidFill>
              </a:rPr>
              <a:t>Lead-in: </a:t>
            </a:r>
            <a:r>
              <a:rPr lang="en-US" sz="2000" dirty="0"/>
              <a:t>Introduce the topic</a:t>
            </a:r>
          </a:p>
          <a:p>
            <a:pPr lvl="1" algn="l"/>
            <a:r>
              <a:rPr lang="en-US" sz="2000" dirty="0">
                <a:solidFill>
                  <a:srgbClr val="FF0000"/>
                </a:solidFill>
              </a:rPr>
              <a:t>Transition: </a:t>
            </a:r>
            <a:r>
              <a:rPr lang="en-US" sz="2000" dirty="0"/>
              <a:t>Present popular assumption of the cause or the effect concerning the topic</a:t>
            </a:r>
          </a:p>
          <a:p>
            <a:pPr lvl="1" algn="l"/>
            <a:r>
              <a:rPr lang="en-US" sz="2000" dirty="0">
                <a:solidFill>
                  <a:srgbClr val="FF0000"/>
                </a:solidFill>
              </a:rPr>
              <a:t>Thesis Statement: </a:t>
            </a:r>
            <a:r>
              <a:rPr lang="en-US" sz="2000" dirty="0"/>
              <a:t>Present your speculation about the causes or effects of the topic (at least three cause or effects)</a:t>
            </a:r>
          </a:p>
          <a:p>
            <a:pPr lvl="1" algn="l"/>
            <a:endParaRPr lang="en-US" sz="2000" dirty="0"/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855509">
            <a:off x="6438900" y="4876800"/>
            <a:ext cx="18161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5501" y="533401"/>
            <a:ext cx="1771385" cy="682625"/>
          </a:xfrm>
        </p:spPr>
        <p:txBody>
          <a:bodyPr/>
          <a:lstStyle/>
          <a:p>
            <a:pPr algn="l"/>
            <a:r>
              <a:rPr lang="en-US" b="1"/>
              <a:t>Body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676400"/>
            <a:ext cx="8667750" cy="54102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n-US" sz="1700" b="1"/>
              <a:t> </a:t>
            </a:r>
            <a:r>
              <a:rPr lang="en-US" sz="1700" b="1">
                <a:solidFill>
                  <a:schemeClr val="accent2"/>
                </a:solidFill>
              </a:rPr>
              <a:t>Body Paragraph 1</a:t>
            </a:r>
            <a:endParaRPr lang="en-US" sz="1700">
              <a:solidFill>
                <a:schemeClr val="accent2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1700"/>
              <a:t>1. </a:t>
            </a:r>
            <a:r>
              <a:rPr lang="en-US" sz="1700" b="1"/>
              <a:t>Topic Sentence: </a:t>
            </a:r>
            <a:r>
              <a:rPr lang="en-US" sz="1700"/>
              <a:t>Present the first cause or the first effect.</a:t>
            </a:r>
          </a:p>
          <a:p>
            <a:pPr algn="l">
              <a:lnSpc>
                <a:spcPct val="80000"/>
              </a:lnSpc>
            </a:pPr>
            <a:r>
              <a:rPr lang="en-US" sz="1700"/>
              <a:t>2. </a:t>
            </a:r>
            <a:r>
              <a:rPr lang="en-US" sz="1700" b="1"/>
              <a:t>Supporting Details: </a:t>
            </a:r>
            <a:r>
              <a:rPr lang="en-US" sz="1700"/>
              <a:t>Explain and provide examples.</a:t>
            </a:r>
          </a:p>
          <a:p>
            <a:pPr algn="l">
              <a:lnSpc>
                <a:spcPct val="80000"/>
              </a:lnSpc>
            </a:pPr>
            <a:r>
              <a:rPr lang="en-US" sz="1700"/>
              <a:t>3. </a:t>
            </a:r>
            <a:r>
              <a:rPr lang="en-US" sz="1700" b="1"/>
              <a:t>Closing Remarks: </a:t>
            </a:r>
            <a:r>
              <a:rPr lang="en-US" sz="1700"/>
              <a:t>Link the examples back to the topic sentence.</a:t>
            </a:r>
            <a:endParaRPr lang="en-US" sz="1700" b="1"/>
          </a:p>
          <a:p>
            <a:pPr algn="l">
              <a:lnSpc>
                <a:spcPct val="80000"/>
              </a:lnSpc>
            </a:pPr>
            <a:endParaRPr lang="en-US" sz="1700" b="1"/>
          </a:p>
          <a:p>
            <a:pPr algn="l">
              <a:lnSpc>
                <a:spcPct val="80000"/>
              </a:lnSpc>
            </a:pPr>
            <a:r>
              <a:rPr lang="en-US" sz="1700" b="1">
                <a:solidFill>
                  <a:schemeClr val="accent2"/>
                </a:solidFill>
              </a:rPr>
              <a:t>Body Paragraph 2</a:t>
            </a:r>
            <a:endParaRPr lang="en-US" sz="1700">
              <a:solidFill>
                <a:schemeClr val="accent2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1700"/>
              <a:t>1. </a:t>
            </a:r>
            <a:r>
              <a:rPr lang="en-US" sz="1700" b="1"/>
              <a:t>Topic Sentence: </a:t>
            </a:r>
            <a:r>
              <a:rPr lang="en-US" sz="1700"/>
              <a:t>Present the second cause or the second effect.</a:t>
            </a:r>
          </a:p>
          <a:p>
            <a:pPr algn="l">
              <a:lnSpc>
                <a:spcPct val="80000"/>
              </a:lnSpc>
            </a:pPr>
            <a:r>
              <a:rPr lang="en-US" sz="1700"/>
              <a:t>2. </a:t>
            </a:r>
            <a:r>
              <a:rPr lang="en-US" sz="1700" b="1"/>
              <a:t>Supporting Details: </a:t>
            </a:r>
            <a:r>
              <a:rPr lang="en-US" sz="1700"/>
              <a:t>Explain and provide examples.</a:t>
            </a:r>
          </a:p>
          <a:p>
            <a:pPr algn="l">
              <a:lnSpc>
                <a:spcPct val="80000"/>
              </a:lnSpc>
            </a:pPr>
            <a:r>
              <a:rPr lang="en-US" sz="1700"/>
              <a:t>3. </a:t>
            </a:r>
            <a:r>
              <a:rPr lang="en-US" sz="1700" b="1"/>
              <a:t>Closing Remarks: </a:t>
            </a:r>
            <a:r>
              <a:rPr lang="en-US" sz="1700"/>
              <a:t>Link the examples back to the topic sentence.</a:t>
            </a:r>
            <a:endParaRPr lang="en-US" sz="1700" b="1"/>
          </a:p>
          <a:p>
            <a:pPr algn="l">
              <a:lnSpc>
                <a:spcPct val="80000"/>
              </a:lnSpc>
            </a:pPr>
            <a:endParaRPr lang="en-US" sz="1700" b="1"/>
          </a:p>
          <a:p>
            <a:pPr algn="l">
              <a:lnSpc>
                <a:spcPct val="80000"/>
              </a:lnSpc>
            </a:pPr>
            <a:r>
              <a:rPr lang="en-US" sz="1700" b="1">
                <a:solidFill>
                  <a:schemeClr val="accent2"/>
                </a:solidFill>
              </a:rPr>
              <a:t>Body Paragraph 3</a:t>
            </a:r>
            <a:endParaRPr lang="en-US" sz="1700">
              <a:solidFill>
                <a:schemeClr val="accent2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1700"/>
              <a:t>1. </a:t>
            </a:r>
            <a:r>
              <a:rPr lang="en-US" sz="1700" b="1"/>
              <a:t>Topic Sentence: </a:t>
            </a:r>
            <a:r>
              <a:rPr lang="en-US" sz="1700"/>
              <a:t>Present the third cause or the third effect.</a:t>
            </a:r>
          </a:p>
          <a:p>
            <a:pPr algn="l">
              <a:lnSpc>
                <a:spcPct val="80000"/>
              </a:lnSpc>
            </a:pPr>
            <a:r>
              <a:rPr lang="en-US" sz="1700"/>
              <a:t>2. </a:t>
            </a:r>
            <a:r>
              <a:rPr lang="en-US" sz="1700" b="1"/>
              <a:t>Supporting Details: </a:t>
            </a:r>
            <a:r>
              <a:rPr lang="en-US" sz="1700"/>
              <a:t>Explain and provide examples.</a:t>
            </a:r>
          </a:p>
          <a:p>
            <a:pPr algn="l">
              <a:lnSpc>
                <a:spcPct val="80000"/>
              </a:lnSpc>
            </a:pPr>
            <a:r>
              <a:rPr lang="en-US" sz="1700"/>
              <a:t>3. </a:t>
            </a:r>
            <a:r>
              <a:rPr lang="en-US" sz="1700" b="1"/>
              <a:t>Closing Remarks: </a:t>
            </a:r>
            <a:r>
              <a:rPr lang="en-US" sz="1700"/>
              <a:t>Link the examples back to the topic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685800"/>
            <a:ext cx="3302000" cy="762000"/>
          </a:xfrm>
        </p:spPr>
        <p:txBody>
          <a:bodyPr/>
          <a:lstStyle/>
          <a:p>
            <a:r>
              <a:rPr lang="en-US" sz="3400" b="1"/>
              <a:t>Conclusion</a:t>
            </a:r>
            <a:r>
              <a:rPr lang="en-US" sz="3400"/>
              <a:t/>
            </a:r>
            <a:br>
              <a:rPr lang="en-US" sz="3400"/>
            </a:br>
            <a:endParaRPr lang="en-US" sz="34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3966" y="1752600"/>
            <a:ext cx="8667750" cy="2286000"/>
          </a:xfrm>
        </p:spPr>
        <p:txBody>
          <a:bodyPr/>
          <a:lstStyle/>
          <a:p>
            <a:pPr algn="l"/>
            <a:r>
              <a:rPr lang="en-US" dirty="0"/>
              <a:t>1. Restate the thesis statement.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2. Offer a solution or share insight.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3200" y="3886200"/>
            <a:ext cx="15684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Recorded Sound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181600" y="762000"/>
            <a:ext cx="3302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0" fill="hold"/>
                                        <p:tgtEl>
                                          <p:spTgt spid="194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3191</TotalTime>
  <Words>688</Words>
  <Application>Microsoft Office PowerPoint</Application>
  <PresentationFormat>A4 Paper (210x297 mm)</PresentationFormat>
  <Paragraphs>122</Paragraphs>
  <Slides>21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6th  Class</vt:lpstr>
      <vt:lpstr>Elements of the Lecture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Cause and Effect Essay </vt:lpstr>
      <vt:lpstr>What is a cause? What is an effect?</vt:lpstr>
      <vt:lpstr>How to write a cause and effect essay.  </vt:lpstr>
      <vt:lpstr>Step two </vt:lpstr>
      <vt:lpstr>Step three</vt:lpstr>
      <vt:lpstr>The patterns of cause and effect essays are the following</vt:lpstr>
      <vt:lpstr>Guideline for Writing Cause and Effect Essays</vt:lpstr>
      <vt:lpstr>Body</vt:lpstr>
      <vt:lpstr>Conclusion 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237</cp:revision>
  <dcterms:created xsi:type="dcterms:W3CDTF">2009-10-14T19:14:34Z</dcterms:created>
  <dcterms:modified xsi:type="dcterms:W3CDTF">2011-10-18T18:52:13Z</dcterms:modified>
</cp:coreProperties>
</file>