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00" r:id="rId2"/>
    <p:sldId id="301" r:id="rId3"/>
    <p:sldId id="302" r:id="rId4"/>
    <p:sldId id="304" r:id="rId5"/>
    <p:sldId id="306" r:id="rId6"/>
    <p:sldId id="307" r:id="rId7"/>
    <p:sldId id="308" r:id="rId8"/>
    <p:sldId id="309" r:id="rId9"/>
    <p:sldId id="310" r:id="rId10"/>
    <p:sldId id="311" r:id="rId11"/>
    <p:sldId id="313" r:id="rId12"/>
    <p:sldId id="312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322" r:id="rId22"/>
    <p:sldId id="323" r:id="rId23"/>
    <p:sldId id="324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09256"/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757" autoAdjust="0"/>
    <p:restoredTop sz="94658" autoAdjust="0"/>
  </p:normalViewPr>
  <p:slideViewPr>
    <p:cSldViewPr>
      <p:cViewPr>
        <p:scale>
          <a:sx n="50" d="100"/>
          <a:sy n="50" d="100"/>
        </p:scale>
        <p:origin x="-1650" y="-61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41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48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 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Distance Education</a:t>
            </a:r>
          </a:p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endParaRPr lang="en-US" sz="2000" b="1" dirty="0">
              <a:solidFill>
                <a:srgbClr val="709256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English Language</a:t>
            </a: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Speaking Skills</a:t>
            </a:r>
          </a:p>
          <a:p>
            <a:pPr algn="l">
              <a:lnSpc>
                <a:spcPct val="80000"/>
              </a:lnSpc>
            </a:pP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470025"/>
          </a:xfrm>
        </p:spPr>
        <p:txBody>
          <a:bodyPr/>
          <a:lstStyle/>
          <a:p>
            <a:pPr eaLnBrk="1" hangingPunct="1"/>
            <a:r>
              <a:rPr lang="en-US" b="1" baseline="30000" dirty="0" smtClean="0">
                <a:solidFill>
                  <a:srgbClr val="709256"/>
                </a:solidFill>
                <a:cs typeface="Arial" pitchFamily="34" charset="0"/>
              </a:rPr>
              <a:t>6th</a:t>
            </a:r>
            <a:r>
              <a:rPr lang="en-US" b="1" dirty="0" smtClean="0">
                <a:solidFill>
                  <a:srgbClr val="709256"/>
                </a:solidFill>
                <a:cs typeface="Arial" pitchFamily="34" charset="0"/>
              </a:rPr>
              <a:t>  Class</a:t>
            </a:r>
            <a:endParaRPr lang="en-US" dirty="0" smtClean="0">
              <a:solidFill>
                <a:srgbClr val="709256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Reviewing the Main Speaking Skills </a:t>
            </a:r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Exercise : Start Short Conversation With Strangers. 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 eaLnBrk="1" fontAlgn="t" hangingPunct="1"/>
            <a:r>
              <a:rPr lang="en-US" b="1" dirty="0" smtClean="0"/>
              <a:t>at the bus stop?</a:t>
            </a:r>
          </a:p>
          <a:p>
            <a:pPr algn="l" eaLnBrk="1" fontAlgn="t" hangingPunct="1"/>
            <a:r>
              <a:rPr lang="en-US" dirty="0" smtClean="0"/>
              <a:t>At the post office</a:t>
            </a:r>
          </a:p>
          <a:p>
            <a:pPr algn="l" eaLnBrk="1" fontAlgn="t" hangingPunct="1"/>
            <a:r>
              <a:rPr lang="en-US" dirty="0" smtClean="0"/>
              <a:t>At a wedding</a:t>
            </a:r>
          </a:p>
          <a:p>
            <a:pPr algn="l" eaLnBrk="1" fontAlgn="t" hangingPunct="1"/>
            <a:r>
              <a:rPr lang="en-US" dirty="0" smtClean="0"/>
              <a:t>In a supermarket</a:t>
            </a:r>
          </a:p>
          <a:p>
            <a:pPr algn="l" eaLnBrk="1" fontAlgn="t" hangingPunct="1"/>
            <a:r>
              <a:rPr lang="en-US" dirty="0" smtClean="0"/>
              <a:t>On a bus</a:t>
            </a:r>
          </a:p>
          <a:p>
            <a:pPr algn="l" eaLnBrk="1" fontAlgn="t" hangingPunct="1"/>
            <a:r>
              <a:rPr lang="en-US" dirty="0" smtClean="0"/>
              <a:t>Anywhere </a:t>
            </a:r>
          </a:p>
          <a:p>
            <a:pPr algn="l" eaLnBrk="1" fontAlgn="t" hangingPunct="1"/>
            <a:r>
              <a:rPr lang="en-US" dirty="0" smtClean="0"/>
              <a:t>In a museum </a:t>
            </a:r>
          </a:p>
          <a:p>
            <a:pPr algn="l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l" eaLnBrk="1" fontAlgn="t" hangingPunct="1"/>
            <a:r>
              <a:rPr lang="en-US" sz="2000" b="1" dirty="0" smtClean="0"/>
              <a:t>It’s hot today, isn’t it?</a:t>
            </a:r>
          </a:p>
          <a:p>
            <a:pPr algn="l" eaLnBrk="1" fontAlgn="t" hangingPunct="1"/>
            <a:r>
              <a:rPr lang="en-US" sz="2000" dirty="0" smtClean="0"/>
              <a:t>This line is really slow, isn’t it?</a:t>
            </a:r>
          </a:p>
          <a:p>
            <a:pPr algn="l" eaLnBrk="1" fontAlgn="t" hangingPunct="1"/>
            <a:r>
              <a:rPr lang="en-US" sz="2000" dirty="0" smtClean="0"/>
              <a:t>It’s nice to have a chance to celebrate, isn’t it?</a:t>
            </a:r>
          </a:p>
          <a:p>
            <a:pPr algn="l" eaLnBrk="1" fontAlgn="t" hangingPunct="1"/>
            <a:r>
              <a:rPr lang="en-US" sz="2000" dirty="0" smtClean="0"/>
              <a:t>These tomatoes look terrible, don’t they?</a:t>
            </a:r>
          </a:p>
          <a:p>
            <a:pPr algn="l" eaLnBrk="1" fontAlgn="t" hangingPunct="1"/>
            <a:r>
              <a:rPr lang="en-US" sz="2000" dirty="0" smtClean="0"/>
              <a:t>What country are you from?</a:t>
            </a:r>
          </a:p>
          <a:p>
            <a:pPr algn="l" eaLnBrk="1" fontAlgn="t" hangingPunct="1"/>
            <a:r>
              <a:rPr lang="en-US" sz="2000" dirty="0" smtClean="0"/>
              <a:t>Can you lend me some money?</a:t>
            </a:r>
          </a:p>
          <a:p>
            <a:pPr algn="l" eaLnBrk="1" fontAlgn="t" hangingPunct="1"/>
            <a:r>
              <a:rPr lang="en-US" sz="2000" dirty="0" smtClean="0"/>
              <a:t>This is a wonderful painting, isn’t it?</a:t>
            </a:r>
          </a:p>
          <a:p>
            <a:pPr algn="l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709256"/>
                </a:solidFill>
              </a:rPr>
              <a:t>Say the Following Correctly.</a:t>
            </a:r>
            <a:endParaRPr lang="en-US" dirty="0">
              <a:solidFill>
                <a:srgbClr val="709256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Unsure of the Answer (Real Questions)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 algn="l">
              <a:buAutoNum type="arabicPeriod"/>
            </a:pPr>
            <a:r>
              <a:rPr lang="en-US" dirty="0" smtClean="0"/>
              <a:t>The food is awful, isn’t it?	</a:t>
            </a:r>
          </a:p>
          <a:p>
            <a:pPr marL="457200" indent="-457200" algn="l">
              <a:buAutoNum type="arabicPeriod"/>
            </a:pPr>
            <a:r>
              <a:rPr lang="en-US" dirty="0" smtClean="0"/>
              <a:t>You don’t see any fresh fruit, do you?	</a:t>
            </a:r>
          </a:p>
          <a:p>
            <a:pPr marL="457200" indent="-457200" algn="l">
              <a:buAutoNum type="arabicPeriod"/>
            </a:pPr>
            <a:r>
              <a:rPr lang="en-US" dirty="0" smtClean="0"/>
              <a:t>There isn’t any yogurt, is there?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Sure of the Answer (small talk)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 algn="l">
              <a:buAutoNum type="arabicPeriod"/>
            </a:pPr>
            <a:r>
              <a:rPr lang="en-US" dirty="0" smtClean="0"/>
              <a:t>The food is awful, isn’t it? </a:t>
            </a:r>
          </a:p>
          <a:p>
            <a:pPr marL="457200" indent="-457200" algn="l">
              <a:buAutoNum type="arabicPeriod"/>
            </a:pPr>
            <a:r>
              <a:rPr lang="en-US" dirty="0" smtClean="0"/>
              <a:t>You don’t see any fresh fruit, do you?	</a:t>
            </a:r>
          </a:p>
          <a:p>
            <a:pPr marL="457200" indent="-457200" algn="l">
              <a:buAutoNum type="arabicPeriod"/>
            </a:pPr>
            <a:r>
              <a:rPr lang="en-US" dirty="0" smtClean="0"/>
              <a:t>There isn’t any yogurt, is there?</a:t>
            </a:r>
          </a:p>
          <a:p>
            <a:pPr marL="457200" indent="-457200" algn="l">
              <a:buAutoNum type="arabicPeriod"/>
            </a:pP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Introduce Someone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 rtl="0"/>
            <a:r>
              <a:rPr lang="en-US" dirty="0" smtClean="0"/>
              <a:t>-I’d like you to meet…</a:t>
            </a:r>
          </a:p>
          <a:p>
            <a:pPr algn="l" rtl="0">
              <a:buFontTx/>
              <a:buChar char="-"/>
            </a:pPr>
            <a:r>
              <a:rPr lang="en-US" dirty="0" smtClean="0"/>
              <a:t>This is… a friend of mine (my brother, sister,   etc.)</a:t>
            </a:r>
          </a:p>
          <a:p>
            <a:pPr algn="l" rtl="0">
              <a:buFontTx/>
              <a:buChar char="-"/>
            </a:pPr>
            <a:r>
              <a:rPr lang="en-US" dirty="0" smtClean="0"/>
              <a:t> Have you met..?</a:t>
            </a:r>
          </a:p>
          <a:p>
            <a:pPr algn="l" rtl="0"/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Response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Nice (Glad, Pleased) to meet you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End a Conversation now.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/>
            <a:r>
              <a:rPr lang="en-US" dirty="0" smtClean="0"/>
              <a:t>Well, I’ve got to run. </a:t>
            </a:r>
          </a:p>
          <a:p>
            <a:pPr algn="l"/>
            <a:r>
              <a:rPr lang="en-US" dirty="0" smtClean="0"/>
              <a:t>Good-bye.</a:t>
            </a:r>
          </a:p>
          <a:p>
            <a:pPr algn="l"/>
            <a:r>
              <a:rPr lang="en-US" dirty="0" smtClean="0"/>
              <a:t>See you later (Friday, etc.). </a:t>
            </a:r>
          </a:p>
          <a:p>
            <a:pPr algn="l"/>
            <a:r>
              <a:rPr lang="en-US" dirty="0" smtClean="0"/>
              <a:t>Have a good day. Have a good weekend </a:t>
            </a:r>
          </a:p>
          <a:p>
            <a:pPr algn="l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371600"/>
            <a:ext cx="4376870" cy="650875"/>
          </a:xfrm>
        </p:spPr>
        <p:txBody>
          <a:bodyPr/>
          <a:lstStyle/>
          <a:p>
            <a:pPr algn="l"/>
            <a:r>
              <a:rPr lang="en-US" dirty="0" smtClean="0"/>
              <a:t>Expressing Thanks</a:t>
            </a:r>
          </a:p>
          <a:p>
            <a:pPr algn="l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 eaLnBrk="1" fontAlgn="t" hangingPunct="1"/>
            <a:r>
              <a:rPr lang="en-US" dirty="0" smtClean="0"/>
              <a:t>Thanks. </a:t>
            </a:r>
          </a:p>
          <a:p>
            <a:pPr algn="l" eaLnBrk="1" fontAlgn="t" hangingPunct="1"/>
            <a:r>
              <a:rPr lang="en-US" dirty="0" smtClean="0"/>
              <a:t>Thank you very much (so much) </a:t>
            </a:r>
          </a:p>
          <a:p>
            <a:pPr algn="l" eaLnBrk="1" fontAlgn="t" hangingPunct="1"/>
            <a:r>
              <a:rPr lang="en-US" dirty="0" smtClean="0"/>
              <a:t>That was very kind of you, </a:t>
            </a:r>
          </a:p>
          <a:p>
            <a:pPr algn="l" eaLnBrk="1" fontAlgn="t" hangingPunct="1"/>
            <a:r>
              <a:rPr lang="en-US" dirty="0" smtClean="0"/>
              <a:t>How thoughtful!</a:t>
            </a:r>
          </a:p>
          <a:p>
            <a:pPr algn="l" eaLnBrk="1" fontAlgn="t" hangingPunct="1"/>
            <a:r>
              <a:rPr lang="en-US" dirty="0" smtClean="0"/>
              <a:t>I appreciate it. I’m very grateful.</a:t>
            </a:r>
          </a:p>
          <a:p>
            <a:pPr algn="l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Response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l"/>
            <a:r>
              <a:rPr lang="en-US" dirty="0" smtClean="0"/>
              <a:t>You’re welcome. </a:t>
            </a:r>
          </a:p>
          <a:p>
            <a:pPr algn="l"/>
            <a:r>
              <a:rPr lang="en-US" dirty="0" smtClean="0"/>
              <a:t>Don’t mention it. 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Giving an Apology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 eaLnBrk="1" fontAlgn="t" hangingPunct="1"/>
            <a:r>
              <a:rPr lang="en-US" dirty="0" smtClean="0"/>
              <a:t>I’m very sorry. </a:t>
            </a:r>
          </a:p>
          <a:p>
            <a:pPr algn="l" eaLnBrk="1" fontAlgn="t" hangingPunct="1"/>
            <a:r>
              <a:rPr lang="en-US" dirty="0" smtClean="0"/>
              <a:t>Excuse me. </a:t>
            </a:r>
          </a:p>
          <a:p>
            <a:pPr algn="l" eaLnBrk="1" fontAlgn="t" hangingPunct="1"/>
            <a:r>
              <a:rPr lang="en-US" dirty="0" smtClean="0"/>
              <a:t>Forgive me. </a:t>
            </a:r>
          </a:p>
          <a:p>
            <a:pPr algn="l" eaLnBrk="1" fontAlgn="t" hangingPunct="1"/>
            <a:r>
              <a:rPr lang="en-US" dirty="0" smtClean="0"/>
              <a:t>It was my fault. </a:t>
            </a:r>
          </a:p>
          <a:p>
            <a:pPr algn="l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Responses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l" eaLnBrk="1" fontAlgn="t" hangingPunct="1"/>
            <a:r>
              <a:rPr lang="en-US" dirty="0" smtClean="0"/>
              <a:t>No problem., </a:t>
            </a:r>
          </a:p>
          <a:p>
            <a:pPr algn="l" eaLnBrk="1" fontAlgn="t" hangingPunct="1"/>
            <a:r>
              <a:rPr lang="en-US" dirty="0" smtClean="0"/>
              <a:t>That’s ok. That’s all right. </a:t>
            </a:r>
          </a:p>
          <a:p>
            <a:pPr algn="l" eaLnBrk="1" fontAlgn="t" hangingPunct="1"/>
            <a:r>
              <a:rPr lang="en-US" dirty="0" smtClean="0"/>
              <a:t>Don’t worry about it. a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eX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889" y="304800"/>
            <a:ext cx="7895711" cy="5821363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EX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826498" cy="6172200"/>
          </a:xfrm>
        </p:spPr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953000" y="1676400"/>
            <a:ext cx="4378590" cy="639762"/>
          </a:xfrm>
        </p:spPr>
        <p:txBody>
          <a:bodyPr/>
          <a:lstStyle/>
          <a:p>
            <a:pPr algn="l"/>
            <a:r>
              <a:rPr lang="en-US" dirty="0" smtClean="0"/>
              <a:t>How  can I get to</a:t>
            </a:r>
          </a:p>
          <a:p>
            <a:pPr algn="l"/>
            <a:r>
              <a:rPr lang="en-US" dirty="0" smtClean="0"/>
              <a:t>Could you tell me where … is?</a:t>
            </a:r>
          </a:p>
          <a:p>
            <a:pPr algn="l"/>
            <a:r>
              <a:rPr lang="en-US" dirty="0" smtClean="0"/>
              <a:t>Is….. Far from here?</a:t>
            </a:r>
          </a:p>
          <a:p>
            <a:pPr algn="l"/>
            <a:r>
              <a:rPr lang="en-US" dirty="0" smtClean="0"/>
              <a:t>I’m looking for ….</a:t>
            </a:r>
          </a:p>
          <a:p>
            <a:pPr algn="l"/>
            <a:r>
              <a:rPr lang="en-US" dirty="0" smtClean="0"/>
              <a:t>In what direction is …?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5032111" y="2286000"/>
            <a:ext cx="4378590" cy="3840163"/>
          </a:xfrm>
        </p:spPr>
        <p:txBody>
          <a:bodyPr/>
          <a:lstStyle/>
          <a:p>
            <a:pPr algn="l">
              <a:buNone/>
            </a:pPr>
            <a:endParaRPr lang="en-US" dirty="0" smtClean="0"/>
          </a:p>
          <a:p>
            <a:pPr marL="457200" indent="-457200" algn="l">
              <a:buAutoNum type="arabicPeriod"/>
            </a:pPr>
            <a:r>
              <a:rPr lang="en-US" dirty="0" smtClean="0"/>
              <a:t>The post office is across the street from the bank. </a:t>
            </a:r>
          </a:p>
          <a:p>
            <a:pPr marL="457200" indent="-457200" algn="l">
              <a:buAutoNum type="arabicPeriod"/>
            </a:pPr>
            <a:r>
              <a:rPr lang="en-US" dirty="0" smtClean="0"/>
              <a:t>The bakery is down the street from the post office. </a:t>
            </a:r>
          </a:p>
          <a:p>
            <a:pPr marL="457200" indent="-457200" algn="l">
              <a:buAutoNum type="arabicPeriod"/>
            </a:pPr>
            <a:r>
              <a:rPr lang="en-US" dirty="0" smtClean="0"/>
              <a:t>The Laundromat is next to (beside) the grocery store. </a:t>
            </a:r>
          </a:p>
          <a:p>
            <a:pPr marL="457200" indent="-457200" algn="l">
              <a:buAutoNum type="arabicPeriod"/>
            </a:pPr>
            <a:r>
              <a:rPr lang="en-US" dirty="0" smtClean="0"/>
              <a:t>The drugstore is around the corner from the </a:t>
            </a:r>
            <a:r>
              <a:rPr lang="en-US" dirty="0" err="1" smtClean="0"/>
              <a:t>laundermat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Creating a Conversation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dirty="0" smtClean="0"/>
              <a:t>Work with a partner. Student A wants to take the bus. Student B is a bus driver. Have a conversation. Follow this model. </a:t>
            </a:r>
          </a:p>
          <a:p>
            <a:pPr algn="l"/>
            <a:endParaRPr lang="en-US" sz="1800" dirty="0" smtClean="0">
              <a:solidFill>
                <a:srgbClr val="0070C0"/>
              </a:solidFill>
            </a:endParaRPr>
          </a:p>
          <a:p>
            <a:pPr algn="l"/>
            <a:r>
              <a:rPr lang="en-US" sz="1800" dirty="0" smtClean="0">
                <a:solidFill>
                  <a:srgbClr val="0070C0"/>
                </a:solidFill>
              </a:rPr>
              <a:t>A: Excuse me. Does this bus go to …?</a:t>
            </a:r>
          </a:p>
          <a:p>
            <a:pPr algn="l"/>
            <a:r>
              <a:rPr lang="en-US" sz="1800" dirty="0" smtClean="0"/>
              <a:t>B: No, … you need bus number …..</a:t>
            </a:r>
          </a:p>
          <a:p>
            <a:pPr algn="l"/>
            <a:r>
              <a:rPr lang="en-US" sz="1800" dirty="0" smtClean="0">
                <a:solidFill>
                  <a:srgbClr val="0070C0"/>
                </a:solidFill>
              </a:rPr>
              <a:t>A: where do I get ….?</a:t>
            </a:r>
          </a:p>
          <a:p>
            <a:pPr algn="l"/>
            <a:r>
              <a:rPr lang="en-US" sz="1800" dirty="0" smtClean="0"/>
              <a:t>B:….. </a:t>
            </a:r>
          </a:p>
          <a:p>
            <a:pPr algn="l"/>
            <a:r>
              <a:rPr lang="en-US" sz="1800" dirty="0" smtClean="0">
                <a:solidFill>
                  <a:srgbClr val="0070C0"/>
                </a:solidFill>
              </a:rPr>
              <a:t>A: How much …..?</a:t>
            </a:r>
          </a:p>
          <a:p>
            <a:pPr algn="l"/>
            <a:r>
              <a:rPr lang="en-US" sz="1800" dirty="0" smtClean="0"/>
              <a:t>B:…..</a:t>
            </a:r>
          </a:p>
          <a:p>
            <a:pPr algn="l"/>
            <a:r>
              <a:rPr lang="en-US" sz="1800" dirty="0" smtClean="0">
                <a:solidFill>
                  <a:srgbClr val="0070C0"/>
                </a:solidFill>
              </a:rPr>
              <a:t>A: Thanks. </a:t>
            </a:r>
          </a:p>
          <a:p>
            <a:pPr algn="l"/>
            <a:r>
              <a:rPr lang="en-US" sz="1800" dirty="0" smtClean="0"/>
              <a:t>B:……</a:t>
            </a:r>
            <a:endParaRPr lang="en-US" sz="1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Reduction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Long Form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 eaLnBrk="1" fontAlgn="t" hangingPunct="1"/>
            <a:r>
              <a:rPr lang="en-US" b="1" dirty="0" smtClean="0"/>
              <a:t>Do you have any pets?</a:t>
            </a:r>
          </a:p>
          <a:p>
            <a:pPr algn="l" eaLnBrk="1" fontAlgn="t" hangingPunct="1"/>
            <a:r>
              <a:rPr lang="en-US" dirty="0" smtClean="0"/>
              <a:t>What’s your name?</a:t>
            </a:r>
          </a:p>
          <a:p>
            <a:pPr algn="l" eaLnBrk="1" fontAlgn="t" hangingPunct="1"/>
            <a:r>
              <a:rPr lang="en-US" dirty="0" smtClean="0"/>
              <a:t>Does this bus go to Geary Street?</a:t>
            </a:r>
          </a:p>
          <a:p>
            <a:pPr algn="l" eaLnBrk="1" fontAlgn="t" hangingPunct="1"/>
            <a:r>
              <a:rPr lang="en-US" dirty="0" smtClean="0"/>
              <a:t>Do you want to see the kitchen?</a:t>
            </a:r>
          </a:p>
          <a:p>
            <a:pPr algn="l" eaLnBrk="1" fontAlgn="t" hangingPunct="1"/>
            <a:r>
              <a:rPr lang="en-US" dirty="0" smtClean="0"/>
              <a:t>You have to have exact change.</a:t>
            </a:r>
          </a:p>
          <a:p>
            <a:pPr algn="l"/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 eaLnBrk="1" fontAlgn="t" hangingPunct="1"/>
            <a:r>
              <a:rPr lang="en-US" dirty="0" smtClean="0"/>
              <a:t>REDUCTION</a:t>
            </a:r>
          </a:p>
          <a:p>
            <a:pPr algn="ctr" eaLnBrk="1" fontAlgn="t" hangingPunct="1"/>
            <a:r>
              <a:rPr lang="en-US" dirty="0" smtClean="0"/>
              <a:t>SHORT FORM</a:t>
            </a:r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l" eaLnBrk="1" fontAlgn="t" hangingPunct="1"/>
            <a:r>
              <a:rPr lang="en-US" sz="1800" dirty="0" smtClean="0"/>
              <a:t>You </a:t>
            </a:r>
            <a:r>
              <a:rPr lang="en-US" sz="1800" dirty="0" smtClean="0">
                <a:sym typeface="Wingdings"/>
              </a:rPr>
              <a:t></a:t>
            </a:r>
            <a:r>
              <a:rPr lang="en-US" sz="1800" dirty="0" smtClean="0"/>
              <a:t> </a:t>
            </a:r>
            <a:r>
              <a:rPr lang="en-US" sz="1800" dirty="0" err="1" smtClean="0"/>
              <a:t>ya</a:t>
            </a:r>
            <a:r>
              <a:rPr lang="en-US" sz="1800" dirty="0" smtClean="0"/>
              <a:t> </a:t>
            </a:r>
          </a:p>
          <a:p>
            <a:pPr algn="l" eaLnBrk="1" fontAlgn="t" hangingPunct="1">
              <a:buNone/>
            </a:pPr>
            <a:r>
              <a:rPr lang="en-US" sz="1800" dirty="0" smtClean="0"/>
              <a:t>		Do </a:t>
            </a:r>
            <a:r>
              <a:rPr lang="en-US" sz="1800" dirty="0" err="1" smtClean="0"/>
              <a:t>ya</a:t>
            </a:r>
            <a:r>
              <a:rPr lang="en-US" sz="1800" dirty="0" smtClean="0"/>
              <a:t> have any pets?</a:t>
            </a:r>
          </a:p>
          <a:p>
            <a:pPr algn="l" eaLnBrk="1" fontAlgn="t" hangingPunct="1"/>
            <a:r>
              <a:rPr lang="en-US" sz="1800" dirty="0" smtClean="0"/>
              <a:t>What’s you </a:t>
            </a:r>
            <a:r>
              <a:rPr lang="en-US" sz="1800" dirty="0" smtClean="0">
                <a:sym typeface="Wingdings"/>
              </a:rPr>
              <a:t></a:t>
            </a:r>
            <a:r>
              <a:rPr lang="en-US" sz="1800" dirty="0" smtClean="0"/>
              <a:t> watcher</a:t>
            </a:r>
          </a:p>
          <a:p>
            <a:pPr algn="l" eaLnBrk="1" fontAlgn="t" hangingPunct="1">
              <a:buNone/>
            </a:pPr>
            <a:r>
              <a:rPr lang="en-US" sz="1800" dirty="0" smtClean="0"/>
              <a:t>		Watcher name?</a:t>
            </a:r>
          </a:p>
          <a:p>
            <a:pPr algn="l" eaLnBrk="1" fontAlgn="t" hangingPunct="1"/>
            <a:r>
              <a:rPr lang="en-US" sz="1800" dirty="0" smtClean="0"/>
              <a:t>Go to </a:t>
            </a:r>
            <a:r>
              <a:rPr lang="en-US" sz="1800" dirty="0" smtClean="0">
                <a:sym typeface="Wingdings"/>
              </a:rPr>
              <a:t></a:t>
            </a:r>
            <a:r>
              <a:rPr lang="en-US" sz="1800" dirty="0" smtClean="0"/>
              <a:t> </a:t>
            </a:r>
            <a:r>
              <a:rPr lang="en-US" sz="1800" dirty="0" err="1" smtClean="0"/>
              <a:t>goda</a:t>
            </a:r>
            <a:endParaRPr lang="en-US" sz="1800" dirty="0" smtClean="0"/>
          </a:p>
          <a:p>
            <a:pPr algn="l" eaLnBrk="1" fontAlgn="t" hangingPunct="1">
              <a:buNone/>
            </a:pPr>
            <a:r>
              <a:rPr lang="en-US" sz="1800" dirty="0" smtClean="0"/>
              <a:t>		Does this bus </a:t>
            </a:r>
            <a:r>
              <a:rPr lang="en-US" sz="1800" dirty="0" err="1" smtClean="0"/>
              <a:t>goda</a:t>
            </a:r>
            <a:r>
              <a:rPr lang="en-US" sz="1800" dirty="0" smtClean="0"/>
              <a:t> Geary Street?</a:t>
            </a:r>
          </a:p>
          <a:p>
            <a:pPr algn="l" eaLnBrk="1" fontAlgn="t" hangingPunct="1"/>
            <a:r>
              <a:rPr lang="en-US" sz="1800" dirty="0" smtClean="0"/>
              <a:t>Want to </a:t>
            </a:r>
            <a:r>
              <a:rPr lang="en-US" sz="1800" dirty="0" smtClean="0">
                <a:sym typeface="Wingdings"/>
              </a:rPr>
              <a:t></a:t>
            </a:r>
            <a:r>
              <a:rPr lang="en-US" sz="1800" dirty="0" smtClean="0"/>
              <a:t> </a:t>
            </a:r>
            <a:r>
              <a:rPr lang="en-US" sz="1800" dirty="0" err="1" smtClean="0"/>
              <a:t>wanna</a:t>
            </a:r>
            <a:r>
              <a:rPr lang="en-US" sz="1800" dirty="0" smtClean="0"/>
              <a:t> </a:t>
            </a:r>
          </a:p>
          <a:p>
            <a:pPr algn="l" eaLnBrk="1" fontAlgn="t" hangingPunct="1">
              <a:buNone/>
            </a:pPr>
            <a:r>
              <a:rPr lang="en-US" sz="1800" dirty="0" smtClean="0"/>
              <a:t>		Do you </a:t>
            </a:r>
            <a:r>
              <a:rPr lang="en-US" sz="1800" dirty="0" err="1" smtClean="0"/>
              <a:t>wanna</a:t>
            </a:r>
            <a:r>
              <a:rPr lang="en-US" sz="1800" dirty="0" smtClean="0"/>
              <a:t> see the kitchen?</a:t>
            </a:r>
          </a:p>
          <a:p>
            <a:pPr algn="l" eaLnBrk="1" fontAlgn="t" hangingPunct="1"/>
            <a:r>
              <a:rPr lang="en-US" sz="1800" dirty="0" smtClean="0"/>
              <a:t>Have to </a:t>
            </a:r>
            <a:r>
              <a:rPr lang="en-US" sz="1800" dirty="0" smtClean="0">
                <a:sym typeface="Wingdings"/>
              </a:rPr>
              <a:t></a:t>
            </a:r>
            <a:r>
              <a:rPr lang="en-US" sz="1800" dirty="0" smtClean="0"/>
              <a:t> </a:t>
            </a:r>
            <a:r>
              <a:rPr lang="en-US" sz="1800" dirty="0" err="1" smtClean="0"/>
              <a:t>hafta</a:t>
            </a:r>
            <a:endParaRPr lang="en-US" sz="1800" dirty="0" smtClean="0"/>
          </a:p>
          <a:p>
            <a:pPr algn="l" eaLnBrk="1" fontAlgn="t" hangingPunct="1">
              <a:buNone/>
            </a:pPr>
            <a:r>
              <a:rPr lang="en-US" sz="1800" dirty="0" smtClean="0"/>
              <a:t>	You </a:t>
            </a:r>
            <a:r>
              <a:rPr lang="en-US" sz="1800" dirty="0" err="1" smtClean="0"/>
              <a:t>hafta</a:t>
            </a:r>
            <a:r>
              <a:rPr lang="en-US" sz="1800" dirty="0" smtClean="0"/>
              <a:t> have exact change</a:t>
            </a:r>
          </a:p>
          <a:p>
            <a:pPr algn="l"/>
            <a:endParaRPr lang="en-US" sz="1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Study this situation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algn="l"/>
            <a:r>
              <a:rPr lang="en-US" sz="2200" dirty="0" smtClean="0">
                <a:solidFill>
                  <a:srgbClr val="0070C0"/>
                </a:solidFill>
              </a:rPr>
              <a:t>Excuse me, What was that again?</a:t>
            </a:r>
          </a:p>
          <a:p>
            <a:pPr algn="l"/>
            <a:endParaRPr lang="en-US" sz="2200" dirty="0" smtClean="0">
              <a:solidFill>
                <a:srgbClr val="0070C0"/>
              </a:solidFill>
            </a:endParaRPr>
          </a:p>
          <a:p>
            <a:pPr algn="l"/>
            <a:r>
              <a:rPr lang="en-US" sz="2200" dirty="0" smtClean="0">
                <a:solidFill>
                  <a:srgbClr val="0070C0"/>
                </a:solidFill>
              </a:rPr>
              <a:t>Or </a:t>
            </a:r>
          </a:p>
          <a:p>
            <a:pPr algn="l"/>
            <a:endParaRPr lang="en-US" sz="2200" dirty="0" smtClean="0">
              <a:solidFill>
                <a:srgbClr val="0070C0"/>
              </a:solidFill>
            </a:endParaRPr>
          </a:p>
          <a:p>
            <a:pPr algn="l"/>
            <a:r>
              <a:rPr lang="en-US" sz="2200" dirty="0" smtClean="0">
                <a:solidFill>
                  <a:srgbClr val="0070C0"/>
                </a:solidFill>
              </a:rPr>
              <a:t>Could you repeat that?</a:t>
            </a:r>
          </a:p>
          <a:p>
            <a:pPr algn="l"/>
            <a:endParaRPr lang="en-US" sz="2200" dirty="0" smtClean="0">
              <a:solidFill>
                <a:srgbClr val="0070C0"/>
              </a:solidFill>
            </a:endParaRPr>
          </a:p>
          <a:p>
            <a:pPr algn="l"/>
            <a:r>
              <a:rPr lang="en-US" sz="2200" dirty="0" smtClean="0">
                <a:solidFill>
                  <a:srgbClr val="0070C0"/>
                </a:solidFill>
              </a:rPr>
              <a:t>Or </a:t>
            </a:r>
          </a:p>
          <a:p>
            <a:pPr algn="l"/>
            <a:endParaRPr lang="en-US" sz="2200" dirty="0" smtClean="0">
              <a:solidFill>
                <a:srgbClr val="0070C0"/>
              </a:solidFill>
            </a:endParaRPr>
          </a:p>
          <a:p>
            <a:pPr algn="l"/>
            <a:r>
              <a:rPr lang="en-US" sz="2200" dirty="0" smtClean="0">
                <a:solidFill>
                  <a:srgbClr val="0070C0"/>
                </a:solidFill>
              </a:rPr>
              <a:t>How do you spell that?</a:t>
            </a:r>
            <a:endParaRPr lang="en-US" sz="2200" dirty="0">
              <a:solidFill>
                <a:srgbClr val="0070C0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Situation : your class colleague is talking about a topic that you are unfamiliar with. You want to ask him or her for clarification. What should you say?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257800" y="1371600"/>
            <a:ext cx="4389120" cy="4525963"/>
          </a:xfrm>
        </p:spPr>
        <p:txBody>
          <a:bodyPr/>
          <a:lstStyle/>
          <a:p>
            <a:pPr algn="l"/>
            <a:r>
              <a:rPr lang="en-US" sz="2200" dirty="0" smtClean="0"/>
              <a:t>Remember: In yes, No questions, the answer is “yes” or “no” The speaker’s voice goes up two times. </a:t>
            </a:r>
          </a:p>
          <a:p>
            <a:pPr algn="l"/>
            <a:endParaRPr lang="en-US" sz="2200" dirty="0" smtClean="0"/>
          </a:p>
          <a:p>
            <a:pPr algn="l"/>
            <a:r>
              <a:rPr lang="en-US" sz="2200" dirty="0" smtClean="0"/>
              <a:t>Also Remember: in either/or questions, the answer is one of the two items from the question. The speaker’s voice goes up on the first item and down on the second item. </a:t>
            </a:r>
            <a:endParaRPr lang="en-US" sz="2200" dirty="0"/>
          </a:p>
        </p:txBody>
      </p:sp>
      <p:pic>
        <p:nvPicPr>
          <p:cNvPr id="7" name="Content Placeholder 6" descr="EX3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304800"/>
            <a:ext cx="5029200" cy="472661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Study this situation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/>
            <a:r>
              <a:rPr lang="en-US" dirty="0" smtClean="0"/>
              <a:t>Situation: one of your colleagues has got average grade in his/her first exam. However, he/she is looking for a higher grade. Your role is to encourage him/her. What should you say. </a:t>
            </a:r>
            <a:endParaRPr lang="en-US" dirty="0"/>
          </a:p>
        </p:txBody>
      </p:sp>
      <p:pic>
        <p:nvPicPr>
          <p:cNvPr id="5" name="Content Placeholder 3" descr="language u can use.jpg"/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5026025" y="1295400"/>
            <a:ext cx="4562660" cy="365760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Stressed Words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3" descr="stressed worda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71600" y="1524000"/>
            <a:ext cx="7267798" cy="4522376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62000" y="381000"/>
            <a:ext cx="4376870" cy="639762"/>
          </a:xfrm>
        </p:spPr>
        <p:txBody>
          <a:bodyPr/>
          <a:lstStyle/>
          <a:p>
            <a:pPr algn="l"/>
            <a:r>
              <a:rPr lang="en-US" dirty="0" smtClean="0"/>
              <a:t>Long Form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95300" y="1219200"/>
            <a:ext cx="4376870" cy="4906963"/>
          </a:xfrm>
        </p:spPr>
        <p:txBody>
          <a:bodyPr/>
          <a:lstStyle/>
          <a:p>
            <a:pPr algn="l"/>
            <a:r>
              <a:rPr lang="en-US" sz="1800" dirty="0" smtClean="0"/>
              <a:t>What do you do?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What are you doing?</a:t>
            </a:r>
            <a:br>
              <a:rPr lang="en-US" sz="1800" dirty="0" smtClean="0"/>
            </a:br>
            <a:endParaRPr lang="en-US" sz="1800" dirty="0" smtClean="0"/>
          </a:p>
          <a:p>
            <a:pPr algn="l"/>
            <a:r>
              <a:rPr lang="en-US" sz="1800" dirty="0" smtClean="0"/>
              <a:t>What kind of childhood was it?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What did you do?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What did he do?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They used to live here. 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I’m going to buy a house.</a:t>
            </a:r>
            <a:endParaRPr lang="en-US" sz="1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5029200" y="304800"/>
            <a:ext cx="4378590" cy="639762"/>
          </a:xfrm>
        </p:spPr>
        <p:txBody>
          <a:bodyPr/>
          <a:lstStyle/>
          <a:p>
            <a:r>
              <a:rPr lang="en-US" dirty="0" smtClean="0"/>
              <a:t>Short Form, Reduction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5032111" y="1066800"/>
            <a:ext cx="4378590" cy="5059363"/>
          </a:xfrm>
        </p:spPr>
        <p:txBody>
          <a:bodyPr/>
          <a:lstStyle/>
          <a:p>
            <a:pPr algn="l"/>
            <a:r>
              <a:rPr lang="en-US" sz="1800" dirty="0" smtClean="0"/>
              <a:t>What do you do – </a:t>
            </a:r>
            <a:r>
              <a:rPr lang="en-US" sz="1800" dirty="0" err="1" smtClean="0"/>
              <a:t>whadaya</a:t>
            </a:r>
            <a:endParaRPr lang="en-US" sz="1800" dirty="0" smtClean="0"/>
          </a:p>
          <a:p>
            <a:pPr algn="l"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whadaya</a:t>
            </a:r>
            <a:r>
              <a:rPr lang="en-US" sz="1800" dirty="0" smtClean="0"/>
              <a:t> do?</a:t>
            </a:r>
          </a:p>
          <a:p>
            <a:pPr algn="l"/>
            <a:r>
              <a:rPr lang="en-US" sz="1800" dirty="0" smtClean="0"/>
              <a:t>What are you – </a:t>
            </a:r>
            <a:r>
              <a:rPr lang="en-US" sz="1800" dirty="0" err="1" smtClean="0"/>
              <a:t>whatcha</a:t>
            </a:r>
            <a:endParaRPr lang="en-US" sz="1800" dirty="0" smtClean="0"/>
          </a:p>
          <a:p>
            <a:pPr algn="l"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whatcha</a:t>
            </a:r>
            <a:r>
              <a:rPr lang="en-US" sz="1800" dirty="0" smtClean="0"/>
              <a:t> doing?</a:t>
            </a:r>
          </a:p>
          <a:p>
            <a:pPr algn="l"/>
            <a:r>
              <a:rPr lang="en-US" sz="1800" dirty="0" smtClean="0"/>
              <a:t>Kind of – </a:t>
            </a:r>
            <a:r>
              <a:rPr lang="en-US" sz="1800" dirty="0" err="1" smtClean="0"/>
              <a:t>kinda</a:t>
            </a:r>
            <a:endParaRPr lang="en-US" sz="1800" dirty="0" smtClean="0"/>
          </a:p>
          <a:p>
            <a:pPr lvl="1" algn="l">
              <a:buNone/>
            </a:pPr>
            <a:r>
              <a:rPr lang="en-US" sz="1800" dirty="0" smtClean="0"/>
              <a:t>What </a:t>
            </a:r>
            <a:r>
              <a:rPr lang="en-US" sz="1800" dirty="0" err="1" smtClean="0"/>
              <a:t>kinda</a:t>
            </a:r>
            <a:r>
              <a:rPr lang="en-US" sz="1800" dirty="0" smtClean="0"/>
              <a:t> childhood was it?</a:t>
            </a:r>
          </a:p>
          <a:p>
            <a:pPr algn="l"/>
            <a:r>
              <a:rPr lang="en-US" sz="1800" dirty="0" smtClean="0"/>
              <a:t>Did you – </a:t>
            </a:r>
            <a:r>
              <a:rPr lang="en-US" sz="1800" dirty="0" err="1" smtClean="0"/>
              <a:t>didja</a:t>
            </a:r>
            <a:r>
              <a:rPr lang="en-US" sz="1800" dirty="0" smtClean="0"/>
              <a:t> </a:t>
            </a:r>
          </a:p>
          <a:p>
            <a:pPr algn="l">
              <a:buNone/>
            </a:pPr>
            <a:r>
              <a:rPr lang="en-US" sz="1800" dirty="0" smtClean="0"/>
              <a:t>	what </a:t>
            </a:r>
            <a:r>
              <a:rPr lang="en-US" sz="1800" dirty="0" err="1" smtClean="0"/>
              <a:t>didja</a:t>
            </a:r>
            <a:r>
              <a:rPr lang="en-US" sz="1800" dirty="0" smtClean="0"/>
              <a:t> do?</a:t>
            </a:r>
          </a:p>
          <a:p>
            <a:pPr algn="l"/>
            <a:r>
              <a:rPr lang="en-US" sz="1800" dirty="0" smtClean="0"/>
              <a:t>Did he- </a:t>
            </a:r>
            <a:r>
              <a:rPr lang="en-US" sz="1800" dirty="0" err="1" smtClean="0"/>
              <a:t>didee</a:t>
            </a:r>
            <a:endParaRPr lang="en-US" sz="1800" dirty="0" smtClean="0"/>
          </a:p>
          <a:p>
            <a:pPr algn="l">
              <a:buNone/>
            </a:pPr>
            <a:r>
              <a:rPr lang="en-US" sz="1800" dirty="0" smtClean="0"/>
              <a:t>	what </a:t>
            </a:r>
            <a:r>
              <a:rPr lang="en-US" sz="1800" dirty="0" err="1" smtClean="0"/>
              <a:t>didee</a:t>
            </a:r>
            <a:r>
              <a:rPr lang="en-US" sz="1800" dirty="0" smtClean="0"/>
              <a:t> do?</a:t>
            </a:r>
          </a:p>
          <a:p>
            <a:pPr algn="l"/>
            <a:r>
              <a:rPr lang="en-US" sz="1800" dirty="0" smtClean="0"/>
              <a:t>Used to –</a:t>
            </a:r>
            <a:r>
              <a:rPr lang="en-US" sz="1800" dirty="0" err="1" smtClean="0"/>
              <a:t>yoosta</a:t>
            </a:r>
            <a:endParaRPr lang="en-US" sz="1800" dirty="0" smtClean="0"/>
          </a:p>
          <a:p>
            <a:pPr algn="l">
              <a:buNone/>
            </a:pPr>
            <a:r>
              <a:rPr lang="en-US" sz="1800" dirty="0" smtClean="0"/>
              <a:t>	They </a:t>
            </a:r>
            <a:r>
              <a:rPr lang="en-US" sz="1800" dirty="0" err="1" smtClean="0"/>
              <a:t>Yoosta</a:t>
            </a:r>
            <a:r>
              <a:rPr lang="en-US" sz="1800" dirty="0" smtClean="0"/>
              <a:t> live here.</a:t>
            </a:r>
          </a:p>
          <a:p>
            <a:pPr algn="l"/>
            <a:r>
              <a:rPr lang="en-US" sz="1800" dirty="0" smtClean="0"/>
              <a:t>Going to – </a:t>
            </a:r>
            <a:r>
              <a:rPr lang="en-US" sz="1800" dirty="0" err="1" smtClean="0"/>
              <a:t>gonna</a:t>
            </a:r>
            <a:endParaRPr lang="en-US" sz="1800" dirty="0" smtClean="0"/>
          </a:p>
          <a:p>
            <a:pPr algn="l">
              <a:buNone/>
            </a:pPr>
            <a:r>
              <a:rPr lang="en-US" sz="1800" dirty="0" smtClean="0"/>
              <a:t>	I’m </a:t>
            </a:r>
            <a:r>
              <a:rPr lang="en-US" sz="1800" dirty="0" err="1" smtClean="0"/>
              <a:t>gonna</a:t>
            </a:r>
            <a:r>
              <a:rPr lang="en-US" sz="1800" dirty="0" smtClean="0"/>
              <a:t> buy a house</a:t>
            </a:r>
            <a:endParaRPr lang="en-US" sz="1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Study this Situation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/>
            <a:r>
              <a:rPr lang="en-US" dirty="0" smtClean="0"/>
              <a:t>Situation: your professor is asking you a question about your future plans. “What’s your future plane?” he is saying. What should you say?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l"/>
            <a:r>
              <a:rPr lang="en-US" dirty="0" smtClean="0"/>
              <a:t>I am going to go to Georgetown University. I have already got an admission. 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I will pursue my higher education. But I don’t know where yet. 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762000" y="685800"/>
            <a:ext cx="7696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endParaRPr lang="en-US" altLang="zh-TW" sz="3000" dirty="0" smtClean="0"/>
          </a:p>
          <a:p>
            <a:pPr algn="l"/>
            <a:r>
              <a:rPr lang="en-US" altLang="zh-TW" sz="3000" dirty="0" smtClean="0"/>
              <a:t>We </a:t>
            </a:r>
            <a:r>
              <a:rPr lang="en-US" altLang="zh-TW" sz="3000" dirty="0">
                <a:solidFill>
                  <a:srgbClr val="FF0000"/>
                </a:solidFill>
              </a:rPr>
              <a:t>should</a:t>
            </a:r>
            <a:r>
              <a:rPr lang="en-US" altLang="zh-TW" sz="3000" dirty="0"/>
              <a:t> wash our </a:t>
            </a:r>
            <a:r>
              <a:rPr lang="en-US" altLang="zh-TW" sz="3000" dirty="0" smtClean="0"/>
              <a:t>hands with </a:t>
            </a:r>
            <a:r>
              <a:rPr lang="en-US" altLang="zh-TW" sz="3000" dirty="0"/>
              <a:t>liquid soap.</a:t>
            </a:r>
          </a:p>
        </p:txBody>
      </p:sp>
      <p:pic>
        <p:nvPicPr>
          <p:cNvPr id="38916" name="Picture 4" descr="j02125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4191000"/>
            <a:ext cx="1312202" cy="1646238"/>
          </a:xfrm>
          <a:prstGeom prst="rect">
            <a:avLst/>
          </a:prstGeom>
          <a:noFill/>
        </p:spPr>
      </p:pic>
      <p:pic>
        <p:nvPicPr>
          <p:cNvPr id="38917" name="Picture 5" descr="BD20109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57700" y="2057400"/>
            <a:ext cx="3467100" cy="377780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819400" y="381000"/>
            <a:ext cx="1531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Give Advice: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762000" y="609600"/>
            <a:ext cx="77798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4800" dirty="0"/>
              <a:t>We </a:t>
            </a:r>
            <a:r>
              <a:rPr lang="en-US" altLang="zh-TW" sz="4800" dirty="0">
                <a:solidFill>
                  <a:srgbClr val="FF0000"/>
                </a:solidFill>
              </a:rPr>
              <a:t>should</a:t>
            </a:r>
            <a:r>
              <a:rPr lang="en-US" altLang="zh-TW" sz="4800" dirty="0"/>
              <a:t> prevent disease.</a:t>
            </a:r>
          </a:p>
        </p:txBody>
      </p:sp>
      <p:pic>
        <p:nvPicPr>
          <p:cNvPr id="40963" name="Picture 3" descr="HM00492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209800"/>
            <a:ext cx="3735388" cy="3835400"/>
          </a:xfrm>
          <a:prstGeom prst="rect">
            <a:avLst/>
          </a:prstGeom>
          <a:noFill/>
        </p:spPr>
      </p:pic>
      <p:pic>
        <p:nvPicPr>
          <p:cNvPr id="40964" name="Picture 4" descr="HM00203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905000"/>
            <a:ext cx="3714750" cy="314483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2454163" y="685801"/>
            <a:ext cx="53605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4800" dirty="0"/>
              <a:t>We </a:t>
            </a:r>
            <a:r>
              <a:rPr lang="en-US" altLang="zh-TW" sz="4800" dirty="0">
                <a:solidFill>
                  <a:srgbClr val="FFFF00"/>
                </a:solidFill>
              </a:rPr>
              <a:t>shouldn't</a:t>
            </a:r>
            <a:r>
              <a:rPr lang="en-US" altLang="zh-TW" sz="4800" dirty="0"/>
              <a:t> litter. </a:t>
            </a:r>
          </a:p>
        </p:txBody>
      </p:sp>
      <p:pic>
        <p:nvPicPr>
          <p:cNvPr id="43011" name="Picture 3" descr="BD04916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4350" y="2514601"/>
            <a:ext cx="3642519" cy="343852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381000" y="533400"/>
            <a:ext cx="9525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/>
            <a:r>
              <a:rPr lang="en-US" altLang="zh-TW" sz="3000" dirty="0" smtClean="0"/>
              <a:t>We </a:t>
            </a:r>
            <a:r>
              <a:rPr lang="en-US" altLang="zh-TW" sz="3000" dirty="0">
                <a:solidFill>
                  <a:srgbClr val="FF0000"/>
                </a:solidFill>
              </a:rPr>
              <a:t>should</a:t>
            </a:r>
            <a:r>
              <a:rPr lang="en-US" altLang="zh-TW" sz="3000" dirty="0"/>
              <a:t> see a </a:t>
            </a:r>
            <a:r>
              <a:rPr lang="en-US" altLang="zh-TW" sz="3000" dirty="0" smtClean="0"/>
              <a:t>doctor promptly if we feel unwell.</a:t>
            </a:r>
            <a:endParaRPr lang="en-US" altLang="zh-TW" sz="3000" dirty="0"/>
          </a:p>
        </p:txBody>
      </p:sp>
      <p:pic>
        <p:nvPicPr>
          <p:cNvPr id="44036" name="Picture 4" descr="j02805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4151" y="2057400"/>
            <a:ext cx="3143249" cy="3540281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list 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524000"/>
            <a:ext cx="8288411" cy="2978499"/>
          </a:xfr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3638</TotalTime>
  <Words>772</Words>
  <Application>Microsoft Office PowerPoint</Application>
  <PresentationFormat>A4 Paper (210x297 mm)</PresentationFormat>
  <Paragraphs>164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6th  Class</vt:lpstr>
      <vt:lpstr>Exercise : Start Short Conversation With Strangers. </vt:lpstr>
      <vt:lpstr>Say the Following Correctly.</vt:lpstr>
      <vt:lpstr>Slide 5</vt:lpstr>
      <vt:lpstr>End a Conversation now. </vt:lpstr>
      <vt:lpstr>Slide 7</vt:lpstr>
      <vt:lpstr>Slide 8</vt:lpstr>
      <vt:lpstr>Slide 9</vt:lpstr>
      <vt:lpstr>Slide 10</vt:lpstr>
      <vt:lpstr>Creating a Conversation</vt:lpstr>
      <vt:lpstr>Reduction </vt:lpstr>
      <vt:lpstr>Study this situation </vt:lpstr>
      <vt:lpstr>Slide 14</vt:lpstr>
      <vt:lpstr>Study this situation</vt:lpstr>
      <vt:lpstr>Stressed Words </vt:lpstr>
      <vt:lpstr>Slide 17</vt:lpstr>
      <vt:lpstr>Study this Situation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344</cp:revision>
  <dcterms:created xsi:type="dcterms:W3CDTF">2009-10-14T19:14:34Z</dcterms:created>
  <dcterms:modified xsi:type="dcterms:W3CDTF">2011-10-17T08:29:09Z</dcterms:modified>
</cp:coreProperties>
</file>