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8" r:id="rId4"/>
    <p:sldId id="273" r:id="rId5"/>
    <p:sldId id="272" r:id="rId6"/>
    <p:sldId id="271" r:id="rId7"/>
    <p:sldId id="269" r:id="rId8"/>
    <p:sldId id="270" r:id="rId9"/>
    <p:sldId id="274" r:id="rId10"/>
    <p:sldId id="275" r:id="rId11"/>
    <p:sldId id="276" r:id="rId12"/>
    <p:sldId id="277" r:id="rId13"/>
    <p:sldId id="278" r:id="rId14"/>
    <p:sldId id="279" r:id="rId15"/>
    <p:sldId id="280" r:id="rId16"/>
    <p:sldId id="285" r:id="rId17"/>
    <p:sldId id="286" r:id="rId18"/>
    <p:sldId id="287" r:id="rId19"/>
    <p:sldId id="288" r:id="rId20"/>
    <p:sldId id="289" r:id="rId21"/>
    <p:sldId id="290" r:id="rId22"/>
    <p:sldId id="291" r:id="rId23"/>
    <p:sldId id="292" r:id="rId24"/>
    <p:sldId id="281" r:id="rId25"/>
    <p:sldId id="282" r:id="rId26"/>
    <p:sldId id="283"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41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15747" y="2805896"/>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English Literature of the Seventeenth Century</a:t>
            </a:r>
          </a:p>
          <a:p>
            <a:pPr algn="ctr"/>
            <a:r>
              <a:rPr lang="en-US" sz="2800" b="1" dirty="0" smtClean="0">
                <a:solidFill>
                  <a:srgbClr val="7F7F7F"/>
                </a:solidFill>
                <a:latin typeface="Calibri" pitchFamily="34" charset="0"/>
                <a:cs typeface="Times New Roman" pitchFamily="18" charset="0"/>
              </a:rPr>
              <a:t>Instructor : </a:t>
            </a:r>
            <a:r>
              <a:rPr lang="en-US" sz="2400" b="1" dirty="0" smtClean="0">
                <a:solidFill>
                  <a:srgbClr val="7F7F7F"/>
                </a:solidFill>
                <a:latin typeface="Calibri" pitchFamily="34" charset="0"/>
                <a:cs typeface="Times New Roman" pitchFamily="18" charset="0"/>
              </a:rPr>
              <a:t>Dr. Ibrahim El-</a:t>
            </a:r>
            <a:r>
              <a:rPr lang="en-US" sz="2400" b="1" dirty="0" err="1" smtClean="0">
                <a:solidFill>
                  <a:srgbClr val="7F7F7F"/>
                </a:solidFill>
                <a:latin typeface="Calibri" pitchFamily="34" charset="0"/>
                <a:cs typeface="Times New Roman" pitchFamily="18" charset="0"/>
              </a:rPr>
              <a:t>Shinnawy</a:t>
            </a:r>
            <a:endParaRPr lang="en-US" sz="2400" b="1" dirty="0" smtClean="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4800" spc="-150" dirty="0" smtClean="0">
                <a:solidFill>
                  <a:srgbClr val="376092"/>
                </a:solidFill>
                <a:latin typeface="ae_AlMateen" pitchFamily="2" charset="-78"/>
                <a:cs typeface="ae_AlMateen" pitchFamily="2" charset="-78"/>
              </a:rPr>
              <a:t>7</a:t>
            </a:r>
            <a:r>
              <a:rPr lang="en-US" sz="4800" spc="-150" baseline="30000" dirty="0" smtClean="0">
                <a:solidFill>
                  <a:srgbClr val="376092"/>
                </a:solidFill>
                <a:latin typeface="ae_AlMateen" pitchFamily="2" charset="-78"/>
                <a:cs typeface="ae_AlMateen" pitchFamily="2" charset="-78"/>
              </a:rPr>
              <a:t>th</a:t>
            </a:r>
            <a:r>
              <a:rPr lang="en-US" sz="4800" spc="-150" dirty="0" smtClean="0">
                <a:solidFill>
                  <a:srgbClr val="376092"/>
                </a:solidFill>
                <a:latin typeface="ae_AlMateen" pitchFamily="2" charset="-78"/>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r>
              <a:rPr lang="en-US" sz="4800" dirty="0" smtClean="0"/>
              <a:t/>
            </a:r>
            <a:br>
              <a:rPr lang="en-US" sz="4800" dirty="0" smtClean="0"/>
            </a:br>
            <a:endParaRPr lang="en-US" sz="4800" dirty="0"/>
          </a:p>
        </p:txBody>
      </p:sp>
      <p:sp>
        <p:nvSpPr>
          <p:cNvPr id="3" name="عنصر نائب للمحتوى 2"/>
          <p:cNvSpPr>
            <a:spLocks noGrp="1"/>
          </p:cNvSpPr>
          <p:nvPr>
            <p:ph idx="1"/>
          </p:nvPr>
        </p:nvSpPr>
        <p:spPr/>
        <p:txBody>
          <a:bodyPr/>
          <a:lstStyle/>
          <a:p>
            <a:pPr algn="ctr"/>
            <a:r>
              <a:rPr lang="en-US" sz="3600" b="1" dirty="0" smtClean="0"/>
              <a:t>A Short Analysis of   </a:t>
            </a:r>
            <a:endParaRPr lang="en-US" sz="3600" dirty="0" smtClean="0"/>
          </a:p>
          <a:p>
            <a:pPr algn="ctr"/>
            <a:r>
              <a:rPr lang="en-US" sz="3600" b="1" dirty="0" smtClean="0"/>
              <a:t>To Daffodils</a:t>
            </a:r>
            <a:endParaRPr lang="en-US" sz="3600" dirty="0" smtClean="0"/>
          </a:p>
          <a:p>
            <a:pPr algn="ctr"/>
            <a:r>
              <a:rPr lang="en-US" sz="3600" dirty="0" smtClean="0"/>
              <a:t>by Robert Herrick</a:t>
            </a:r>
          </a:p>
          <a:p>
            <a:pPr algn="ctr"/>
            <a:r>
              <a:rPr lang="en-US" sz="3600" dirty="0" smtClean="0"/>
              <a:t>Fair daffodils, we weep to see</a:t>
            </a:r>
            <a:br>
              <a:rPr lang="en-US" sz="3600" dirty="0" smtClean="0"/>
            </a:br>
            <a:r>
              <a:rPr lang="en-US" sz="3600" dirty="0" smtClean="0"/>
              <a:t>You haste away so soon;</a:t>
            </a:r>
            <a:br>
              <a:rPr lang="en-US" sz="3600" dirty="0" smtClean="0"/>
            </a:br>
            <a:r>
              <a:rPr lang="en-US" sz="3600" dirty="0" smtClean="0"/>
              <a:t>As yet the early-rising sun</a:t>
            </a:r>
            <a:br>
              <a:rPr lang="en-US" sz="3600" dirty="0" smtClean="0"/>
            </a:br>
            <a:r>
              <a:rPr lang="en-US" sz="3600" dirty="0" smtClean="0"/>
              <a:t>Has not </a:t>
            </a:r>
            <a:r>
              <a:rPr lang="en-US" sz="3600" dirty="0" err="1" smtClean="0"/>
              <a:t>attain’d</a:t>
            </a:r>
            <a:r>
              <a:rPr lang="en-US" sz="3600" dirty="0" smtClean="0"/>
              <a:t> his noon.</a:t>
            </a:r>
            <a:br>
              <a:rPr lang="en-US" sz="3600" dirty="0" smtClean="0"/>
            </a:b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r>
              <a:rPr lang="en-US" sz="4800" dirty="0" smtClean="0"/>
              <a:t/>
            </a:r>
            <a:br>
              <a:rPr lang="en-US" sz="4800" dirty="0" smtClean="0"/>
            </a:br>
            <a:endParaRPr lang="en-US" sz="4800" dirty="0"/>
          </a:p>
        </p:txBody>
      </p:sp>
      <p:sp>
        <p:nvSpPr>
          <p:cNvPr id="3" name="عنصر نائب للمحتوى 2"/>
          <p:cNvSpPr>
            <a:spLocks noGrp="1"/>
          </p:cNvSpPr>
          <p:nvPr>
            <p:ph idx="1"/>
          </p:nvPr>
        </p:nvSpPr>
        <p:spPr/>
        <p:txBody>
          <a:bodyPr/>
          <a:lstStyle/>
          <a:p>
            <a:pPr algn="ctr"/>
            <a:r>
              <a:rPr lang="en-US" sz="4400" dirty="0" smtClean="0"/>
              <a:t>Stay, stay</a:t>
            </a:r>
            <a:br>
              <a:rPr lang="en-US" sz="4400" dirty="0" smtClean="0"/>
            </a:br>
            <a:r>
              <a:rPr lang="en-US" sz="4400" dirty="0" smtClean="0"/>
              <a:t>Until the hasting day</a:t>
            </a:r>
            <a:br>
              <a:rPr lang="en-US" sz="4400" dirty="0" smtClean="0"/>
            </a:br>
            <a:r>
              <a:rPr lang="en-US" sz="4400" dirty="0" smtClean="0"/>
              <a:t>Has run</a:t>
            </a:r>
            <a:br>
              <a:rPr lang="en-US" sz="4400" dirty="0" smtClean="0"/>
            </a:br>
            <a:r>
              <a:rPr lang="en-US" sz="4400" dirty="0" smtClean="0"/>
              <a:t>But to the evensong;</a:t>
            </a:r>
            <a:br>
              <a:rPr lang="en-US" sz="4400" dirty="0" smtClean="0"/>
            </a:br>
            <a:r>
              <a:rPr lang="en-US" sz="4400" dirty="0" smtClean="0"/>
              <a:t>And, having </a:t>
            </a:r>
            <a:r>
              <a:rPr lang="en-US" sz="4400" dirty="0" err="1" smtClean="0"/>
              <a:t>pray’d</a:t>
            </a:r>
            <a:r>
              <a:rPr lang="en-US" sz="4400" dirty="0" smtClean="0"/>
              <a:t> together, we</a:t>
            </a:r>
            <a:br>
              <a:rPr lang="en-US" sz="4400" dirty="0" smtClean="0"/>
            </a:br>
            <a:r>
              <a:rPr lang="en-US" sz="4400" dirty="0" smtClean="0"/>
              <a:t>Will go with you along.</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ctr"/>
            <a:r>
              <a:rPr lang="en-US" sz="4800" dirty="0" smtClean="0"/>
              <a:t>We have short time to stay, as you,</a:t>
            </a:r>
            <a:br>
              <a:rPr lang="en-US" sz="4800" dirty="0" smtClean="0"/>
            </a:br>
            <a:r>
              <a:rPr lang="en-US" sz="4800" dirty="0" smtClean="0"/>
              <a:t>We have as short a spring;</a:t>
            </a:r>
            <a:br>
              <a:rPr lang="en-US" sz="4800" dirty="0" smtClean="0"/>
            </a:br>
            <a:r>
              <a:rPr lang="en-US" sz="4800" dirty="0" smtClean="0"/>
              <a:t>As quick a growth to meet decay,</a:t>
            </a:r>
            <a:br>
              <a:rPr lang="en-US" sz="4800" dirty="0" smtClean="0"/>
            </a:br>
            <a:r>
              <a:rPr lang="en-US" sz="4800" dirty="0" smtClean="0"/>
              <a:t>As you, or anything.</a:t>
            </a:r>
            <a:br>
              <a:rPr lang="en-US" sz="4800" dirty="0" smtClean="0"/>
            </a:br>
            <a:endParaRPr lang="en-US" sz="4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ctr"/>
            <a:r>
              <a:rPr lang="en-US" sz="4400" dirty="0" smtClean="0"/>
              <a:t>We die</a:t>
            </a:r>
            <a:br>
              <a:rPr lang="en-US" sz="4400" dirty="0" smtClean="0"/>
            </a:br>
            <a:r>
              <a:rPr lang="en-US" sz="4400" dirty="0" smtClean="0"/>
              <a:t>As your hours do, and dry</a:t>
            </a:r>
            <a:br>
              <a:rPr lang="en-US" sz="4400" dirty="0" smtClean="0"/>
            </a:br>
            <a:r>
              <a:rPr lang="en-US" sz="4400" dirty="0" smtClean="0"/>
              <a:t>Away</a:t>
            </a:r>
            <a:br>
              <a:rPr lang="en-US" sz="4400" dirty="0" smtClean="0"/>
            </a:br>
            <a:r>
              <a:rPr lang="en-US" sz="4400" dirty="0" smtClean="0"/>
              <a:t>Like to the summer’s rain;</a:t>
            </a:r>
            <a:br>
              <a:rPr lang="en-US" sz="4400" dirty="0" smtClean="0"/>
            </a:br>
            <a:r>
              <a:rPr lang="en-US" sz="4400" dirty="0" smtClean="0"/>
              <a:t>Or as the pearls of morning’s dew,</a:t>
            </a:r>
            <a:br>
              <a:rPr lang="en-US" sz="4400" dirty="0" smtClean="0"/>
            </a:br>
            <a:r>
              <a:rPr lang="en-US" sz="4400" dirty="0" smtClean="0"/>
              <a:t>Ne’er to be found again.</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u="sng" dirty="0" smtClean="0"/>
              <a:t>Literary Terms</a:t>
            </a:r>
            <a:endParaRPr lang="en-US" u="sng" dirty="0" smtClean="0"/>
          </a:p>
          <a:p>
            <a:pPr algn="l"/>
            <a:r>
              <a:rPr lang="en-US" b="1" dirty="0" smtClean="0"/>
              <a:t>1-</a:t>
            </a:r>
            <a:r>
              <a:rPr lang="en-US" b="1" u="sng" dirty="0" smtClean="0"/>
              <a:t>Personification</a:t>
            </a:r>
            <a:r>
              <a:rPr lang="en-US" b="1" dirty="0" smtClean="0"/>
              <a:t> is giving inanimate objects or abstract ideas human qualities or actions; making non-human things appear as human.</a:t>
            </a:r>
            <a:r>
              <a:rPr lang="en-US" dirty="0" smtClean="0"/>
              <a:t> </a:t>
            </a:r>
          </a:p>
          <a:p>
            <a:pPr algn="l"/>
            <a:r>
              <a:rPr lang="en-US" b="1" dirty="0" smtClean="0"/>
              <a:t>2-</a:t>
            </a:r>
            <a:r>
              <a:rPr lang="en-US" b="1" u="sng" dirty="0" smtClean="0"/>
              <a:t>Metaphor</a:t>
            </a:r>
            <a:r>
              <a:rPr lang="en-US" b="1" dirty="0" smtClean="0"/>
              <a:t>: a comparison between two objects for the purpose of describing one of them; a metaphor  states that the one object is the other.</a:t>
            </a:r>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3- </a:t>
            </a:r>
            <a:r>
              <a:rPr lang="en-US" b="1" u="sng" dirty="0" smtClean="0"/>
              <a:t>Alliteration</a:t>
            </a:r>
            <a:r>
              <a:rPr lang="en-US" b="1" dirty="0" smtClean="0"/>
              <a:t>: close repetition of consonant sounds at the beginning of words.</a:t>
            </a:r>
          </a:p>
          <a:p>
            <a:pPr algn="l"/>
            <a:endParaRPr lang="en-US" dirty="0" smtClean="0"/>
          </a:p>
          <a:p>
            <a:pPr algn="l"/>
            <a:r>
              <a:rPr lang="en-US" b="1" u="sng" dirty="0" smtClean="0"/>
              <a:t>4- Diction</a:t>
            </a:r>
            <a:r>
              <a:rPr lang="en-US" b="1" dirty="0" smtClean="0"/>
              <a:t>: an author’s choice and use of words; his vocabulary.</a:t>
            </a:r>
          </a:p>
          <a:p>
            <a:pPr algn="l"/>
            <a:endParaRPr lang="en-US" dirty="0" smtClean="0"/>
          </a:p>
          <a:p>
            <a:pPr algn="l"/>
            <a:r>
              <a:rPr lang="en-US" b="1" dirty="0" smtClean="0"/>
              <a:t>5- </a:t>
            </a:r>
            <a:r>
              <a:rPr lang="en-US" b="1" u="sng" dirty="0" smtClean="0"/>
              <a:t>Epic</a:t>
            </a:r>
            <a:r>
              <a:rPr lang="en-US" b="1" dirty="0" smtClean="0"/>
              <a:t>: an extended narrative poem, with heroic  subject matter and theme, and exalted tone.</a:t>
            </a: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6- </a:t>
            </a:r>
            <a:r>
              <a:rPr lang="en-US" b="1" u="sng" dirty="0" smtClean="0"/>
              <a:t>Rhyme</a:t>
            </a:r>
            <a:r>
              <a:rPr lang="en-US" b="1" dirty="0" smtClean="0"/>
              <a:t>: the use of words with similar sounds in poetry, usually but  not always at the ends of lines.</a:t>
            </a:r>
          </a:p>
          <a:p>
            <a:pPr algn="l"/>
            <a:endParaRPr lang="en-US" dirty="0" smtClean="0"/>
          </a:p>
          <a:p>
            <a:pPr algn="l"/>
            <a:r>
              <a:rPr lang="en-US" b="1" dirty="0" smtClean="0"/>
              <a:t>7- </a:t>
            </a:r>
            <a:r>
              <a:rPr lang="en-US" b="1" u="sng" dirty="0" smtClean="0"/>
              <a:t>Stanza</a:t>
            </a:r>
            <a:r>
              <a:rPr lang="en-US" b="1" dirty="0" smtClean="0"/>
              <a:t>: a group of lines in a poem divided off from the others. Each stanza is usually the same number  of lines in length.</a:t>
            </a:r>
            <a:endParaRPr lang="en-US" dirty="0" smtClean="0"/>
          </a:p>
          <a:p>
            <a:r>
              <a:rPr lang="en-US" b="1" dirty="0" smtClean="0"/>
              <a:t>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u="sng" dirty="0" smtClean="0"/>
              <a:t>Surface meaning:</a:t>
            </a:r>
            <a:endParaRPr lang="en-US" u="sng" dirty="0" smtClean="0"/>
          </a:p>
          <a:p>
            <a:pPr algn="l"/>
            <a:r>
              <a:rPr lang="en-US" dirty="0" smtClean="0"/>
              <a:t>In his poem ‘</a:t>
            </a:r>
            <a:r>
              <a:rPr lang="en-US" u="sng" dirty="0" smtClean="0"/>
              <a:t>To Daffodils</a:t>
            </a:r>
            <a:r>
              <a:rPr lang="en-US" dirty="0" smtClean="0"/>
              <a:t>’, the poet Robert Herrick begins by saying that we grieve to see the beautiful daffodils being wasted away very quickly. The duration of their gloom is so short that it seems even the rising sun still hasn’t reached the noon-time. Thus, in the very beginning the poet has struck a note of mourning at the fast dying of daffodils.</a:t>
            </a:r>
            <a:br>
              <a:rPr lang="en-US" dirty="0" smtClean="0"/>
            </a:br>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r>
              <a:rPr lang="en-US" sz="4800" dirty="0" smtClean="0"/>
              <a:t/>
            </a:r>
            <a:br>
              <a:rPr lang="en-US" sz="4800" dirty="0" smtClean="0"/>
            </a:br>
            <a:endParaRPr lang="en-US" sz="4800" dirty="0"/>
          </a:p>
        </p:txBody>
      </p:sp>
      <p:sp>
        <p:nvSpPr>
          <p:cNvPr id="3" name="عنصر نائب للمحتوى 2"/>
          <p:cNvSpPr>
            <a:spLocks noGrp="1"/>
          </p:cNvSpPr>
          <p:nvPr>
            <p:ph idx="1"/>
          </p:nvPr>
        </p:nvSpPr>
        <p:spPr/>
        <p:txBody>
          <a:bodyPr/>
          <a:lstStyle/>
          <a:p>
            <a:pPr algn="l"/>
            <a:r>
              <a:rPr lang="en-US" sz="3600" dirty="0" smtClean="0"/>
              <a:t>The poet then addresses the daffodils and asks them to stay until the clay ends with the evening prayer. After praying together he says that they will also accompany the daffodils. This is so because like flowers men too have a very transient life and even the youth is also very short-lived.</a:t>
            </a:r>
          </a:p>
          <a:p>
            <a:pPr algn="l"/>
            <a:endParaRPr lang="en-US" sz="3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r>
              <a:rPr lang="en-US" sz="4800" dirty="0" smtClean="0"/>
              <a:t/>
            </a:r>
            <a:br>
              <a:rPr lang="en-US" sz="4800" dirty="0" smtClean="0"/>
            </a:br>
            <a:endParaRPr lang="en-US" sz="4800" dirty="0"/>
          </a:p>
        </p:txBody>
      </p:sp>
      <p:sp>
        <p:nvSpPr>
          <p:cNvPr id="3" name="عنصر نائب للمحتوى 2"/>
          <p:cNvSpPr>
            <a:spLocks noGrp="1"/>
          </p:cNvSpPr>
          <p:nvPr>
            <p:ph idx="1"/>
          </p:nvPr>
        </p:nvSpPr>
        <p:spPr/>
        <p:txBody>
          <a:bodyPr/>
          <a:lstStyle/>
          <a:p>
            <a:pPr algn="l"/>
            <a:r>
              <a:rPr lang="en-US" b="1" u="sng" dirty="0" smtClean="0"/>
              <a:t>Deep meaning:</a:t>
            </a:r>
            <a:endParaRPr lang="en-US" u="sng" dirty="0" smtClean="0"/>
          </a:p>
          <a:p>
            <a:pPr algn="l"/>
            <a:r>
              <a:rPr lang="en-US" dirty="0" smtClean="0"/>
              <a:t>“We have short time to stay, as you,</a:t>
            </a:r>
            <a:br>
              <a:rPr lang="en-US" dirty="0" smtClean="0"/>
            </a:br>
            <a:r>
              <a:rPr lang="en-US" dirty="0" smtClean="0"/>
              <a:t>We have as short a spring.”</a:t>
            </a:r>
          </a:p>
          <a:p>
            <a:pPr algn="l"/>
            <a:r>
              <a:rPr lang="en-US" dirty="0" smtClean="0"/>
              <a:t>Robert Herrick symbolically refers to the youth as spring in these lines. He equates/compares human life with the life of daffodils. Further he says that both of them grow very fast to be destroyed later. Just like the short duration of the flowers, men too die away soon.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dirty="0" smtClean="0"/>
              <a:t>Their life is as short as the rain of the summer season, which comes for a very short time; and the dew-drops in the morning, which vanish away and never return again. Thus, the poet after comparing the flowers to humans, later turns to the objects of nature – he has compared the life of daffodils with summer rain, dew drops.</a:t>
            </a:r>
            <a:br>
              <a:rPr lang="en-US" sz="3600" dirty="0" smtClean="0"/>
            </a:br>
            <a:endParaRPr lang="en-US" sz="3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b="1" dirty="0" smtClean="0"/>
              <a:t>Theme:</a:t>
            </a:r>
            <a:endParaRPr lang="en-US" sz="3600" dirty="0" smtClean="0"/>
          </a:p>
          <a:p>
            <a:pPr lvl="0" algn="l"/>
            <a:r>
              <a:rPr lang="en-US" sz="3600" dirty="0" smtClean="0"/>
              <a:t>the short-lived nature of life, the fleeting passage of time.</a:t>
            </a:r>
          </a:p>
          <a:p>
            <a:pPr lvl="0" algn="l"/>
            <a:r>
              <a:rPr lang="en-US" sz="3600" dirty="0" smtClean="0"/>
              <a:t>like the flowers we humans have a very short life in this world.</a:t>
            </a:r>
          </a:p>
          <a:p>
            <a:pPr lvl="0" algn="l"/>
            <a:r>
              <a:rPr lang="en-US" sz="3600" dirty="0" smtClean="0"/>
              <a:t>beauty is not going to stay forever</a:t>
            </a:r>
            <a:r>
              <a:rPr lang="en-US" dirty="0" smtClean="0"/>
              <a:t>.</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4000" b="1" u="sng" dirty="0" smtClean="0"/>
              <a:t>Messages:</a:t>
            </a:r>
            <a:endParaRPr lang="en-US" sz="4000" u="sng" dirty="0" smtClean="0"/>
          </a:p>
          <a:p>
            <a:pPr algn="l"/>
            <a:r>
              <a:rPr lang="en-US" sz="4000" dirty="0" smtClean="0"/>
              <a:t>Life is short, and </a:t>
            </a:r>
            <a:r>
              <a:rPr lang="en-US" sz="4000" dirty="0" smtClean="0"/>
              <a:t> the world </a:t>
            </a:r>
            <a:r>
              <a:rPr lang="en-US" sz="4000" dirty="0" smtClean="0"/>
              <a:t>is beautiful, love is splendid and we must use the short time we live to make the most of it. This is shown in the words “haste”, “run”, “short” and “quick”.</a:t>
            </a:r>
          </a:p>
          <a:p>
            <a:pPr algn="l"/>
            <a:endParaRPr lang="en-US" sz="4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To Daffodils</a:t>
            </a:r>
            <a:endParaRPr lang="en-US" dirty="0"/>
          </a:p>
        </p:txBody>
      </p:sp>
      <p:sp>
        <p:nvSpPr>
          <p:cNvPr id="3" name="عنصر نائب للمحتوى 2"/>
          <p:cNvSpPr>
            <a:spLocks noGrp="1"/>
          </p:cNvSpPr>
          <p:nvPr>
            <p:ph idx="1"/>
          </p:nvPr>
        </p:nvSpPr>
        <p:spPr/>
        <p:txBody>
          <a:bodyPr/>
          <a:lstStyle/>
          <a:p>
            <a:pPr rtl="1"/>
            <a:endParaRPr lang="en-US" dirty="0" smtClean="0"/>
          </a:p>
          <a:p>
            <a:pPr algn="l"/>
            <a:r>
              <a:rPr lang="en-US" sz="2800" b="1" u="sng" dirty="0" smtClean="0"/>
              <a:t>Fair Daffodils, we weep to see</a:t>
            </a:r>
            <a:br>
              <a:rPr lang="en-US" sz="2800" b="1" u="sng" dirty="0" smtClean="0"/>
            </a:br>
            <a:r>
              <a:rPr lang="en-US" sz="2800" b="1" u="sng" dirty="0" smtClean="0"/>
              <a:t>you haste away so soon</a:t>
            </a:r>
            <a:br>
              <a:rPr lang="en-US" sz="2800" b="1" u="sng" dirty="0" smtClean="0"/>
            </a:br>
            <a:r>
              <a:rPr lang="en-US" sz="2800" b="1" u="sng" dirty="0" smtClean="0"/>
              <a:t/>
            </a:r>
            <a:br>
              <a:rPr lang="en-US" sz="2800" b="1" u="sng" dirty="0" smtClean="0"/>
            </a:br>
            <a:r>
              <a:rPr lang="en-US" sz="2800" b="1" u="sng" dirty="0" smtClean="0"/>
              <a:t>* The poet talks to the flowers, he tells them that he is so sad because he knows the life of the flowers is short and will die soon and leave him.</a:t>
            </a:r>
            <a:br>
              <a:rPr lang="en-US" sz="2800" b="1" u="sng" dirty="0" smtClean="0"/>
            </a:br>
            <a:r>
              <a:rPr lang="en-US" sz="2800" b="1" u="sng" dirty="0" smtClean="0"/>
              <a:t>* </a:t>
            </a:r>
            <a:r>
              <a:rPr lang="en-US" sz="2800" b="1" u="sng" dirty="0" smtClean="0"/>
              <a:t>He </a:t>
            </a:r>
            <a:r>
              <a:rPr lang="en-US" sz="2800" b="1" u="sng" dirty="0" smtClean="0"/>
              <a:t>talks to the flowers as human being able to listen and speak in order to attract the attention of the reader or listener ' this is called personification</a:t>
            </a:r>
            <a:r>
              <a:rPr lang="en-US" sz="2400" b="1" u="sng" dirty="0" smtClean="0"/>
              <a:t>.' </a:t>
            </a:r>
            <a:br>
              <a:rPr lang="en-US" sz="2400" b="1" u="sng" dirty="0" smtClean="0"/>
            </a:br>
            <a:r>
              <a:rPr lang="en-US" sz="2400" b="1" u="sng" dirty="0" smtClean="0"/>
              <a:t> </a:t>
            </a:r>
            <a:r>
              <a:rPr lang="en-US" sz="2400" b="1" u="sng" dirty="0" smtClean="0"/>
              <a:t/>
            </a:r>
            <a:br>
              <a:rPr lang="en-US" sz="2400" b="1" u="sng" dirty="0" smtClean="0"/>
            </a:br>
            <a:r>
              <a:rPr lang="en-US" b="1" u="sng" dirty="0" smtClean="0"/>
              <a:t/>
            </a:r>
            <a:br>
              <a:rPr lang="en-US" b="1" u="sng" dirty="0" smtClean="0"/>
            </a:br>
            <a:r>
              <a:rPr lang="en-US" b="1" u="sng" dirty="0" smtClean="0"/>
              <a:t/>
            </a:r>
            <a:br>
              <a:rPr lang="en-US" b="1" u="sng" dirty="0" smtClean="0"/>
            </a:b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endParaRPr lang="en-US" sz="4800" dirty="0"/>
          </a:p>
        </p:txBody>
      </p:sp>
      <p:sp>
        <p:nvSpPr>
          <p:cNvPr id="3" name="عنصر نائب للمحتوى 2"/>
          <p:cNvSpPr>
            <a:spLocks noGrp="1"/>
          </p:cNvSpPr>
          <p:nvPr>
            <p:ph idx="1"/>
          </p:nvPr>
        </p:nvSpPr>
        <p:spPr/>
        <p:txBody>
          <a:bodyPr/>
          <a:lstStyle/>
          <a:p>
            <a:pPr algn="l"/>
            <a:r>
              <a:rPr lang="en-US" b="1" u="sng" dirty="0" smtClean="0"/>
              <a:t/>
            </a:r>
            <a:br>
              <a:rPr lang="en-US" b="1" u="sng" dirty="0" smtClean="0"/>
            </a:br>
            <a:r>
              <a:rPr lang="en-US" sz="4000" b="1" u="sng" dirty="0" smtClean="0"/>
              <a:t>As yet the early-rising sun</a:t>
            </a:r>
            <a:br>
              <a:rPr lang="en-US" sz="4000" b="1" u="sng" dirty="0" smtClean="0"/>
            </a:br>
            <a:r>
              <a:rPr lang="en-US" sz="4000" b="1" u="sng" dirty="0" smtClean="0"/>
              <a:t>has not </a:t>
            </a:r>
            <a:r>
              <a:rPr lang="en-US" sz="4000" b="1" u="sng" dirty="0" err="1" smtClean="0"/>
              <a:t>attain'd</a:t>
            </a:r>
            <a:r>
              <a:rPr lang="en-US" sz="4000" b="1" u="sng" dirty="0" smtClean="0"/>
              <a:t> his noon</a:t>
            </a:r>
            <a:br>
              <a:rPr lang="en-US" sz="4000" b="1" u="sng" dirty="0" smtClean="0"/>
            </a:br>
            <a:r>
              <a:rPr lang="en-US" sz="4000" b="1" u="sng" dirty="0" smtClean="0"/>
              <a:t/>
            </a:r>
            <a:br>
              <a:rPr lang="en-US" sz="4000" b="1" u="sng" dirty="0" smtClean="0"/>
            </a:br>
            <a:r>
              <a:rPr lang="en-US" sz="4000" b="1" u="sng" dirty="0" smtClean="0"/>
              <a:t>*The flowers</a:t>
            </a:r>
            <a:r>
              <a:rPr lang="en-US" sz="4000" b="1" dirty="0" smtClean="0"/>
              <a:t> were</a:t>
            </a:r>
            <a:r>
              <a:rPr lang="en-US" sz="4000" b="1" u="sng" dirty="0" smtClean="0"/>
              <a:t> born in the morning, they die and the rising sun hasn't reached the noon time.</a:t>
            </a:r>
            <a:br>
              <a:rPr lang="en-US" sz="4000" b="1" u="sng" dirty="0" smtClean="0"/>
            </a:br>
            <a:r>
              <a:rPr lang="en-US" b="1" u="sng" dirty="0" smtClean="0"/>
              <a:t/>
            </a:r>
            <a:br>
              <a:rPr lang="en-US" b="1" u="sng" dirty="0" smtClean="0"/>
            </a:br>
            <a:r>
              <a:rPr lang="en-US" b="1" u="sng" dirty="0" smtClean="0"/>
              <a:t/>
            </a:r>
            <a:br>
              <a:rPr lang="en-US" b="1" u="sng" dirty="0" smtClean="0"/>
            </a:b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endParaRPr lang="en-US" sz="4800" dirty="0"/>
          </a:p>
        </p:txBody>
      </p:sp>
      <p:sp>
        <p:nvSpPr>
          <p:cNvPr id="3" name="عنصر نائب للمحتوى 2"/>
          <p:cNvSpPr>
            <a:spLocks noGrp="1"/>
          </p:cNvSpPr>
          <p:nvPr>
            <p:ph idx="1"/>
          </p:nvPr>
        </p:nvSpPr>
        <p:spPr/>
        <p:txBody>
          <a:bodyPr/>
          <a:lstStyle/>
          <a:p>
            <a:pPr algn="l" rtl="1"/>
            <a:r>
              <a:rPr lang="en-US" b="1" u="sng" dirty="0" smtClean="0"/>
              <a:t/>
            </a:r>
            <a:br>
              <a:rPr lang="en-US" b="1" u="sng" dirty="0" smtClean="0"/>
            </a:br>
            <a:r>
              <a:rPr lang="en-US" b="1" u="sng" dirty="0" smtClean="0"/>
              <a:t/>
            </a:r>
            <a:br>
              <a:rPr lang="en-US" b="1" u="sng" dirty="0" smtClean="0"/>
            </a:br>
            <a:r>
              <a:rPr lang="en-US" b="1" u="sng" dirty="0" smtClean="0"/>
              <a:t>Stay, stay, (sound alliteration) </a:t>
            </a:r>
            <a:br>
              <a:rPr lang="en-US" b="1" u="sng" dirty="0" smtClean="0"/>
            </a:br>
            <a:r>
              <a:rPr lang="en-US" b="1" u="sng" dirty="0" smtClean="0"/>
              <a:t>until the hasting day</a:t>
            </a:r>
            <a:br>
              <a:rPr lang="en-US" b="1" u="sng" dirty="0" smtClean="0"/>
            </a:br>
            <a:r>
              <a:rPr lang="en-US" b="1" u="sng" dirty="0" smtClean="0"/>
              <a:t>has run (symbolic of death) </a:t>
            </a:r>
            <a:br>
              <a:rPr lang="en-US" b="1" u="sng" dirty="0" smtClean="0"/>
            </a:br>
            <a:r>
              <a:rPr lang="en-US" b="1" u="sng" dirty="0" smtClean="0"/>
              <a:t>But to the even-song ;( symbolic referring to the song of death) </a:t>
            </a:r>
            <a:br>
              <a:rPr lang="en-US" b="1" u="sng" dirty="0" smtClean="0"/>
            </a:br>
            <a:r>
              <a:rPr lang="en-US" b="1" u="sng" dirty="0" smtClean="0"/>
              <a:t>and, having </a:t>
            </a:r>
            <a:r>
              <a:rPr lang="en-US" b="1" u="sng" dirty="0" err="1" smtClean="0"/>
              <a:t>pray'd</a:t>
            </a:r>
            <a:r>
              <a:rPr lang="en-US" b="1" u="sng" dirty="0" smtClean="0"/>
              <a:t> together, we</a:t>
            </a:r>
            <a:br>
              <a:rPr lang="en-US" b="1" u="sng" dirty="0" smtClean="0"/>
            </a:br>
            <a:r>
              <a:rPr lang="en-US" b="1" u="sng" dirty="0" smtClean="0"/>
              <a:t>Will go with you along</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endParaRPr lang="en-US" sz="4800" dirty="0"/>
          </a:p>
        </p:txBody>
      </p:sp>
      <p:sp>
        <p:nvSpPr>
          <p:cNvPr id="3" name="عنصر نائب للمحتوى 2"/>
          <p:cNvSpPr>
            <a:spLocks noGrp="1"/>
          </p:cNvSpPr>
          <p:nvPr>
            <p:ph idx="1"/>
          </p:nvPr>
        </p:nvSpPr>
        <p:spPr/>
        <p:txBody>
          <a:bodyPr/>
          <a:lstStyle/>
          <a:p>
            <a:pPr algn="l" rtl="1"/>
            <a:r>
              <a:rPr lang="en-US" b="1" u="sng" dirty="0" smtClean="0"/>
              <a:t/>
            </a:r>
            <a:br>
              <a:rPr lang="en-US" b="1" u="sng" dirty="0" smtClean="0"/>
            </a:br>
            <a:r>
              <a:rPr lang="en-US" b="1" u="sng" dirty="0" smtClean="0"/>
              <a:t>*Stay, stay forced rhyme in order to stress his wishes to continue flourish and stay </a:t>
            </a:r>
            <a:r>
              <a:rPr lang="en-US" b="1" dirty="0" smtClean="0"/>
              <a:t>till </a:t>
            </a:r>
            <a:r>
              <a:rPr lang="en-US" b="1" u="sng" dirty="0" smtClean="0"/>
              <a:t> the end of the day. </a:t>
            </a:r>
            <a:br>
              <a:rPr lang="en-US" b="1" u="sng" dirty="0" smtClean="0"/>
            </a:br>
            <a:r>
              <a:rPr lang="en-US" b="1" u="sng" dirty="0" smtClean="0"/>
              <a:t>* The poet then addresses the daffodils and asks them to stay until the end of the day with the evening prayer. After praying together he says that they will also accompany the daffodils.</a:t>
            </a:r>
            <a:br>
              <a:rPr lang="en-US" b="1" u="sng" dirty="0" smtClean="0"/>
            </a:br>
            <a:r>
              <a:rPr lang="en-US" b="1" u="sng" dirty="0" smtClean="0"/>
              <a:t/>
            </a:r>
            <a:br>
              <a:rPr lang="en-US" b="1" u="sng" dirty="0" smtClean="0"/>
            </a:br>
            <a:r>
              <a:rPr lang="en-US" b="1" u="sng" dirty="0" smtClean="0"/>
              <a:t/>
            </a:r>
            <a:br>
              <a:rPr lang="en-US" b="1" u="sng" dirty="0" smtClean="0"/>
            </a:b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endParaRPr lang="en-US" sz="4800" dirty="0"/>
          </a:p>
        </p:txBody>
      </p:sp>
      <p:sp>
        <p:nvSpPr>
          <p:cNvPr id="3" name="عنصر نائب للمحتوى 2"/>
          <p:cNvSpPr>
            <a:spLocks noGrp="1"/>
          </p:cNvSpPr>
          <p:nvPr>
            <p:ph idx="1"/>
          </p:nvPr>
        </p:nvSpPr>
        <p:spPr/>
        <p:txBody>
          <a:bodyPr/>
          <a:lstStyle/>
          <a:p>
            <a:pPr algn="l" rtl="1"/>
            <a:r>
              <a:rPr lang="en-US" b="1" u="sng" dirty="0" smtClean="0"/>
              <a:t/>
            </a:r>
            <a:br>
              <a:rPr lang="en-US" b="1" u="sng" dirty="0" smtClean="0"/>
            </a:br>
            <a:r>
              <a:rPr lang="en-US" sz="2400" b="1" u="sng" dirty="0" smtClean="0"/>
              <a:t>We have short time to stay, as you, </a:t>
            </a:r>
            <a:br>
              <a:rPr lang="en-US" sz="2400" b="1" u="sng" dirty="0" smtClean="0"/>
            </a:br>
            <a:r>
              <a:rPr lang="en-US" sz="2400" b="1" u="sng" dirty="0" smtClean="0"/>
              <a:t>we have as short a spring; </a:t>
            </a:r>
            <a:br>
              <a:rPr lang="en-US" sz="2400" b="1" u="sng" dirty="0" smtClean="0"/>
            </a:br>
            <a:r>
              <a:rPr lang="en-US" sz="2400" b="1" u="sng" dirty="0" smtClean="0"/>
              <a:t>as quick a growth to meet decay, </a:t>
            </a:r>
            <a:br>
              <a:rPr lang="en-US" sz="2400" b="1" u="sng" dirty="0" smtClean="0"/>
            </a:br>
            <a:r>
              <a:rPr lang="en-US" sz="2400" b="1" u="sng" dirty="0" smtClean="0"/>
              <a:t>as you, or </a:t>
            </a:r>
            <a:r>
              <a:rPr lang="en-US" sz="2400" b="1" u="sng" dirty="0" smtClean="0"/>
              <a:t>anything</a:t>
            </a:r>
            <a:r>
              <a:rPr lang="en-US" sz="2400" b="1" u="sng" dirty="0" smtClean="0"/>
              <a:t/>
            </a:r>
            <a:br>
              <a:rPr lang="en-US" sz="2400" b="1" u="sng" dirty="0" smtClean="0"/>
            </a:br>
            <a:r>
              <a:rPr lang="en-US" sz="2400" b="1" u="sng" dirty="0" smtClean="0"/>
              <a:t>* The poet symbolically refers to the youth as spring in these lines. He compares human life with the life of daffodils. Further he says that both of them grow very fast to be destroyed later. Just like the short duration of the flowers, human too die away soon.</a:t>
            </a:r>
            <a:br>
              <a:rPr lang="en-US" sz="2400" b="1" u="sng" dirty="0" smtClean="0"/>
            </a:br>
            <a:r>
              <a:rPr lang="en-US" sz="2400" b="1" u="sng" dirty="0" smtClean="0"/>
              <a:t>*He </a:t>
            </a:r>
            <a:r>
              <a:rPr lang="en-US" sz="2400" b="1" u="sng" dirty="0" smtClean="0"/>
              <a:t>compares the human life with daffodils that all of them have short life (simile)</a:t>
            </a:r>
            <a:br>
              <a:rPr lang="en-US" sz="2400" b="1" u="sng" dirty="0" smtClean="0"/>
            </a:br>
            <a:r>
              <a:rPr lang="en-US" sz="2400" b="1" u="sng" dirty="0" smtClean="0"/>
              <a:t>*He </a:t>
            </a:r>
            <a:r>
              <a:rPr lang="en-US" sz="2400" b="1" u="sng" dirty="0" smtClean="0"/>
              <a:t>continues comparing the </a:t>
            </a:r>
            <a:r>
              <a:rPr lang="en-US" sz="2400" b="1" u="sng" dirty="0" smtClean="0"/>
              <a:t>daffodils’ </a:t>
            </a:r>
            <a:r>
              <a:rPr lang="en-US" sz="2400" b="1" u="sng" dirty="0" smtClean="0"/>
              <a:t>life to spring season to show the shortness of life.</a:t>
            </a:r>
            <a:br>
              <a:rPr lang="en-US" sz="2400" b="1" u="sng" dirty="0" smtClean="0"/>
            </a:br>
            <a:r>
              <a:rPr lang="en-US" b="1" u="sng" dirty="0" smtClean="0"/>
              <a:t/>
            </a:r>
            <a:br>
              <a:rPr lang="en-US" b="1" u="sng" dirty="0" smtClean="0"/>
            </a:b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endParaRPr lang="en-US" sz="4800" dirty="0"/>
          </a:p>
        </p:txBody>
      </p:sp>
      <p:sp>
        <p:nvSpPr>
          <p:cNvPr id="3" name="عنصر نائب للمحتوى 2"/>
          <p:cNvSpPr>
            <a:spLocks noGrp="1"/>
          </p:cNvSpPr>
          <p:nvPr>
            <p:ph idx="1"/>
          </p:nvPr>
        </p:nvSpPr>
        <p:spPr/>
        <p:txBody>
          <a:bodyPr/>
          <a:lstStyle/>
          <a:p>
            <a:pPr algn="l" rtl="1"/>
            <a:r>
              <a:rPr lang="en-US" b="1" u="sng" dirty="0" smtClean="0"/>
              <a:t/>
            </a:r>
            <a:br>
              <a:rPr lang="en-US" b="1" u="sng" dirty="0" smtClean="0"/>
            </a:br>
            <a:r>
              <a:rPr lang="en-US" sz="2400" b="1" u="sng" dirty="0" smtClean="0"/>
              <a:t>As quick a growth to meet decay,</a:t>
            </a:r>
            <a:br>
              <a:rPr lang="en-US" sz="2400" b="1" u="sng" dirty="0" smtClean="0"/>
            </a:br>
            <a:r>
              <a:rPr lang="en-US" sz="2400" b="1" u="sng" dirty="0" smtClean="0"/>
              <a:t/>
            </a:r>
            <a:br>
              <a:rPr lang="en-US" sz="2400" b="1" u="sng" dirty="0" smtClean="0"/>
            </a:br>
            <a:r>
              <a:rPr lang="en-US" sz="2400" b="1" u="sng" dirty="0" smtClean="0"/>
              <a:t>*He </a:t>
            </a:r>
            <a:r>
              <a:rPr lang="en-US" sz="2400" b="1" u="sng" dirty="0" smtClean="0"/>
              <a:t>compares the daffodils to the period of growth. </a:t>
            </a:r>
            <a:br>
              <a:rPr lang="en-US" sz="2400" b="1" u="sng" dirty="0" smtClean="0"/>
            </a:br>
            <a:r>
              <a:rPr lang="en-US" sz="2400" b="1" u="sng" dirty="0" smtClean="0"/>
              <a:t/>
            </a:r>
            <a:br>
              <a:rPr lang="en-US" sz="2400" b="1" u="sng" dirty="0" smtClean="0"/>
            </a:br>
            <a:r>
              <a:rPr lang="en-US" sz="2400" b="1" u="sng" dirty="0" smtClean="0"/>
              <a:t>As you or anything </a:t>
            </a:r>
            <a:br>
              <a:rPr lang="en-US" sz="2400" b="1" u="sng" dirty="0" smtClean="0"/>
            </a:br>
            <a:r>
              <a:rPr lang="en-US" sz="2400" b="1" u="sng" dirty="0" smtClean="0"/>
              <a:t>we die</a:t>
            </a:r>
            <a:br>
              <a:rPr lang="en-US" sz="2400" b="1" u="sng" dirty="0" smtClean="0"/>
            </a:br>
            <a:r>
              <a:rPr lang="en-US" sz="2400" b="1" u="sng" dirty="0" smtClean="0"/>
              <a:t/>
            </a:r>
            <a:br>
              <a:rPr lang="en-US" sz="2400" b="1" u="sng" dirty="0" smtClean="0"/>
            </a:br>
            <a:r>
              <a:rPr lang="en-US" sz="2400" b="1" u="sng" dirty="0" smtClean="0"/>
              <a:t>*Every creature will be dying. And we die.</a:t>
            </a:r>
            <a:br>
              <a:rPr lang="en-US" sz="2400" b="1" u="sng" dirty="0" smtClean="0"/>
            </a:br>
            <a:r>
              <a:rPr lang="en-US" sz="2400" b="1" u="sng" dirty="0" smtClean="0"/>
              <a:t>Like to the summer's rain; </a:t>
            </a:r>
            <a:br>
              <a:rPr lang="en-US" sz="2400" b="1" u="sng" dirty="0" smtClean="0"/>
            </a:br>
            <a:r>
              <a:rPr lang="en-US" sz="2400" b="1" u="sng" dirty="0" smtClean="0"/>
              <a:t>Or as the pearls of morning's dew, </a:t>
            </a:r>
            <a:br>
              <a:rPr lang="en-US" sz="2400" b="1" u="sng" dirty="0" smtClean="0"/>
            </a:br>
            <a:r>
              <a:rPr lang="en-US" sz="2400" b="1" u="sng" dirty="0" smtClean="0"/>
              <a:t>ne'er to be found again.</a:t>
            </a:r>
            <a:br>
              <a:rPr lang="en-US" sz="2400" b="1" u="sng" dirty="0" smtClean="0"/>
            </a:b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endParaRPr lang="en-US" sz="4800" dirty="0"/>
          </a:p>
        </p:txBody>
      </p:sp>
      <p:sp>
        <p:nvSpPr>
          <p:cNvPr id="3" name="عنصر نائب للمحتوى 2"/>
          <p:cNvSpPr>
            <a:spLocks noGrp="1"/>
          </p:cNvSpPr>
          <p:nvPr>
            <p:ph idx="1"/>
          </p:nvPr>
        </p:nvSpPr>
        <p:spPr/>
        <p:txBody>
          <a:bodyPr/>
          <a:lstStyle/>
          <a:p>
            <a:pPr algn="l" rtl="1"/>
            <a:r>
              <a:rPr lang="en-US" b="1" u="sng" dirty="0" smtClean="0"/>
              <a:t>Their life is as short as the rain of the summer season, which comes for a very short time; and the dew-drops in the morning, which vanish away and never return again. Thus, the poet after comparing the flowers to humans later turns to the objects of nature – he has compared the life of daffodils with summer rain, dew drops. </a:t>
            </a:r>
            <a:br>
              <a:rPr lang="en-US" b="1" u="sng" dirty="0" smtClean="0"/>
            </a:br>
            <a:r>
              <a:rPr lang="en-US" b="1" u="sng" dirty="0" smtClean="0"/>
              <a:t>*He </a:t>
            </a:r>
            <a:r>
              <a:rPr lang="en-US" b="1" u="sng" dirty="0" smtClean="0"/>
              <a:t>compares pearls to the dew to show the beauty, shining and tiny. Last line he wishes that time goes back but there is no way. </a:t>
            </a:r>
            <a:br>
              <a:rPr lang="en-US" b="1" u="sng" dirty="0" smtClean="0"/>
            </a:br>
            <a:r>
              <a:rPr lang="en-US" b="1" u="sng" dirty="0" smtClean="0"/>
              <a:t>(</a:t>
            </a:r>
            <a:r>
              <a:rPr lang="en-US" b="1" dirty="0" smtClean="0"/>
              <a:t> metaphor</a:t>
            </a:r>
            <a:r>
              <a:rPr lang="en-US" b="1" u="sng" dirty="0" smtClean="0"/>
              <a:t>.)</a:t>
            </a:r>
            <a:br>
              <a:rPr lang="en-US" b="1" u="sng" dirty="0" smtClean="0"/>
            </a:br>
            <a:r>
              <a:rPr lang="en-US" b="1" u="sng" dirty="0" smtClean="0"/>
              <a:t/>
            </a:r>
            <a:br>
              <a:rPr lang="en-US" b="1" u="sng" dirty="0" smtClean="0"/>
            </a:b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endParaRPr lang="en-US" sz="4800" dirty="0"/>
          </a:p>
        </p:txBody>
      </p:sp>
      <p:sp>
        <p:nvSpPr>
          <p:cNvPr id="3" name="عنصر نائب للمحتوى 2"/>
          <p:cNvSpPr>
            <a:spLocks noGrp="1"/>
          </p:cNvSpPr>
          <p:nvPr>
            <p:ph idx="1"/>
          </p:nvPr>
        </p:nvSpPr>
        <p:spPr/>
        <p:txBody>
          <a:bodyPr/>
          <a:lstStyle/>
          <a:p>
            <a:pPr algn="l" rtl="1"/>
            <a:r>
              <a:rPr lang="en-US" b="1" u="sng" dirty="0" smtClean="0"/>
              <a:t/>
            </a:r>
            <a:br>
              <a:rPr lang="en-US" b="1" u="sng" dirty="0" smtClean="0"/>
            </a:br>
            <a:r>
              <a:rPr lang="en-US" sz="4400" b="1" u="sng" dirty="0" smtClean="0"/>
              <a:t>Theme: life is too short, it's called the mutability of life and usually ends sooner than we wish or desire.</a:t>
            </a:r>
            <a:br>
              <a:rPr lang="en-US" sz="4400" b="1" u="sng" dirty="0" smtClean="0"/>
            </a:br>
            <a:r>
              <a:rPr lang="en-US" sz="4400" b="1" u="sng" dirty="0" smtClean="0"/>
              <a:t>*The </a:t>
            </a:r>
            <a:r>
              <a:rPr lang="en-US" sz="4400" b="1" u="sng" dirty="0" smtClean="0"/>
              <a:t>lines are short with musical tone.</a:t>
            </a:r>
            <a:endParaRPr lang="en-US" sz="4400" dirty="0" smtClean="0"/>
          </a:p>
          <a:p>
            <a:pPr algn="l" rtl="1"/>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Samples of the Questions</a:t>
            </a:r>
            <a:endParaRPr lang="en-US" sz="4800" dirty="0"/>
          </a:p>
        </p:txBody>
      </p:sp>
      <p:sp>
        <p:nvSpPr>
          <p:cNvPr id="3" name="عنصر نائب للمحتوى 2"/>
          <p:cNvSpPr>
            <a:spLocks noGrp="1"/>
          </p:cNvSpPr>
          <p:nvPr>
            <p:ph idx="1"/>
          </p:nvPr>
        </p:nvSpPr>
        <p:spPr/>
        <p:txBody>
          <a:bodyPr/>
          <a:lstStyle/>
          <a:p>
            <a:pPr algn="l" rtl="1"/>
            <a:r>
              <a:rPr lang="en-US" dirty="0" smtClean="0"/>
              <a:t>1- </a:t>
            </a:r>
            <a:r>
              <a:rPr lang="en-US" u="sng" dirty="0" smtClean="0"/>
              <a:t>To daffodils </a:t>
            </a:r>
            <a:r>
              <a:rPr lang="en-US" dirty="0" smtClean="0"/>
              <a:t>is a poem written by</a:t>
            </a:r>
          </a:p>
          <a:p>
            <a:pPr algn="l" rtl="1"/>
            <a:r>
              <a:rPr lang="en-US" dirty="0" smtClean="0"/>
              <a:t>A- Shakespeare</a:t>
            </a:r>
          </a:p>
          <a:p>
            <a:pPr algn="l" rtl="1"/>
            <a:r>
              <a:rPr lang="en-US" dirty="0" smtClean="0"/>
              <a:t>B- Donne</a:t>
            </a:r>
          </a:p>
          <a:p>
            <a:pPr algn="l" rtl="1"/>
            <a:r>
              <a:rPr lang="en-US" dirty="0" smtClean="0"/>
              <a:t>C- Coleridge</a:t>
            </a:r>
          </a:p>
          <a:p>
            <a:pPr algn="l" rtl="1"/>
            <a:r>
              <a:rPr lang="en-US" dirty="0" smtClean="0"/>
              <a:t>D- Herrick</a:t>
            </a:r>
          </a:p>
          <a:p>
            <a:pPr algn="l" rtl="1"/>
            <a:endParaRPr lang="en-US" dirty="0" smtClean="0"/>
          </a:p>
          <a:p>
            <a:pPr algn="l" rtl="1"/>
            <a:r>
              <a:rPr lang="en-US" dirty="0" smtClean="0"/>
              <a:t>The correct answer is (D)</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rtl="1"/>
            <a:r>
              <a:rPr lang="en-US" dirty="0" smtClean="0"/>
              <a:t>2-The poet believes that like flowers men too have a very………………. Life.</a:t>
            </a:r>
          </a:p>
          <a:p>
            <a:pPr algn="l" rtl="1"/>
            <a:r>
              <a:rPr lang="en-US" dirty="0" smtClean="0"/>
              <a:t>A- healthy</a:t>
            </a:r>
          </a:p>
          <a:p>
            <a:pPr algn="l" rtl="1"/>
            <a:r>
              <a:rPr lang="en-US" dirty="0" smtClean="0"/>
              <a:t>B- transient</a:t>
            </a:r>
          </a:p>
          <a:p>
            <a:pPr algn="l" rtl="1"/>
            <a:r>
              <a:rPr lang="en-US" dirty="0" smtClean="0"/>
              <a:t>C- cheerful</a:t>
            </a:r>
          </a:p>
          <a:p>
            <a:pPr algn="l" rtl="1"/>
            <a:r>
              <a:rPr lang="en-US" dirty="0" smtClean="0"/>
              <a:t>D- </a:t>
            </a:r>
            <a:r>
              <a:rPr lang="en-US" dirty="0" smtClean="0"/>
              <a:t>vigorous</a:t>
            </a:r>
          </a:p>
          <a:p>
            <a:pPr algn="l" rtl="1"/>
            <a:r>
              <a:rPr lang="en-US" dirty="0" smtClean="0"/>
              <a:t>The correct answer is (B)</a:t>
            </a:r>
          </a:p>
          <a:p>
            <a:pPr algn="l" rtl="1"/>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800" b="1" dirty="0" smtClean="0"/>
              <a:t>To Daffodils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rtl="1"/>
            <a:r>
              <a:rPr lang="en-US" dirty="0" smtClean="0"/>
              <a:t>3- In </a:t>
            </a:r>
            <a:r>
              <a:rPr lang="en-US" u="sng" dirty="0" smtClean="0"/>
              <a:t>To Daffodils</a:t>
            </a:r>
            <a:r>
              <a:rPr lang="en-US" dirty="0" smtClean="0"/>
              <a:t>, the poet compares………  to the dew .</a:t>
            </a:r>
          </a:p>
          <a:p>
            <a:pPr algn="l" rtl="1"/>
            <a:r>
              <a:rPr lang="en-US" dirty="0" smtClean="0"/>
              <a:t>A- stones</a:t>
            </a:r>
          </a:p>
          <a:p>
            <a:pPr algn="l" rtl="1"/>
            <a:r>
              <a:rPr lang="en-US" dirty="0" smtClean="0"/>
              <a:t>B-  daffodils</a:t>
            </a:r>
          </a:p>
          <a:p>
            <a:pPr algn="l" rtl="1"/>
            <a:r>
              <a:rPr lang="en-US" dirty="0" smtClean="0"/>
              <a:t>C- pearls</a:t>
            </a:r>
          </a:p>
          <a:p>
            <a:pPr algn="l" rtl="1"/>
            <a:r>
              <a:rPr lang="en-US" dirty="0" smtClean="0"/>
              <a:t>D- marbles</a:t>
            </a:r>
          </a:p>
          <a:p>
            <a:pPr algn="l" rtl="1"/>
            <a:endParaRPr lang="en-US" dirty="0" smtClean="0"/>
          </a:p>
          <a:p>
            <a:pPr algn="l" rtl="1"/>
            <a:r>
              <a:rPr lang="en-US" dirty="0" smtClean="0"/>
              <a:t>The correct answer is (C)</a:t>
            </a:r>
          </a:p>
          <a:p>
            <a:pPr algn="l" rtl="1"/>
            <a:r>
              <a:rPr lang="en-US" dirty="0" smtClean="0"/>
              <a:t>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1991</TotalTime>
  <Words>709</Words>
  <Application>Microsoft Office PowerPoint</Application>
  <PresentationFormat>A4 Paper (210x297 mm)‎</PresentationFormat>
  <Paragraphs>96</Paragraphs>
  <Slides>27</Slides>
  <Notes>0</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Office Theme</vt:lpstr>
      <vt:lpstr>الشريحة 1</vt:lpstr>
      <vt:lpstr>7th  Lecture</vt:lpstr>
      <vt:lpstr>To Daffodils </vt:lpstr>
      <vt:lpstr>To Daffodils </vt:lpstr>
      <vt:lpstr>To Daffodils </vt:lpstr>
      <vt:lpstr>To Daffodils </vt:lpstr>
      <vt:lpstr>To Daffodils </vt:lpstr>
      <vt:lpstr>To Daffodils </vt:lpstr>
      <vt:lpstr>To Daffodils </vt:lpstr>
      <vt:lpstr>To Daffodils </vt:lpstr>
      <vt:lpstr>To Daffodils </vt:lpstr>
      <vt:lpstr>To Daffodils </vt:lpstr>
      <vt:lpstr>To Daffodils </vt:lpstr>
      <vt:lpstr>To Daffodils </vt:lpstr>
      <vt:lpstr>To Daffodils </vt:lpstr>
      <vt:lpstr>To Daffodils</vt:lpstr>
      <vt:lpstr>To Daffodils</vt:lpstr>
      <vt:lpstr>To Daffodils</vt:lpstr>
      <vt:lpstr>To Daffodils</vt:lpstr>
      <vt:lpstr>To Daffodils</vt:lpstr>
      <vt:lpstr>To Daffodils</vt:lpstr>
      <vt:lpstr>To Daffodils</vt:lpstr>
      <vt:lpstr>To Daffodils</vt:lpstr>
      <vt:lpstr>Samples of the Questions</vt:lpstr>
      <vt:lpstr>To Daffodils </vt:lpstr>
      <vt:lpstr>To Daffodils </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153</cp:revision>
  <dcterms:created xsi:type="dcterms:W3CDTF">2009-10-14T19:14:34Z</dcterms:created>
  <dcterms:modified xsi:type="dcterms:W3CDTF">2011-10-19T12:02:14Z</dcterms:modified>
</cp:coreProperties>
</file>