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82" r:id="rId2"/>
    <p:sldId id="257" r:id="rId3"/>
    <p:sldId id="274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3300"/>
    <a:srgbClr val="1132D9"/>
    <a:srgbClr val="009900"/>
    <a:srgbClr val="3B84AF"/>
    <a:srgbClr val="709256"/>
    <a:srgbClr val="AD9968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50" d="100"/>
          <a:sy n="50" d="100"/>
        </p:scale>
        <p:origin x="-1614" y="-12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7F8FDB-80B7-4013-9B19-C788818B8140}" type="datetimeFigureOut">
              <a:rPr lang="en-US" smtClean="0"/>
              <a:pPr/>
              <a:t>10/4/2011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B197B-6070-437C-83B3-8308F3928A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92916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43000" y="6324600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R CARTER" pitchFamily="2" charset="0"/>
                <a:cs typeface="+mj-cs"/>
              </a:rPr>
              <a:t> Theory of Translation</a:t>
            </a:r>
          </a:p>
          <a:p>
            <a:pPr algn="ctr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R CARTER" pitchFamily="2" charset="0"/>
              </a:rPr>
              <a:t>370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R CARTER" pitchFamily="2" charset="0"/>
              <a:cs typeface="+mj-cs"/>
            </a:endParaRP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Dr. Ahmad M </a:t>
            </a:r>
            <a:r>
              <a:rPr lang="en-US" sz="2600" b="1" dirty="0" err="1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Halimah</a:t>
            </a:r>
            <a:endParaRPr lang="en-US" sz="2600" b="1" dirty="0">
              <a:solidFill>
                <a:srgbClr val="7F7F7F"/>
              </a:solidFill>
              <a:latin typeface="Bell MT" pitchFamily="18" charset="0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</a:t>
            </a: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7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en-GB" b="1" dirty="0" smtClean="0"/>
              <a:t>Translation &amp; Culture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b="1" dirty="0" smtClean="0">
                <a:solidFill>
                  <a:schemeClr val="tx1"/>
                </a:solidFill>
              </a:rPr>
              <a:t>Learning Outcomes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sz="2800" b="1" dirty="0" smtClean="0"/>
              <a:t>By the end of this lecture, you should be able to</a:t>
            </a:r>
            <a:endParaRPr lang="en-US" sz="2800" b="1" dirty="0" smtClean="0"/>
          </a:p>
          <a:p>
            <a:pPr marL="514350" lvl="0" indent="-514350" algn="l">
              <a:buFont typeface="+mj-lt"/>
              <a:buAutoNum type="arabicPeriod"/>
            </a:pPr>
            <a:r>
              <a:rPr lang="en-GB" sz="2800" dirty="0" smtClean="0"/>
              <a:t>show the relationship between culture and </a:t>
            </a:r>
            <a:r>
              <a:rPr lang="en-GB" sz="2800" dirty="0" smtClean="0"/>
              <a:t>translation.</a:t>
            </a:r>
            <a:endParaRPr lang="en-US" sz="2800" dirty="0" smtClean="0"/>
          </a:p>
          <a:p>
            <a:pPr marL="514350" lvl="0" indent="-514350" algn="l">
              <a:buFont typeface="+mj-lt"/>
              <a:buAutoNum type="arabicPeriod"/>
            </a:pPr>
            <a:r>
              <a:rPr lang="en-GB" sz="2800" dirty="0" smtClean="0"/>
              <a:t>solve some cultural problems in </a:t>
            </a:r>
            <a:r>
              <a:rPr lang="en-GB" sz="2800" dirty="0" smtClean="0"/>
              <a:t>translation.</a:t>
            </a:r>
            <a:endParaRPr lang="en-US" sz="2800" dirty="0" smtClean="0"/>
          </a:p>
          <a:p>
            <a:r>
              <a:rPr lang="en-GB" dirty="0" smtClean="0"/>
              <a:t> </a:t>
            </a:r>
            <a:endParaRPr lang="en-US" dirty="0" smtClean="0"/>
          </a:p>
          <a:p>
            <a:pPr marL="514350" indent="-514350" algn="l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sz="3200" b="1" dirty="0" smtClean="0">
                <a:solidFill>
                  <a:schemeClr val="tx1"/>
                </a:solidFill>
              </a:rPr>
              <a:t>Definitions</a:t>
            </a:r>
            <a:r>
              <a:rPr lang="en-US" sz="3200" dirty="0" smtClean="0">
                <a:solidFill>
                  <a:schemeClr val="tx1"/>
                </a:solidFill>
              </a:rPr>
              <a:t/>
            </a:r>
            <a:br>
              <a:rPr lang="en-US" sz="3200" dirty="0" smtClean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>
              <a:buFont typeface="Wingdings" pitchFamily="2" charset="2"/>
              <a:buChar char="q"/>
            </a:pPr>
            <a:r>
              <a:rPr lang="en-GB" sz="2800" dirty="0" smtClean="0"/>
              <a:t>Culture is ‘</a:t>
            </a:r>
            <a:r>
              <a:rPr lang="en-GB" sz="2800" b="1" dirty="0" smtClean="0"/>
              <a:t>the way of life </a:t>
            </a:r>
            <a:r>
              <a:rPr lang="en-GB" sz="2800" dirty="0" smtClean="0"/>
              <a:t>and its manifestations that are peculiar to a community that uses a particular language as its means of expression’.</a:t>
            </a:r>
            <a:endParaRPr lang="en-US" sz="2800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2800" dirty="0" smtClean="0"/>
              <a:t>When there is </a:t>
            </a:r>
            <a:r>
              <a:rPr lang="en-GB" sz="2800" b="1" dirty="0" smtClean="0"/>
              <a:t>a cultural focus </a:t>
            </a:r>
            <a:r>
              <a:rPr lang="en-GB" sz="2800" dirty="0" smtClean="0"/>
              <a:t>, there is a translation problem  due to the cultural ‘gap’ or ‘distance’ between the SL and TL.</a:t>
            </a:r>
            <a:endParaRPr lang="en-US" sz="2800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2800" dirty="0" smtClean="0"/>
              <a:t>For example in terms like: </a:t>
            </a:r>
            <a:r>
              <a:rPr lang="en-GB" sz="2400" b="1" dirty="0" smtClean="0"/>
              <a:t>crickets words, camel words, etc.</a:t>
            </a:r>
            <a:endParaRPr lang="en-US" sz="2400" b="1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2800" dirty="0" smtClean="0"/>
              <a:t>Universal terms such as </a:t>
            </a:r>
            <a:r>
              <a:rPr lang="en-GB" sz="2800" b="1" dirty="0" smtClean="0"/>
              <a:t>‘table’ ‘mirror’, ‘breakfast</a:t>
            </a:r>
            <a:r>
              <a:rPr lang="en-GB" sz="2800" dirty="0" smtClean="0"/>
              <a:t>’ don’t cause translation problems.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sz="3200" b="1" dirty="0" smtClean="0">
                <a:solidFill>
                  <a:schemeClr val="tx1"/>
                </a:solidFill>
              </a:rPr>
              <a:t/>
            </a:r>
            <a:br>
              <a:rPr lang="en-GB" sz="3200" b="1" dirty="0" smtClean="0">
                <a:solidFill>
                  <a:schemeClr val="tx1"/>
                </a:solidFill>
              </a:rPr>
            </a:br>
            <a:r>
              <a:rPr lang="en-GB" sz="3200" b="1" dirty="0" smtClean="0">
                <a:solidFill>
                  <a:schemeClr val="tx1"/>
                </a:solidFill>
              </a:rPr>
              <a:t>Cultural </a:t>
            </a:r>
            <a:r>
              <a:rPr lang="en-GB" sz="3200" b="1" dirty="0" smtClean="0">
                <a:solidFill>
                  <a:schemeClr val="tx1"/>
                </a:solidFill>
              </a:rPr>
              <a:t>Categories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 algn="l">
              <a:buFont typeface="+mj-lt"/>
              <a:buAutoNum type="arabicPeriod"/>
            </a:pPr>
            <a:r>
              <a:rPr lang="en-GB" sz="2800" b="1" dirty="0" smtClean="0"/>
              <a:t>Ecology</a:t>
            </a:r>
            <a:r>
              <a:rPr lang="en-GB" sz="2800" dirty="0" smtClean="0"/>
              <a:t> </a:t>
            </a:r>
            <a:r>
              <a:rPr lang="en-GB" sz="2800" dirty="0" smtClean="0"/>
              <a:t>: </a:t>
            </a:r>
            <a:r>
              <a:rPr lang="en-GB" sz="2400" dirty="0" smtClean="0"/>
              <a:t>flora, fauna, winds, plains, hills; ‘honeysuckles’, ‘downs’, ‘plateau’ </a:t>
            </a:r>
            <a:endParaRPr lang="en-US" sz="2400" dirty="0" smtClean="0"/>
          </a:p>
          <a:p>
            <a:pPr marL="514350" lvl="0" indent="-514350" algn="l">
              <a:buFont typeface="+mj-lt"/>
              <a:buAutoNum type="arabicPeriod"/>
            </a:pPr>
            <a:r>
              <a:rPr lang="en-GB" sz="2800" b="1" dirty="0" smtClean="0"/>
              <a:t>Material </a:t>
            </a:r>
            <a:r>
              <a:rPr lang="en-GB" sz="2800" b="1" dirty="0" smtClean="0"/>
              <a:t>culture</a:t>
            </a:r>
            <a:r>
              <a:rPr lang="en-GB" sz="2400" dirty="0" smtClean="0"/>
              <a:t>: </a:t>
            </a:r>
            <a:r>
              <a:rPr lang="en-GB" sz="2400" dirty="0" smtClean="0"/>
              <a:t>(artefacts) (food, clothes, houses and towns, transport.</a:t>
            </a:r>
            <a:endParaRPr lang="en-US" sz="2400" dirty="0" smtClean="0"/>
          </a:p>
          <a:p>
            <a:pPr marL="514350" lvl="0" indent="-514350" algn="l">
              <a:buFont typeface="+mj-lt"/>
              <a:buAutoNum type="arabicPeriod"/>
            </a:pPr>
            <a:r>
              <a:rPr lang="en-GB" sz="2800" b="1" dirty="0" smtClean="0"/>
              <a:t>Social culture</a:t>
            </a:r>
            <a:r>
              <a:rPr lang="en-GB" sz="2800" dirty="0" smtClean="0"/>
              <a:t>: </a:t>
            </a:r>
            <a:r>
              <a:rPr lang="en-GB" sz="2400" dirty="0" smtClean="0"/>
              <a:t>work and leisure</a:t>
            </a:r>
            <a:endParaRPr lang="en-US" sz="2400" dirty="0" smtClean="0"/>
          </a:p>
          <a:p>
            <a:pPr marL="514350" lvl="0" indent="-514350" algn="l">
              <a:buFont typeface="+mj-lt"/>
              <a:buAutoNum type="arabicPeriod"/>
            </a:pPr>
            <a:r>
              <a:rPr lang="en-GB" sz="2800" b="1" dirty="0" smtClean="0"/>
              <a:t>Organisations,</a:t>
            </a:r>
            <a:r>
              <a:rPr lang="en-GB" sz="2800" dirty="0" smtClean="0"/>
              <a:t> </a:t>
            </a:r>
            <a:r>
              <a:rPr lang="en-GB" sz="2400" dirty="0" smtClean="0"/>
              <a:t>customs, activities, procedures and </a:t>
            </a:r>
            <a:r>
              <a:rPr lang="en-GB" sz="2400" dirty="0" smtClean="0"/>
              <a:t>concepts:</a:t>
            </a:r>
            <a:endParaRPr lang="en-US" sz="2400" dirty="0" smtClean="0"/>
          </a:p>
          <a:p>
            <a:pPr marL="914400" lvl="1" indent="-514350" algn="l">
              <a:buFont typeface="Wingdings" pitchFamily="2" charset="2"/>
              <a:buChar char="§"/>
            </a:pPr>
            <a:r>
              <a:rPr lang="en-GB" sz="2000" dirty="0" smtClean="0"/>
              <a:t>Political and administrative</a:t>
            </a:r>
            <a:endParaRPr lang="en-US" sz="2000" dirty="0" smtClean="0"/>
          </a:p>
          <a:p>
            <a:pPr marL="914400" lvl="1" indent="-514350" algn="l">
              <a:buFont typeface="Wingdings" pitchFamily="2" charset="2"/>
              <a:buChar char="§"/>
            </a:pPr>
            <a:r>
              <a:rPr lang="en-GB" sz="2000" dirty="0" smtClean="0"/>
              <a:t>Religious</a:t>
            </a:r>
            <a:endParaRPr lang="en-US" sz="2000" dirty="0" smtClean="0"/>
          </a:p>
          <a:p>
            <a:pPr marL="914400" lvl="1" indent="-514350" algn="l">
              <a:buFont typeface="Wingdings" pitchFamily="2" charset="2"/>
              <a:buChar char="§"/>
            </a:pPr>
            <a:r>
              <a:rPr lang="en-GB" sz="2000" dirty="0" smtClean="0"/>
              <a:t>Artistic</a:t>
            </a:r>
            <a:endParaRPr lang="en-US" sz="2000" dirty="0" smtClean="0"/>
          </a:p>
          <a:p>
            <a:pPr marL="514350" lvl="0" indent="-514350" algn="l">
              <a:buFont typeface="+mj-lt"/>
              <a:buAutoNum type="arabicPeriod"/>
            </a:pPr>
            <a:r>
              <a:rPr lang="en-GB" sz="2800" b="1" dirty="0" smtClean="0"/>
              <a:t>Gestures and </a:t>
            </a:r>
            <a:r>
              <a:rPr lang="en-GB" sz="2800" b="1" dirty="0" smtClean="0"/>
              <a:t>Habits :  as in</a:t>
            </a:r>
            <a:r>
              <a:rPr lang="en-GB" sz="2800" dirty="0" smtClean="0"/>
              <a:t> ‘spitting’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sz="3200" b="1" dirty="0" smtClean="0">
                <a:solidFill>
                  <a:schemeClr val="tx1"/>
                </a:solidFill>
              </a:rPr>
              <a:t/>
            </a:r>
            <a:br>
              <a:rPr lang="en-GB" sz="3200" b="1" dirty="0" smtClean="0">
                <a:solidFill>
                  <a:schemeClr val="tx1"/>
                </a:solidFill>
              </a:rPr>
            </a:br>
            <a:r>
              <a:rPr lang="en-GB" sz="3200" b="1" dirty="0" smtClean="0">
                <a:solidFill>
                  <a:schemeClr val="tx1"/>
                </a:solidFill>
              </a:rPr>
              <a:t>General </a:t>
            </a:r>
            <a:r>
              <a:rPr lang="en-GB" sz="3200" b="1" dirty="0" smtClean="0">
                <a:solidFill>
                  <a:schemeClr val="tx1"/>
                </a:solidFill>
              </a:rPr>
              <a:t>Consideration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sz="2000" b="1" dirty="0" smtClean="0"/>
              <a:t>A Few general </a:t>
            </a:r>
            <a:r>
              <a:rPr lang="en-GB" sz="2000" b="1" dirty="0" smtClean="0"/>
              <a:t>considerations </a:t>
            </a:r>
            <a:r>
              <a:rPr lang="en-GB" sz="2000" b="1" dirty="0" smtClean="0"/>
              <a:t>govern the translation of all cultural words</a:t>
            </a:r>
            <a:r>
              <a:rPr lang="en-GB" sz="2000" dirty="0" smtClean="0"/>
              <a:t>:</a:t>
            </a:r>
            <a:endParaRPr lang="en-US" sz="2000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2000" dirty="0" smtClean="0"/>
              <a:t> </a:t>
            </a:r>
            <a:r>
              <a:rPr lang="en-GB" sz="2400" dirty="0" smtClean="0"/>
              <a:t>You should recognise all cultural achievements </a:t>
            </a:r>
            <a:r>
              <a:rPr lang="en-GB" sz="2000" dirty="0" smtClean="0"/>
              <a:t>referred in the SL text.</a:t>
            </a:r>
            <a:endParaRPr lang="en-US" sz="2000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2400" dirty="0" smtClean="0"/>
              <a:t>You should respect </a:t>
            </a:r>
            <a:r>
              <a:rPr lang="en-GB" sz="2400" dirty="0" smtClean="0"/>
              <a:t> all </a:t>
            </a:r>
            <a:r>
              <a:rPr lang="en-GB" sz="2400" dirty="0" smtClean="0"/>
              <a:t>foreign countries and their cultures.</a:t>
            </a:r>
            <a:endParaRPr lang="en-US" sz="2400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2400" dirty="0" smtClean="0"/>
              <a:t>You should be aware of two translation procedures:</a:t>
            </a:r>
            <a:endParaRPr lang="en-US" sz="2400" dirty="0" smtClean="0"/>
          </a:p>
          <a:p>
            <a:pPr marL="457200" lvl="0" indent="-457200" algn="l">
              <a:buFont typeface="+mj-lt"/>
              <a:buAutoNum type="alphaLcParenR"/>
            </a:pPr>
            <a:r>
              <a:rPr lang="en-GB" sz="2400" b="1" dirty="0" smtClean="0"/>
              <a:t>Transference</a:t>
            </a:r>
            <a:r>
              <a:rPr lang="en-GB" sz="2400" b="1" dirty="0" smtClean="0"/>
              <a:t>,</a:t>
            </a:r>
            <a:r>
              <a:rPr lang="en-GB" sz="2400" dirty="0" smtClean="0"/>
              <a:t> which usually in literary texts, offers local colour and atmosphere and a specialist text enables the readership to identify the referent particularly a name or a concept. </a:t>
            </a:r>
            <a:endParaRPr lang="en-US" sz="2400" dirty="0" smtClean="0"/>
          </a:p>
          <a:p>
            <a:pPr marL="457200" lvl="0" indent="-457200" algn="l">
              <a:buFont typeface="+mj-lt"/>
              <a:buAutoNum type="alphaLcParenR"/>
            </a:pPr>
            <a:r>
              <a:rPr lang="en-GB" sz="2400" b="1" dirty="0" smtClean="0"/>
              <a:t>Componential </a:t>
            </a:r>
            <a:r>
              <a:rPr lang="en-GB" sz="2400" b="1" dirty="0" smtClean="0"/>
              <a:t>analysis </a:t>
            </a:r>
            <a:r>
              <a:rPr lang="en-GB" sz="2400" dirty="0" smtClean="0"/>
              <a:t>which  </a:t>
            </a:r>
            <a:r>
              <a:rPr lang="en-GB" sz="2400" dirty="0" smtClean="0"/>
              <a:t>excludes the culture and highlight the message. A componential; analysis is based on a component common to the SL and the TL.</a:t>
            </a:r>
            <a:endParaRPr lang="en-US" sz="2400" dirty="0" smtClean="0"/>
          </a:p>
          <a:p>
            <a:pPr algn="l"/>
            <a:endParaRPr lang="en-US" sz="20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sz="3200" b="1" dirty="0" smtClean="0">
                <a:solidFill>
                  <a:schemeClr val="tx1"/>
                </a:solidFill>
              </a:rPr>
              <a:t>Ecology </a:t>
            </a:r>
            <a:r>
              <a:rPr lang="en-US" sz="3200" dirty="0" smtClean="0">
                <a:solidFill>
                  <a:schemeClr val="tx1"/>
                </a:solidFill>
              </a:rPr>
              <a:t/>
            </a:r>
            <a:br>
              <a:rPr lang="en-US" sz="3200" dirty="0" smtClean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>
              <a:buFont typeface="Wingdings" pitchFamily="2" charset="2"/>
              <a:buChar char="q"/>
            </a:pPr>
            <a:r>
              <a:rPr lang="en-GB" dirty="0" smtClean="0"/>
              <a:t>Ecology covers the following : flora, fauna, winds, plains, hills; ‘honeysuckles’, ‘downs’, ‘plateau’ .</a:t>
            </a:r>
            <a:endParaRPr lang="en-US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dirty="0" smtClean="0"/>
              <a:t>As </a:t>
            </a:r>
            <a:r>
              <a:rPr lang="en-GB" dirty="0" smtClean="0"/>
              <a:t>for the species of flora and fauna are local and cultural and are not translated unless they appear in the SL &amp; TL environment</a:t>
            </a:r>
            <a:r>
              <a:rPr lang="en-GB" dirty="0" smtClean="0"/>
              <a:t>.</a:t>
            </a:r>
          </a:p>
          <a:p>
            <a:pPr algn="l">
              <a:buFont typeface="Wingdings" pitchFamily="2" charset="2"/>
              <a:buChar char="q"/>
            </a:pPr>
            <a:r>
              <a:rPr lang="en-GB" dirty="0" smtClean="0"/>
              <a:t>Some ecological terms cause problems in translation such as </a:t>
            </a:r>
            <a:r>
              <a:rPr lang="ar-SA" b="1" dirty="0" smtClean="0">
                <a:solidFill>
                  <a:srgbClr val="FF0000"/>
                </a:solidFill>
              </a:rPr>
              <a:t>الحبة السوداء، الناقة والبعير، </a:t>
            </a:r>
            <a:endParaRPr lang="en-US" b="1" dirty="0" smtClean="0">
              <a:solidFill>
                <a:srgbClr val="FF0000"/>
              </a:solidFill>
            </a:endParaRPr>
          </a:p>
          <a:p>
            <a:pPr lvl="0" algn="l">
              <a:buFont typeface="Wingdings" pitchFamily="2" charset="2"/>
              <a:buChar char="q"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sz="3200" b="1" dirty="0" smtClean="0">
                <a:solidFill>
                  <a:schemeClr val="tx1"/>
                </a:solidFill>
              </a:rPr>
              <a:t/>
            </a:r>
            <a:br>
              <a:rPr lang="en-GB" sz="3200" b="1" dirty="0" smtClean="0">
                <a:solidFill>
                  <a:schemeClr val="tx1"/>
                </a:solidFill>
              </a:rPr>
            </a:br>
            <a:r>
              <a:rPr lang="en-GB" sz="3200" b="1" dirty="0" smtClean="0">
                <a:solidFill>
                  <a:schemeClr val="tx1"/>
                </a:solidFill>
              </a:rPr>
              <a:t>Material </a:t>
            </a:r>
            <a:r>
              <a:rPr lang="en-GB" sz="3200" b="1" dirty="0" smtClean="0">
                <a:solidFill>
                  <a:schemeClr val="tx1"/>
                </a:solidFill>
              </a:rPr>
              <a:t>Culture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>
              <a:buFont typeface="Wingdings" pitchFamily="2" charset="2"/>
              <a:buChar char="q"/>
            </a:pPr>
            <a:r>
              <a:rPr lang="en-GB" b="1" dirty="0" smtClean="0"/>
              <a:t>Material culture </a:t>
            </a:r>
            <a:r>
              <a:rPr lang="en-GB" sz="2800" dirty="0" smtClean="0"/>
              <a:t>(artefacts) covers: (food, clothes, houses and towns, and transport</a:t>
            </a:r>
            <a:r>
              <a:rPr lang="en-GB" dirty="0" smtClean="0"/>
              <a:t>)</a:t>
            </a:r>
            <a:endParaRPr lang="en-US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b="1" dirty="0" smtClean="0"/>
              <a:t>Food </a:t>
            </a:r>
            <a:r>
              <a:rPr lang="en-GB" dirty="0" smtClean="0"/>
              <a:t>is the most sensitive and important expression of national culture. </a:t>
            </a:r>
            <a:r>
              <a:rPr lang="en-GB" sz="2000" dirty="0" smtClean="0"/>
              <a:t>Food terms could cause translation problems such as </a:t>
            </a:r>
            <a:r>
              <a:rPr lang="en-GB" sz="2000" b="1" dirty="0" smtClean="0">
                <a:solidFill>
                  <a:srgbClr val="FF0000"/>
                </a:solidFill>
              </a:rPr>
              <a:t>‘</a:t>
            </a:r>
            <a:r>
              <a:rPr lang="en-GB" sz="2000" b="1" dirty="0" err="1" smtClean="0">
                <a:solidFill>
                  <a:srgbClr val="FF0000"/>
                </a:solidFill>
              </a:rPr>
              <a:t>Kabsa</a:t>
            </a:r>
            <a:r>
              <a:rPr lang="en-GB" sz="2000" b="1" dirty="0" smtClean="0">
                <a:solidFill>
                  <a:srgbClr val="FF0000"/>
                </a:solidFill>
              </a:rPr>
              <a:t>’, “</a:t>
            </a:r>
            <a:r>
              <a:rPr lang="en-GB" sz="2000" b="1" dirty="0" err="1" smtClean="0">
                <a:solidFill>
                  <a:srgbClr val="FF0000"/>
                </a:solidFill>
              </a:rPr>
              <a:t>thareed</a:t>
            </a:r>
            <a:r>
              <a:rPr lang="en-GB" sz="2000" b="1" dirty="0" smtClean="0">
                <a:solidFill>
                  <a:srgbClr val="FF0000"/>
                </a:solidFill>
              </a:rPr>
              <a:t>’, ‘</a:t>
            </a:r>
            <a:r>
              <a:rPr lang="en-GB" sz="2000" b="1" dirty="0" err="1" smtClean="0">
                <a:solidFill>
                  <a:srgbClr val="FF0000"/>
                </a:solidFill>
              </a:rPr>
              <a:t>shankleesh</a:t>
            </a:r>
            <a:r>
              <a:rPr lang="en-GB" sz="2000" b="1" dirty="0" smtClean="0">
                <a:solidFill>
                  <a:srgbClr val="FF0000"/>
                </a:solidFill>
              </a:rPr>
              <a:t>’, </a:t>
            </a:r>
            <a:r>
              <a:rPr lang="en-GB" sz="2000" b="1" dirty="0" err="1" smtClean="0">
                <a:solidFill>
                  <a:srgbClr val="FF0000"/>
                </a:solidFill>
              </a:rPr>
              <a:t>ect</a:t>
            </a:r>
            <a:r>
              <a:rPr lang="en-GB" sz="2000" dirty="0" smtClean="0"/>
              <a:t>.</a:t>
            </a:r>
            <a:endParaRPr lang="en-US" sz="2000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b="1" dirty="0" smtClean="0"/>
              <a:t>Clothes</a:t>
            </a:r>
            <a:r>
              <a:rPr lang="en-GB" dirty="0" smtClean="0"/>
              <a:t> are as well cause for translation problems but can be solved by adding a generic term or classifier for the general TL reader as in: </a:t>
            </a:r>
            <a:r>
              <a:rPr lang="ar-SA" b="1" dirty="0" smtClean="0">
                <a:solidFill>
                  <a:srgbClr val="1132D9"/>
                </a:solidFill>
              </a:rPr>
              <a:t>جلابية </a:t>
            </a:r>
            <a:r>
              <a:rPr lang="ar-SA" b="1" dirty="0" smtClean="0">
                <a:solidFill>
                  <a:srgbClr val="1132D9"/>
                </a:solidFill>
              </a:rPr>
              <a:t>أو ثوب الرجل"  </a:t>
            </a:r>
            <a:r>
              <a:rPr lang="en-US" b="1" dirty="0" smtClean="0">
                <a:solidFill>
                  <a:srgbClr val="1132D9"/>
                </a:solidFill>
              </a:rPr>
              <a:t> ‘ </a:t>
            </a:r>
            <a:r>
              <a:rPr lang="ar-SA" b="1" dirty="0" smtClean="0">
                <a:solidFill>
                  <a:srgbClr val="1132D9"/>
                </a:solidFill>
              </a:rPr>
              <a:t> </a:t>
            </a:r>
            <a:r>
              <a:rPr lang="en-US" dirty="0" smtClean="0"/>
              <a:t>“</a:t>
            </a:r>
            <a:r>
              <a:rPr lang="en-US" b="1" dirty="0" smtClean="0">
                <a:solidFill>
                  <a:srgbClr val="FF0000"/>
                </a:solidFill>
              </a:rPr>
              <a:t>National dress for Arab Men”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sz="3200" b="1" dirty="0" smtClean="0">
                <a:solidFill>
                  <a:schemeClr val="tx1"/>
                </a:solidFill>
              </a:rPr>
              <a:t/>
            </a:r>
            <a:br>
              <a:rPr lang="en-GB" sz="3200" b="1" dirty="0" smtClean="0">
                <a:solidFill>
                  <a:schemeClr val="tx1"/>
                </a:solidFill>
              </a:rPr>
            </a:br>
            <a:r>
              <a:rPr lang="en-GB" sz="3200" b="1" dirty="0" smtClean="0">
                <a:solidFill>
                  <a:schemeClr val="tx1"/>
                </a:solidFill>
              </a:rPr>
              <a:t>Social </a:t>
            </a:r>
            <a:r>
              <a:rPr lang="en-GB" sz="3200" b="1" dirty="0" smtClean="0">
                <a:solidFill>
                  <a:schemeClr val="tx1"/>
                </a:solidFill>
              </a:rPr>
              <a:t>Culture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>
              <a:buFont typeface="Wingdings" pitchFamily="2" charset="2"/>
              <a:buChar char="q"/>
            </a:pPr>
            <a:r>
              <a:rPr lang="en-GB" dirty="0" smtClean="0"/>
              <a:t>Social culture covers  terms related to types of work and leisure .</a:t>
            </a:r>
            <a:endParaRPr lang="en-US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dirty="0" smtClean="0"/>
              <a:t>Most of the types of jobs don’t cause problems in translation such as </a:t>
            </a:r>
            <a:r>
              <a:rPr lang="en-GB" dirty="0" smtClean="0"/>
              <a:t>‘chocolate </a:t>
            </a:r>
            <a:r>
              <a:rPr lang="en-GB" dirty="0" smtClean="0"/>
              <a:t>shop’ but ‘pork-butcher’ is a different case.</a:t>
            </a:r>
            <a:endParaRPr lang="en-US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dirty="0" smtClean="0"/>
              <a:t> Cultural </a:t>
            </a:r>
            <a:r>
              <a:rPr lang="en-GB" dirty="0" smtClean="0"/>
              <a:t>words that denote leisure activities as in : hockey, snooker, squash etc.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sz="3200" dirty="0" smtClean="0">
                <a:solidFill>
                  <a:schemeClr val="tx1"/>
                </a:solidFill>
              </a:rPr>
              <a:t/>
            </a:r>
            <a:br>
              <a:rPr lang="en-GB" sz="3200" dirty="0" smtClean="0">
                <a:solidFill>
                  <a:schemeClr val="tx1"/>
                </a:solidFill>
              </a:rPr>
            </a:br>
            <a:r>
              <a:rPr lang="en-GB" sz="3200" b="1" dirty="0" smtClean="0">
                <a:solidFill>
                  <a:schemeClr val="tx1"/>
                </a:solidFill>
              </a:rPr>
              <a:t>Social </a:t>
            </a:r>
            <a:r>
              <a:rPr lang="en-GB" sz="3200" b="1" dirty="0" smtClean="0">
                <a:solidFill>
                  <a:schemeClr val="tx1"/>
                </a:solidFill>
              </a:rPr>
              <a:t>Organisation- political and administrative 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n-GB" sz="2800" dirty="0" smtClean="0"/>
              <a:t>Social organisations cover organisations, customs, activities, procedures and concepts that are:</a:t>
            </a:r>
            <a:endParaRPr lang="en-US" sz="2800" dirty="0" smtClean="0"/>
          </a:p>
          <a:p>
            <a:pPr marL="514350" lvl="0" indent="-514350" algn="l">
              <a:buFont typeface="+mj-lt"/>
              <a:buAutoNum type="alphaLcParenR"/>
            </a:pPr>
            <a:r>
              <a:rPr lang="en-GB" sz="2400" dirty="0" smtClean="0"/>
              <a:t>Political and administrative</a:t>
            </a:r>
            <a:endParaRPr lang="en-US" sz="2400" dirty="0" smtClean="0"/>
          </a:p>
          <a:p>
            <a:pPr marL="514350" lvl="0" indent="-514350" algn="l">
              <a:buFont typeface="+mj-lt"/>
              <a:buAutoNum type="alphaLcParenR"/>
            </a:pPr>
            <a:r>
              <a:rPr lang="en-GB" sz="2400" dirty="0" smtClean="0"/>
              <a:t>Religious</a:t>
            </a:r>
            <a:endParaRPr lang="en-US" sz="2400" dirty="0" smtClean="0"/>
          </a:p>
          <a:p>
            <a:pPr marL="514350" lvl="0" indent="-514350" algn="l">
              <a:buFont typeface="+mj-lt"/>
              <a:buAutoNum type="alphaLcParenR"/>
            </a:pPr>
            <a:r>
              <a:rPr lang="en-GB" sz="2400" dirty="0" smtClean="0"/>
              <a:t>Artistic</a:t>
            </a:r>
            <a:endParaRPr lang="en-US" sz="2400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2800" dirty="0" smtClean="0"/>
              <a:t>Examples are the title of a head of a state ( ‘</a:t>
            </a:r>
            <a:r>
              <a:rPr lang="en-GB" sz="2800" b="1" dirty="0" smtClean="0">
                <a:solidFill>
                  <a:srgbClr val="1132D9"/>
                </a:solidFill>
              </a:rPr>
              <a:t>King’, ‘President’ “Prime Minster”, etc.</a:t>
            </a:r>
            <a:endParaRPr lang="en-US" sz="2800" b="1" dirty="0" smtClean="0">
              <a:solidFill>
                <a:srgbClr val="1132D9"/>
              </a:solidFill>
            </a:endParaRPr>
          </a:p>
          <a:p>
            <a:pPr lvl="0" algn="l">
              <a:buFont typeface="Wingdings" pitchFamily="2" charset="2"/>
              <a:buChar char="q"/>
            </a:pPr>
            <a:r>
              <a:rPr lang="en-GB" sz="2800" dirty="0" smtClean="0"/>
              <a:t>Names of Ministries are usually translated as in “</a:t>
            </a:r>
            <a:r>
              <a:rPr lang="en-GB" sz="2800" b="1" dirty="0" smtClean="0">
                <a:solidFill>
                  <a:srgbClr val="FF0000"/>
                </a:solidFill>
              </a:rPr>
              <a:t>treasury = Finance Ministry’ Home office= Ministry of the Interior’</a:t>
            </a:r>
            <a:r>
              <a:rPr lang="en-GB" sz="2800" dirty="0" smtClean="0"/>
              <a:t> </a:t>
            </a:r>
            <a:r>
              <a:rPr lang="en-GB" sz="2800" dirty="0" smtClean="0"/>
              <a:t>etc. </a:t>
            </a:r>
            <a:endParaRPr lang="en-US" sz="2800" dirty="0" smtClean="0"/>
          </a:p>
          <a:p>
            <a:pPr algn="l">
              <a:buFont typeface="Wingdings" pitchFamily="2" charset="2"/>
              <a:buChar char="q"/>
            </a:pP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sz="3200" b="1" dirty="0" smtClean="0">
                <a:solidFill>
                  <a:schemeClr val="tx1"/>
                </a:solidFill>
              </a:rPr>
              <a:t>Historical Terms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>
              <a:buFont typeface="Wingdings" pitchFamily="2" charset="2"/>
              <a:buChar char="q"/>
            </a:pPr>
            <a:r>
              <a:rPr lang="en-GB" dirty="0" smtClean="0"/>
              <a:t>Don’t </a:t>
            </a:r>
            <a:r>
              <a:rPr lang="en-GB" dirty="0" smtClean="0"/>
              <a:t>translate </a:t>
            </a:r>
            <a:r>
              <a:rPr lang="en-GB" dirty="0" smtClean="0"/>
              <a:t>historical terms unless they  have generally accepted translation as in ‘ </a:t>
            </a:r>
            <a:r>
              <a:rPr lang="en-GB" dirty="0" err="1" smtClean="0"/>
              <a:t>Siecle</a:t>
            </a:r>
            <a:r>
              <a:rPr lang="en-GB" dirty="0" smtClean="0"/>
              <a:t> des </a:t>
            </a:r>
            <a:r>
              <a:rPr lang="en-GB" dirty="0" err="1" smtClean="0"/>
              <a:t>Lumieres</a:t>
            </a:r>
            <a:r>
              <a:rPr lang="en-GB" dirty="0" smtClean="0"/>
              <a:t>= ‘The age of Enlightenment’ </a:t>
            </a:r>
            <a:endParaRPr lang="en-US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dirty="0" smtClean="0"/>
              <a:t>Normally the transferred word can be replaced by the functional or descriptive terms as in the example above.</a:t>
            </a:r>
            <a:endParaRPr lang="en-US" dirty="0" smtClean="0"/>
          </a:p>
          <a:p>
            <a:r>
              <a:rPr lang="en-GB" dirty="0" smtClean="0"/>
              <a:t> 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sz="3200" b="1" dirty="0" smtClean="0">
                <a:solidFill>
                  <a:schemeClr val="tx1"/>
                </a:solidFill>
              </a:rPr>
              <a:t/>
            </a:r>
            <a:br>
              <a:rPr lang="en-GB" sz="3200" b="1" dirty="0" smtClean="0">
                <a:solidFill>
                  <a:schemeClr val="tx1"/>
                </a:solidFill>
              </a:rPr>
            </a:br>
            <a:r>
              <a:rPr lang="en-GB" sz="3200" b="1" dirty="0" smtClean="0">
                <a:solidFill>
                  <a:schemeClr val="tx1"/>
                </a:solidFill>
              </a:rPr>
              <a:t>International </a:t>
            </a:r>
            <a:r>
              <a:rPr lang="en-GB" sz="3200" b="1" dirty="0" smtClean="0">
                <a:solidFill>
                  <a:schemeClr val="tx1"/>
                </a:solidFill>
              </a:rPr>
              <a:t>Terms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>
              <a:buFont typeface="Wingdings" pitchFamily="2" charset="2"/>
              <a:buChar char="q"/>
            </a:pPr>
            <a:r>
              <a:rPr lang="en-GB" dirty="0" smtClean="0"/>
              <a:t>International Institutional terms usually have recognised translations which are in fact through translation.</a:t>
            </a:r>
            <a:endParaRPr lang="en-US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dirty="0" smtClean="0"/>
              <a:t>For example, OMS (</a:t>
            </a:r>
            <a:r>
              <a:rPr lang="en-GB" b="1" dirty="0" smtClean="0">
                <a:solidFill>
                  <a:srgbClr val="1132D9"/>
                </a:solidFill>
              </a:rPr>
              <a:t>Organisation </a:t>
            </a:r>
            <a:r>
              <a:rPr lang="en-GB" b="1" dirty="0" err="1" smtClean="0">
                <a:solidFill>
                  <a:srgbClr val="1132D9"/>
                </a:solidFill>
              </a:rPr>
              <a:t>Mondiale</a:t>
            </a:r>
            <a:r>
              <a:rPr lang="en-GB" b="1" dirty="0" smtClean="0">
                <a:solidFill>
                  <a:srgbClr val="1132D9"/>
                </a:solidFill>
              </a:rPr>
              <a:t> de la </a:t>
            </a:r>
            <a:r>
              <a:rPr lang="en-GB" b="1" dirty="0" err="1" smtClean="0">
                <a:solidFill>
                  <a:srgbClr val="1132D9"/>
                </a:solidFill>
              </a:rPr>
              <a:t>Sante</a:t>
            </a:r>
            <a:r>
              <a:rPr lang="en-GB" dirty="0" smtClean="0"/>
              <a:t>=</a:t>
            </a:r>
            <a:r>
              <a:rPr lang="ar-SA" b="1" dirty="0" smtClean="0">
                <a:solidFill>
                  <a:srgbClr val="FF3300"/>
                </a:solidFill>
              </a:rPr>
              <a:t>المنظمة العالمية للصحة  </a:t>
            </a:r>
            <a:endParaRPr lang="en-US" b="1" dirty="0" smtClean="0">
              <a:solidFill>
                <a:srgbClr val="FF33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sz="3200" b="1" dirty="0" smtClean="0">
                <a:solidFill>
                  <a:schemeClr val="tx1"/>
                </a:solidFill>
              </a:rPr>
              <a:t/>
            </a:r>
            <a:br>
              <a:rPr lang="en-GB" sz="3200" b="1" dirty="0" smtClean="0">
                <a:solidFill>
                  <a:schemeClr val="tx1"/>
                </a:solidFill>
              </a:rPr>
            </a:br>
            <a:r>
              <a:rPr lang="en-GB" sz="3200" b="1" dirty="0" smtClean="0">
                <a:solidFill>
                  <a:schemeClr val="tx1"/>
                </a:solidFill>
              </a:rPr>
              <a:t>Religious </a:t>
            </a:r>
            <a:r>
              <a:rPr lang="en-GB" sz="3200" b="1" dirty="0" smtClean="0">
                <a:solidFill>
                  <a:schemeClr val="tx1"/>
                </a:solidFill>
              </a:rPr>
              <a:t>Terms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>
              <a:buFont typeface="Wingdings" pitchFamily="2" charset="2"/>
              <a:buChar char="q"/>
            </a:pPr>
            <a:r>
              <a:rPr lang="en-GB" dirty="0" smtClean="0"/>
              <a:t>The language of religions tend to be transferred when it becomes of TL interest.</a:t>
            </a:r>
            <a:endParaRPr lang="en-US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dirty="0" smtClean="0"/>
              <a:t>Commonest words being naturalised as in the word </a:t>
            </a:r>
            <a:r>
              <a:rPr lang="ar-SA" dirty="0" smtClean="0"/>
              <a:t>الله </a:t>
            </a:r>
            <a:r>
              <a:rPr lang="en-US" dirty="0" smtClean="0"/>
              <a:t>       </a:t>
            </a:r>
            <a:r>
              <a:rPr lang="en-US" dirty="0" smtClean="0"/>
              <a:t>Allah</a:t>
            </a:r>
          </a:p>
          <a:p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514600" y="3429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sz="3200" b="1" dirty="0" smtClean="0">
                <a:solidFill>
                  <a:schemeClr val="tx1"/>
                </a:solidFill>
              </a:rPr>
              <a:t>Artistic Terms </a:t>
            </a:r>
            <a:r>
              <a:rPr lang="en-US" sz="3200" dirty="0" smtClean="0">
                <a:solidFill>
                  <a:schemeClr val="tx1"/>
                </a:solidFill>
              </a:rPr>
              <a:t/>
            </a:r>
            <a:br>
              <a:rPr lang="en-US" sz="3200" dirty="0" smtClean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>
              <a:buFont typeface="Wingdings" pitchFamily="2" charset="2"/>
              <a:buChar char="q"/>
            </a:pPr>
            <a:r>
              <a:rPr lang="en-GB" dirty="0" smtClean="0"/>
              <a:t>Some of them are transferred and some are translated.</a:t>
            </a:r>
            <a:endParaRPr lang="en-US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dirty="0" smtClean="0"/>
              <a:t>Names of buildings, museums , theatre, opera houses are likely to be transferred (i.e. regarded as cultural features)  as well as translated since they form part of the street plans and addresses.</a:t>
            </a:r>
            <a:endParaRPr lang="en-US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dirty="0" smtClean="0"/>
              <a:t>Some of them are naturalised if they their universality is accepted. 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sz="2800" b="1" dirty="0" smtClean="0"/>
              <a:t/>
            </a:r>
            <a:br>
              <a:rPr lang="en-GB" sz="2800" b="1" dirty="0" smtClean="0"/>
            </a:br>
            <a:r>
              <a:rPr lang="en-GB" sz="2800" b="1" dirty="0" smtClean="0">
                <a:solidFill>
                  <a:schemeClr val="tx1"/>
                </a:solidFill>
              </a:rPr>
              <a:t>When </a:t>
            </a:r>
            <a:r>
              <a:rPr lang="en-GB" sz="2800" b="1" dirty="0" smtClean="0">
                <a:solidFill>
                  <a:schemeClr val="tx1"/>
                </a:solidFill>
              </a:rPr>
              <a:t>dealing with culture in translation you need to be aware of the following: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 algn="l">
              <a:buFont typeface="+mj-lt"/>
              <a:buAutoNum type="arabicPeriod"/>
            </a:pPr>
            <a:r>
              <a:rPr lang="en-GB" b="1" dirty="0" smtClean="0"/>
              <a:t>Contextual </a:t>
            </a:r>
            <a:r>
              <a:rPr lang="en-GB" b="1" dirty="0" smtClean="0"/>
              <a:t>Factors such as: </a:t>
            </a:r>
            <a:r>
              <a:rPr lang="en-GB" sz="2800" dirty="0" smtClean="0"/>
              <a:t>Purpose of text, Motivation and cultural, technical and linguistic level of readership, Importance of referent in the SL text, Setting (does recognised translation exist?), </a:t>
            </a:r>
            <a:r>
              <a:rPr lang="en-GB" sz="2800" dirty="0" err="1" smtClean="0"/>
              <a:t>R</a:t>
            </a:r>
            <a:r>
              <a:rPr lang="en-GB" sz="2800" dirty="0" err="1" smtClean="0"/>
              <a:t>ecency</a:t>
            </a:r>
            <a:r>
              <a:rPr lang="en-GB" sz="2800" dirty="0" smtClean="0"/>
              <a:t> of word/referent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en-GB" b="1" dirty="0" smtClean="0"/>
              <a:t>Translation </a:t>
            </a:r>
            <a:r>
              <a:rPr lang="en-GB" b="1" dirty="0" smtClean="0"/>
              <a:t>procedures </a:t>
            </a:r>
            <a:r>
              <a:rPr lang="en-GB" b="1" dirty="0" smtClean="0"/>
              <a:t>such as : </a:t>
            </a:r>
            <a:r>
              <a:rPr lang="en-GB" sz="2800" dirty="0" smtClean="0"/>
              <a:t>Transference, Cultural equivalent, Naturalization,  Literal translation, Label, Componential analysis, Accepted standard translation, Paraphrasing, etc..</a:t>
            </a:r>
          </a:p>
          <a:p>
            <a:pPr marL="514350" lvl="0" indent="-514350" algn="l">
              <a:buFont typeface="+mj-lt"/>
              <a:buAutoNum type="arabicPeriod"/>
            </a:pPr>
            <a:endParaRPr lang="en-GB" b="1" dirty="0" smtClean="0"/>
          </a:p>
          <a:p>
            <a:pPr marL="514350" lvl="0" indent="-514350" algn="l">
              <a:buFont typeface="+mj-lt"/>
              <a:buAutoNum type="arabicPeriod"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1856</TotalTime>
  <Words>728</Words>
  <Application>Microsoft Office PowerPoint</Application>
  <PresentationFormat>A4 Paper (210x297 mm)</PresentationFormat>
  <Paragraphs>73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Lecture 7</vt:lpstr>
      <vt:lpstr>Learning Outcomes</vt:lpstr>
      <vt:lpstr>Definitions </vt:lpstr>
      <vt:lpstr> Cultural Categories  </vt:lpstr>
      <vt:lpstr> General Consideration </vt:lpstr>
      <vt:lpstr>Ecology  </vt:lpstr>
      <vt:lpstr> Material Culture  </vt:lpstr>
      <vt:lpstr> Social Culture  </vt:lpstr>
      <vt:lpstr> Social Organisation- political and administrative  </vt:lpstr>
      <vt:lpstr>Historical Terms  </vt:lpstr>
      <vt:lpstr> International Terms  </vt:lpstr>
      <vt:lpstr> Religious Terms  </vt:lpstr>
      <vt:lpstr>Artistic Terms  </vt:lpstr>
      <vt:lpstr> When dealing with culture in translation you need to be aware of the following: 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ahalimah</cp:lastModifiedBy>
  <cp:revision>181</cp:revision>
  <dcterms:created xsi:type="dcterms:W3CDTF">2009-10-14T19:14:34Z</dcterms:created>
  <dcterms:modified xsi:type="dcterms:W3CDTF">2011-10-04T05:34:22Z</dcterms:modified>
</cp:coreProperties>
</file>