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0" r:id="rId2"/>
    <p:sldId id="301" r:id="rId3"/>
    <p:sldId id="303" r:id="rId4"/>
    <p:sldId id="312" r:id="rId5"/>
    <p:sldId id="304" r:id="rId6"/>
    <p:sldId id="305" r:id="rId7"/>
    <p:sldId id="313" r:id="rId8"/>
    <p:sldId id="306" r:id="rId9"/>
    <p:sldId id="307" r:id="rId10"/>
    <p:sldId id="322" r:id="rId11"/>
    <p:sldId id="323" r:id="rId12"/>
    <p:sldId id="308" r:id="rId13"/>
    <p:sldId id="309" r:id="rId14"/>
    <p:sldId id="326" r:id="rId15"/>
    <p:sldId id="310" r:id="rId16"/>
    <p:sldId id="315" r:id="rId17"/>
    <p:sldId id="316" r:id="rId18"/>
    <p:sldId id="317" r:id="rId19"/>
    <p:sldId id="318" r:id="rId20"/>
    <p:sldId id="319" r:id="rId21"/>
    <p:sldId id="320" r:id="rId22"/>
    <p:sldId id="324" r:id="rId23"/>
    <p:sldId id="311" r:id="rId24"/>
    <p:sldId id="325"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B84AF"/>
    <a:srgbClr val="709256"/>
    <a:srgbClr val="009900"/>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425" autoAdjust="0"/>
    <p:restoredTop sz="94664" autoAdjust="0"/>
  </p:normalViewPr>
  <p:slideViewPr>
    <p:cSldViewPr>
      <p:cViewPr>
        <p:scale>
          <a:sx n="60" d="100"/>
          <a:sy n="60" d="100"/>
        </p:scale>
        <p:origin x="-1224" y="-3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4400" b="1" dirty="0" smtClean="0">
              <a:solidFill>
                <a:srgbClr val="709256"/>
              </a:solidFill>
              <a:latin typeface="AYM Wadiy S_U normal."/>
              <a:cs typeface="Times New Roman" pitchFamily="18" charset="0"/>
            </a:endParaRPr>
          </a:p>
          <a:p>
            <a:pPr algn="l">
              <a:lnSpc>
                <a:spcPct val="80000"/>
              </a:lnSpc>
            </a:pPr>
            <a:endParaRPr lang="en-US" sz="4400" b="1" dirty="0" smtClean="0">
              <a:solidFill>
                <a:srgbClr val="709256"/>
              </a:solidFill>
              <a:latin typeface="AYM Wadiy S_U normal."/>
              <a:cs typeface="Times New Roman" pitchFamily="18" charset="0"/>
            </a:endParaRPr>
          </a:p>
          <a:p>
            <a:pPr algn="l">
              <a:lnSpc>
                <a:spcPct val="80000"/>
              </a:lnSpc>
            </a:pPr>
            <a:r>
              <a:rPr lang="en-US" sz="4400" b="1" dirty="0" smtClean="0">
                <a:solidFill>
                  <a:srgbClr val="709256"/>
                </a:solidFill>
                <a:latin typeface="AYM Wadiy S_U normal."/>
                <a:cs typeface="Times New Roman" pitchFamily="18" charset="0"/>
              </a:rPr>
              <a:t>English Language  </a:t>
            </a:r>
          </a:p>
          <a:p>
            <a:pPr algn="l">
              <a:lnSpc>
                <a:spcPct val="80000"/>
              </a:lnSpc>
            </a:pPr>
            <a:r>
              <a:rPr lang="en-US" sz="4800" b="1" dirty="0" smtClean="0">
                <a:solidFill>
                  <a:srgbClr val="709256"/>
                </a:solidFill>
                <a:latin typeface="AYM Wadiy S_U normal."/>
                <a:cs typeface="Times New Roman" pitchFamily="18" charset="0"/>
              </a:rPr>
              <a:t>Phonetics &amp; Phonology  </a:t>
            </a:r>
            <a:endParaRPr lang="en-US" sz="5400" b="1" dirty="0" smtClean="0">
              <a:solidFill>
                <a:srgbClr val="709256"/>
              </a:solidFill>
              <a:latin typeface="AYM Wadiy S_U normal."/>
              <a:cs typeface="Times New Roman" pitchFamily="18" charset="0"/>
            </a:endParaRPr>
          </a:p>
          <a:p>
            <a:pPr algn="l">
              <a:lnSpc>
                <a:spcPct val="80000"/>
              </a:lnSpc>
            </a:pPr>
            <a:endParaRPr lang="en-US" sz="3200" b="1" dirty="0" smtClean="0">
              <a:solidFill>
                <a:srgbClr val="709256"/>
              </a:solidFill>
              <a:latin typeface="Calibri" pitchFamily="34" charset="0"/>
              <a:cs typeface="Times New Roman" pitchFamily="18" charset="0"/>
            </a:endParaRPr>
          </a:p>
          <a:p>
            <a:pPr algn="l">
              <a:lnSpc>
                <a:spcPct val="80000"/>
              </a:lnSpc>
            </a:pPr>
            <a:r>
              <a:rPr lang="en-US" sz="3200" b="1" dirty="0" smtClean="0">
                <a:latin typeface="Calibri" pitchFamily="34" charset="0"/>
                <a:cs typeface="Times New Roman" pitchFamily="18" charset="0"/>
              </a:rPr>
              <a:t>Instructor: </a:t>
            </a:r>
          </a:p>
          <a:p>
            <a:pPr algn="l">
              <a:lnSpc>
                <a:spcPct val="80000"/>
              </a:lnSpc>
            </a:pPr>
            <a:r>
              <a:rPr lang="en-US" sz="2400" b="1" dirty="0" err="1" smtClean="0">
                <a:latin typeface="Calibri" pitchFamily="34" charset="0"/>
                <a:cs typeface="Times New Roman" pitchFamily="18" charset="0"/>
              </a:rPr>
              <a:t>Ammar</a:t>
            </a:r>
            <a:r>
              <a:rPr lang="en-US" sz="2400" b="1" dirty="0" smtClean="0">
                <a:latin typeface="Calibri" pitchFamily="34" charset="0"/>
                <a:cs typeface="Times New Roman" pitchFamily="18" charset="0"/>
              </a:rPr>
              <a:t> Sultan Al-</a:t>
            </a:r>
            <a:r>
              <a:rPr lang="en-US" sz="2400" b="1" dirty="0" err="1" smtClean="0">
                <a:latin typeface="Calibri" pitchFamily="34" charset="0"/>
                <a:cs typeface="Times New Roman" pitchFamily="18" charset="0"/>
              </a:rPr>
              <a:t>Ma’ani</a:t>
            </a:r>
            <a:endParaRPr lang="en-US" sz="24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470025"/>
          </a:xfrm>
        </p:spPr>
        <p:txBody>
          <a:bodyPr/>
          <a:lstStyle/>
          <a:p>
            <a:pPr eaLnBrk="1" hangingPunct="1"/>
            <a:r>
              <a:rPr lang="en-US" b="1" baseline="30000" dirty="0" smtClean="0">
                <a:solidFill>
                  <a:srgbClr val="709256"/>
                </a:solidFill>
                <a:cs typeface="Arial" pitchFamily="34" charset="0"/>
              </a:rPr>
              <a:t>7th</a:t>
            </a:r>
            <a:r>
              <a:rPr lang="en-US" b="1" dirty="0" smtClean="0">
                <a:solidFill>
                  <a:srgbClr val="709256"/>
                </a:solidFill>
                <a:cs typeface="Arial" pitchFamily="34" charset="0"/>
              </a:rPr>
              <a:t>  Class</a:t>
            </a:r>
            <a:endParaRPr lang="en-US" dirty="0" smtClean="0">
              <a:solidFill>
                <a:srgbClr val="709256"/>
              </a:solidFill>
              <a:cs typeface="Arial" pitchFamily="34" charset="0"/>
            </a:endParaRPr>
          </a:p>
        </p:txBody>
      </p:sp>
      <p:sp>
        <p:nvSpPr>
          <p:cNvPr id="5" name="عنوان فرعي 4"/>
          <p:cNvSpPr>
            <a:spLocks noGrp="1"/>
          </p:cNvSpPr>
          <p:nvPr>
            <p:ph type="subTitle" idx="1"/>
          </p:nvPr>
        </p:nvSpPr>
        <p:spPr/>
        <p:txBody>
          <a:bodyPr/>
          <a:lstStyle/>
          <a:p>
            <a:r>
              <a:rPr lang="en-US" dirty="0" smtClean="0"/>
              <a:t>Syllable Structure in English</a:t>
            </a:r>
          </a:p>
          <a:p>
            <a:endParaRPr lang="en-US" dirty="0" smtClean="0"/>
          </a:p>
          <a:p>
            <a:r>
              <a:rPr lang="en-US" dirty="0" smtClean="0"/>
              <a:t>Lets study it…</a:t>
            </a:r>
          </a:p>
          <a:p>
            <a:r>
              <a:rPr lang="en-US" dirty="0" smtClean="0"/>
              <a:t> </a:t>
            </a:r>
            <a:endParaRPr lang="en-US"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en-US" sz="3500" dirty="0" smtClean="0"/>
              <a:t>What Does Syllabification of a Word Mean?</a:t>
            </a:r>
            <a:endParaRPr lang="en-US" sz="3500" dirty="0"/>
          </a:p>
        </p:txBody>
      </p:sp>
      <p:sp>
        <p:nvSpPr>
          <p:cNvPr id="10243" name="Rectangle 3"/>
          <p:cNvSpPr>
            <a:spLocks noGrp="1" noChangeArrowheads="1"/>
          </p:cNvSpPr>
          <p:nvPr>
            <p:ph type="body" idx="1"/>
          </p:nvPr>
        </p:nvSpPr>
        <p:spPr/>
        <p:txBody>
          <a:bodyPr/>
          <a:lstStyle/>
          <a:p>
            <a:pPr algn="l"/>
            <a:r>
              <a:rPr lang="en-US" dirty="0" smtClean="0"/>
              <a:t>- Words </a:t>
            </a:r>
            <a:r>
              <a:rPr lang="en-US" dirty="0"/>
              <a:t>can be cut up into units called </a:t>
            </a:r>
            <a:r>
              <a:rPr lang="en-US" b="1" dirty="0"/>
              <a:t>syllables. </a:t>
            </a:r>
          </a:p>
          <a:p>
            <a:pPr algn="l"/>
            <a:r>
              <a:rPr lang="en-US" dirty="0" smtClean="0"/>
              <a:t>- Humans </a:t>
            </a:r>
            <a:r>
              <a:rPr lang="en-US" dirty="0"/>
              <a:t>seem to need syllables as a way of segmenting the stream of speech and giving it a rhythm of strong and weak </a:t>
            </a:r>
            <a:r>
              <a:rPr lang="en-US" dirty="0" smtClean="0"/>
              <a:t>beats, as we hear in Music.</a:t>
            </a:r>
            <a:endParaRPr lang="en-US" dirty="0"/>
          </a:p>
          <a:p>
            <a:pPr algn="l"/>
            <a:r>
              <a:rPr lang="en-US" dirty="0" smtClean="0"/>
              <a:t>- Syllables </a:t>
            </a:r>
            <a:r>
              <a:rPr lang="en-US" dirty="0"/>
              <a:t>exist only to make speech easier for the brain to process. </a:t>
            </a:r>
          </a:p>
          <a:p>
            <a:pPr algn="l"/>
            <a:r>
              <a:rPr lang="en-US" dirty="0" smtClean="0"/>
              <a:t>- A </a:t>
            </a:r>
            <a:r>
              <a:rPr lang="en-US" dirty="0"/>
              <a:t>word contains at least one syllable.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ox(in)">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ox(in)">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box(in)">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box(in)">
                                      <p:cBhvr>
                                        <p:cTn id="22"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Most speakers of English … </a:t>
            </a:r>
            <a:endParaRPr lang="en-US" dirty="0"/>
          </a:p>
        </p:txBody>
      </p:sp>
      <p:sp>
        <p:nvSpPr>
          <p:cNvPr id="3" name="Content Placeholder 2"/>
          <p:cNvSpPr>
            <a:spLocks noGrp="1"/>
          </p:cNvSpPr>
          <p:nvPr>
            <p:ph idx="1"/>
          </p:nvPr>
        </p:nvSpPr>
        <p:spPr/>
        <p:txBody>
          <a:bodyPr/>
          <a:lstStyle/>
          <a:p>
            <a:pPr algn="l"/>
            <a:r>
              <a:rPr lang="en-US" sz="2000" dirty="0" smtClean="0"/>
              <a:t>…have no trouble dividing a word up into its component syllables. Sometimes how a particular word is divided might vary from one individual to another, but a division is always easy and always possible. Here are some words divided into their component syllables (a period is used to mark the end of a syllable):</a:t>
            </a:r>
          </a:p>
          <a:p>
            <a:pPr algn="l"/>
            <a:endParaRPr lang="en-US" sz="2000" dirty="0" smtClean="0"/>
          </a:p>
          <a:p>
            <a:pPr algn="l"/>
            <a:r>
              <a:rPr lang="en-US" sz="2000" dirty="0" smtClean="0"/>
              <a:t>       tomato = to.ma.to </a:t>
            </a:r>
            <a:br>
              <a:rPr lang="en-US" sz="2000" dirty="0" smtClean="0"/>
            </a:br>
            <a:r>
              <a:rPr lang="en-US" sz="2000" dirty="0" smtClean="0"/>
              <a:t>window = win.dow </a:t>
            </a:r>
            <a:br>
              <a:rPr lang="en-US" sz="2000" dirty="0" smtClean="0"/>
            </a:br>
            <a:endParaRPr lang="en-US" sz="2000" dirty="0" smtClean="0"/>
          </a:p>
          <a:p>
            <a:pPr algn="l"/>
            <a:endParaRPr lang="en-US" sz="2000" dirty="0" smtClean="0"/>
          </a:p>
          <a:p>
            <a:pPr algn="l"/>
            <a:r>
              <a:rPr lang="en-US" sz="2000" dirty="0" smtClean="0"/>
              <a:t>(some people might put some of the periods in different places in this word).</a:t>
            </a:r>
          </a:p>
          <a:p>
            <a:pPr algn="l"/>
            <a:endParaRPr lang="en-US" sz="2000" dirty="0"/>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en-US" dirty="0"/>
              <a:t>Syllables and their parts </a:t>
            </a:r>
          </a:p>
        </p:txBody>
      </p:sp>
      <p:sp>
        <p:nvSpPr>
          <p:cNvPr id="11267" name="Rectangle 3"/>
          <p:cNvSpPr>
            <a:spLocks noGrp="1" noChangeArrowheads="1"/>
          </p:cNvSpPr>
          <p:nvPr>
            <p:ph type="body" idx="1"/>
          </p:nvPr>
        </p:nvSpPr>
        <p:spPr/>
        <p:txBody>
          <a:bodyPr/>
          <a:lstStyle/>
          <a:p>
            <a:pPr algn="l">
              <a:buFont typeface="Arial" pitchFamily="34" charset="0"/>
              <a:buChar char="•"/>
            </a:pPr>
            <a:r>
              <a:rPr lang="en-US" dirty="0" smtClean="0"/>
              <a:t>The </a:t>
            </a:r>
            <a:r>
              <a:rPr lang="en-US" dirty="0"/>
              <a:t>parts are </a:t>
            </a:r>
            <a:r>
              <a:rPr lang="en-US" b="1" dirty="0"/>
              <a:t>onset </a:t>
            </a:r>
            <a:r>
              <a:rPr lang="en-US" dirty="0"/>
              <a:t>and </a:t>
            </a:r>
            <a:r>
              <a:rPr lang="en-US" b="1" dirty="0"/>
              <a:t>rhyme</a:t>
            </a:r>
            <a:r>
              <a:rPr lang="en-US" dirty="0"/>
              <a:t>; within the rhyme we find the</a:t>
            </a:r>
            <a:r>
              <a:rPr lang="en-US" b="1" dirty="0"/>
              <a:t> nucleus </a:t>
            </a:r>
            <a:r>
              <a:rPr lang="en-US" dirty="0"/>
              <a:t>and </a:t>
            </a:r>
            <a:r>
              <a:rPr lang="en-US" b="1" dirty="0"/>
              <a:t>coda</a:t>
            </a:r>
            <a:r>
              <a:rPr lang="en-US" dirty="0"/>
              <a:t>. </a:t>
            </a:r>
            <a:endParaRPr lang="en-US" dirty="0" smtClean="0"/>
          </a:p>
          <a:p>
            <a:pPr algn="l">
              <a:buFont typeface="Arial" pitchFamily="34" charset="0"/>
              <a:buChar char="•"/>
            </a:pPr>
            <a:endParaRPr lang="en-US" dirty="0"/>
          </a:p>
          <a:p>
            <a:pPr algn="l">
              <a:buFont typeface="Arial" pitchFamily="34" charset="0"/>
              <a:buChar char="•"/>
            </a:pPr>
            <a:r>
              <a:rPr lang="en-US" dirty="0" smtClean="0"/>
              <a:t>Not </a:t>
            </a:r>
            <a:r>
              <a:rPr lang="en-US" dirty="0"/>
              <a:t>all syllables have all parts; the smallest possible syllable contains a nucleus only. </a:t>
            </a:r>
            <a:endParaRPr lang="en-US" dirty="0" smtClean="0"/>
          </a:p>
          <a:p>
            <a:pPr algn="l">
              <a:buFont typeface="Arial" pitchFamily="34" charset="0"/>
              <a:buChar char="•"/>
            </a:pPr>
            <a:endParaRPr lang="en-US" dirty="0"/>
          </a:p>
          <a:p>
            <a:pPr algn="l"/>
            <a:r>
              <a:rPr lang="en-US" dirty="0" smtClean="0"/>
              <a:t>* A </a:t>
            </a:r>
            <a:r>
              <a:rPr lang="en-US" dirty="0"/>
              <a:t>syllable may or may not have an onset and a coda.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checkerboard(across)">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checkerboard(across)">
                                      <p:cBhvr>
                                        <p:cTn id="12" dur="500"/>
                                        <p:tgtEl>
                                          <p:spTgt spid="112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1267">
                                            <p:txEl>
                                              <p:pRg st="4" end="4"/>
                                            </p:txEl>
                                          </p:spTgt>
                                        </p:tgtEl>
                                        <p:attrNameLst>
                                          <p:attrName>style.visibility</p:attrName>
                                        </p:attrNameLst>
                                      </p:cBhvr>
                                      <p:to>
                                        <p:strVal val="visible"/>
                                      </p:to>
                                    </p:set>
                                    <p:animEffect transition="in" filter="checkerboard(across)">
                                      <p:cBhvr>
                                        <p:cTn id="17"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a:r>
              <a:rPr lang="en-US" dirty="0"/>
              <a:t>Onset (O)</a:t>
            </a:r>
          </a:p>
        </p:txBody>
      </p:sp>
      <p:sp>
        <p:nvSpPr>
          <p:cNvPr id="12291" name="Rectangle 3"/>
          <p:cNvSpPr>
            <a:spLocks noGrp="1" noChangeArrowheads="1"/>
          </p:cNvSpPr>
          <p:nvPr>
            <p:ph type="body" idx="1"/>
          </p:nvPr>
        </p:nvSpPr>
        <p:spPr/>
        <p:txBody>
          <a:bodyPr/>
          <a:lstStyle/>
          <a:p>
            <a:pPr algn="l"/>
            <a:r>
              <a:rPr lang="en-US" sz="2500" b="1" dirty="0"/>
              <a:t>Onset</a:t>
            </a:r>
            <a:r>
              <a:rPr lang="en-US" sz="2500" dirty="0"/>
              <a:t>: the beginning sounds of the syllable; the ones preceding the nucleus. These are always consonants in English. The nucleus is  a vowel in most cases, although the consonants [ r ], [ l </a:t>
            </a:r>
            <a:r>
              <a:rPr lang="en-US" sz="2500" dirty="0" smtClean="0"/>
              <a:t>],        </a:t>
            </a:r>
            <a:r>
              <a:rPr lang="en-US" sz="2500" dirty="0"/>
              <a:t>[ m ], [ n ], and the velar nasal (the '</a:t>
            </a:r>
            <a:r>
              <a:rPr lang="en-US" sz="2500" dirty="0" err="1"/>
              <a:t>ng</a:t>
            </a:r>
            <a:r>
              <a:rPr lang="en-US" sz="2500" dirty="0"/>
              <a:t>' sound) can also be the nucleus of a syllable. </a:t>
            </a:r>
            <a:endParaRPr lang="en-US" sz="2500" dirty="0" smtClean="0"/>
          </a:p>
          <a:p>
            <a:pPr algn="l"/>
            <a:endParaRPr lang="en-US" sz="2500" dirty="0" smtClean="0"/>
          </a:p>
          <a:p>
            <a:pPr algn="l"/>
            <a:r>
              <a:rPr lang="en-US" sz="2500" dirty="0" smtClean="0"/>
              <a:t>In the following words, the onset is in bold; the rest underlined.</a:t>
            </a:r>
          </a:p>
          <a:p>
            <a:pPr algn="l"/>
            <a:r>
              <a:rPr lang="en-US" sz="2500" b="1" dirty="0" smtClean="0"/>
              <a:t>     r</a:t>
            </a:r>
            <a:r>
              <a:rPr lang="en-US" sz="2500" u="sng" dirty="0" smtClean="0"/>
              <a:t>ead</a:t>
            </a:r>
            <a:r>
              <a:rPr lang="en-US" sz="2500" dirty="0" smtClean="0"/>
              <a:t> </a:t>
            </a:r>
            <a:br>
              <a:rPr lang="en-US" sz="2500" dirty="0" smtClean="0"/>
            </a:br>
            <a:r>
              <a:rPr lang="en-US" sz="2500" b="1" dirty="0" smtClean="0"/>
              <a:t>fl</a:t>
            </a:r>
            <a:r>
              <a:rPr lang="en-US" sz="2500" u="sng" dirty="0" smtClean="0"/>
              <a:t>op</a:t>
            </a:r>
            <a:r>
              <a:rPr lang="en-US" sz="2500" dirty="0" smtClean="0"/>
              <a:t> </a:t>
            </a:r>
            <a:br>
              <a:rPr lang="en-US" sz="2500" dirty="0" smtClean="0"/>
            </a:br>
            <a:r>
              <a:rPr lang="en-US" sz="2500" b="1" dirty="0" smtClean="0"/>
              <a:t>str</a:t>
            </a:r>
            <a:r>
              <a:rPr lang="en-US" sz="2500" u="sng" dirty="0" smtClean="0"/>
              <a:t>ap</a:t>
            </a:r>
            <a:endParaRPr lang="en-US" sz="2500" dirty="0" smtClean="0"/>
          </a:p>
          <a:p>
            <a:pPr algn="l"/>
            <a:endParaRPr lang="en-US"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blinds(horizontal)">
                                      <p:cBhvr>
                                        <p:cTn id="12" dur="500"/>
                                        <p:tgtEl>
                                          <p:spTgt spid="122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291">
                                            <p:txEl>
                                              <p:pRg st="3" end="3"/>
                                            </p:txEl>
                                          </p:spTgt>
                                        </p:tgtEl>
                                        <p:attrNameLst>
                                          <p:attrName>style.visibility</p:attrName>
                                        </p:attrNameLst>
                                      </p:cBhvr>
                                      <p:to>
                                        <p:strVal val="visible"/>
                                      </p:to>
                                    </p:set>
                                    <p:animEffect transition="in" filter="blinds(horizontal)">
                                      <p:cBhvr>
                                        <p:cTn id="17" dur="5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000" dirty="0" smtClean="0"/>
              <a:t>If a word contains more than one syllable, each syllable will have the usual syllable parts:</a:t>
            </a:r>
            <a:br>
              <a:rPr lang="en-US" sz="3000" dirty="0" smtClean="0"/>
            </a:br>
            <a:endParaRPr lang="en-US" sz="3000" dirty="0"/>
          </a:p>
        </p:txBody>
      </p:sp>
      <p:sp>
        <p:nvSpPr>
          <p:cNvPr id="3" name="Content Placeholder 2"/>
          <p:cNvSpPr>
            <a:spLocks noGrp="1"/>
          </p:cNvSpPr>
          <p:nvPr>
            <p:ph idx="1"/>
          </p:nvPr>
        </p:nvSpPr>
        <p:spPr/>
        <p:txBody>
          <a:bodyPr/>
          <a:lstStyle/>
          <a:p>
            <a:pPr algn="l"/>
            <a:endParaRPr lang="en-US" dirty="0" smtClean="0"/>
          </a:p>
          <a:p>
            <a:pPr algn="l"/>
            <a:r>
              <a:rPr lang="en-US" b="1" dirty="0" smtClean="0"/>
              <a:t>	w</a:t>
            </a:r>
            <a:r>
              <a:rPr lang="en-US" u="sng" dirty="0" smtClean="0"/>
              <a:t>in</a:t>
            </a:r>
            <a:r>
              <a:rPr lang="en-US" dirty="0" smtClean="0"/>
              <a:t>.</a:t>
            </a:r>
            <a:r>
              <a:rPr lang="en-US" b="1" dirty="0" smtClean="0"/>
              <a:t>d</a:t>
            </a:r>
            <a:r>
              <a:rPr lang="en-US" u="sng" dirty="0" smtClean="0"/>
              <a:t>ow</a:t>
            </a:r>
            <a:r>
              <a:rPr lang="en-US" dirty="0" smtClean="0"/>
              <a:t> </a:t>
            </a:r>
            <a:br>
              <a:rPr lang="en-US" dirty="0" smtClean="0"/>
            </a:br>
            <a:r>
              <a:rPr lang="en-US" b="1" dirty="0" smtClean="0"/>
              <a:t>t</a:t>
            </a:r>
            <a:r>
              <a:rPr lang="en-US" u="sng" dirty="0" smtClean="0"/>
              <a:t>o</a:t>
            </a:r>
            <a:r>
              <a:rPr lang="en-US" dirty="0" smtClean="0"/>
              <a:t>.</a:t>
            </a:r>
            <a:r>
              <a:rPr lang="en-US" b="1" dirty="0" smtClean="0"/>
              <a:t>m</a:t>
            </a:r>
            <a:r>
              <a:rPr lang="en-US" u="sng" dirty="0" smtClean="0"/>
              <a:t>a</a:t>
            </a:r>
            <a:r>
              <a:rPr lang="en-US" dirty="0" smtClean="0"/>
              <a:t>.</a:t>
            </a:r>
            <a:r>
              <a:rPr lang="en-US" b="1" dirty="0" smtClean="0"/>
              <a:t>t</a:t>
            </a:r>
            <a:r>
              <a:rPr lang="en-US" u="sng" dirty="0" smtClean="0"/>
              <a:t>o</a:t>
            </a:r>
            <a:r>
              <a:rPr lang="en-US" dirty="0" smtClean="0"/>
              <a:t> </a:t>
            </a:r>
            <a:br>
              <a:rPr lang="en-US" dirty="0" smtClean="0"/>
            </a:br>
            <a:r>
              <a:rPr lang="en-US" b="1" dirty="0" err="1" smtClean="0"/>
              <a:t>pr</a:t>
            </a:r>
            <a:r>
              <a:rPr lang="en-US" u="sng" dirty="0" err="1" smtClean="0"/>
              <a:t>e</a:t>
            </a:r>
            <a:r>
              <a:rPr lang="en-US" dirty="0" err="1" smtClean="0"/>
              <a:t>.</a:t>
            </a:r>
            <a:r>
              <a:rPr lang="en-US" b="1" dirty="0" err="1" smtClean="0"/>
              <a:t>p</a:t>
            </a:r>
            <a:r>
              <a:rPr lang="en-US" u="sng" dirty="0" err="1" smtClean="0"/>
              <a:t>os</a:t>
            </a:r>
            <a:r>
              <a:rPr lang="en-US" dirty="0" err="1" smtClean="0"/>
              <a:t>.</a:t>
            </a:r>
            <a:r>
              <a:rPr lang="en-US" b="1" dirty="0" err="1" smtClean="0"/>
              <a:t>t</a:t>
            </a:r>
            <a:r>
              <a:rPr lang="en-US" u="sng" dirty="0" err="1" smtClean="0"/>
              <a:t>e</a:t>
            </a:r>
            <a:r>
              <a:rPr lang="en-US" dirty="0" err="1" smtClean="0"/>
              <a:t>.</a:t>
            </a:r>
            <a:r>
              <a:rPr lang="en-US" b="1" dirty="0" err="1" smtClean="0"/>
              <a:t>r</a:t>
            </a:r>
            <a:r>
              <a:rPr lang="en-US" u="sng" dirty="0" err="1" smtClean="0"/>
              <a:t>ous</a:t>
            </a:r>
            <a:r>
              <a:rPr lang="en-US" dirty="0" smtClean="0"/>
              <a:t> </a:t>
            </a:r>
            <a:br>
              <a:rPr lang="en-US" dirty="0" smtClean="0"/>
            </a:br>
            <a:r>
              <a:rPr lang="en-US" b="1" dirty="0" err="1" smtClean="0"/>
              <a:t>f</a:t>
            </a:r>
            <a:r>
              <a:rPr lang="en-US" u="sng" dirty="0" err="1" smtClean="0"/>
              <a:t>un</a:t>
            </a:r>
            <a:r>
              <a:rPr lang="en-US" dirty="0" err="1" smtClean="0"/>
              <a:t>.</a:t>
            </a:r>
            <a:r>
              <a:rPr lang="en-US" b="1" dirty="0" err="1" smtClean="0"/>
              <a:t>d</a:t>
            </a:r>
            <a:r>
              <a:rPr lang="en-US" u="sng" dirty="0" err="1" smtClean="0"/>
              <a:t>a</a:t>
            </a:r>
            <a:r>
              <a:rPr lang="en-US" dirty="0" err="1" smtClean="0"/>
              <a:t>.</a:t>
            </a:r>
            <a:r>
              <a:rPr lang="en-US" b="1" dirty="0" err="1" smtClean="0"/>
              <a:t>m</a:t>
            </a:r>
            <a:r>
              <a:rPr lang="en-US" u="sng" dirty="0" err="1" smtClean="0"/>
              <a:t>en</a:t>
            </a:r>
            <a:r>
              <a:rPr lang="en-US" dirty="0" err="1" smtClean="0"/>
              <a:t>.</a:t>
            </a:r>
            <a:r>
              <a:rPr lang="en-US" b="1" dirty="0" err="1" smtClean="0"/>
              <a:t>t</a:t>
            </a:r>
            <a:r>
              <a:rPr lang="en-US" u="sng" dirty="0" err="1" smtClean="0"/>
              <a:t>al</a:t>
            </a:r>
            <a:endParaRPr lang="en-US" dirty="0" smtClean="0"/>
          </a:p>
          <a:p>
            <a:pPr algn="l"/>
            <a:endParaRPr lang="en-US" dirty="0"/>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a:r>
              <a:rPr lang="en-US" b="0" dirty="0"/>
              <a:t>Rhyme (R)</a:t>
            </a:r>
          </a:p>
        </p:txBody>
      </p:sp>
      <p:sp>
        <p:nvSpPr>
          <p:cNvPr id="13315" name="Rectangle 3"/>
          <p:cNvSpPr>
            <a:spLocks noGrp="1" noChangeArrowheads="1"/>
          </p:cNvSpPr>
          <p:nvPr>
            <p:ph type="body" idx="1"/>
          </p:nvPr>
        </p:nvSpPr>
        <p:spPr/>
        <p:txBody>
          <a:bodyPr/>
          <a:lstStyle/>
          <a:p>
            <a:pPr algn="l"/>
            <a:r>
              <a:rPr lang="en-US" b="1" dirty="0"/>
              <a:t>Rhyme</a:t>
            </a:r>
            <a:r>
              <a:rPr lang="en-US" dirty="0"/>
              <a:t> (or </a:t>
            </a:r>
            <a:r>
              <a:rPr lang="en-US" b="1" dirty="0"/>
              <a:t>rime</a:t>
            </a:r>
            <a:r>
              <a:rPr lang="en-US" dirty="0"/>
              <a:t>): the rest of the syllable, after the onset (the underlined portions of the words above). The rhyme can also be divided up: </a:t>
            </a:r>
          </a:p>
          <a:p>
            <a:pPr algn="l"/>
            <a:endParaRPr lang="en-US" b="1" dirty="0"/>
          </a:p>
        </p:txBody>
      </p:sp>
      <p:sp>
        <p:nvSpPr>
          <p:cNvPr id="13316" name="AutoShape 4"/>
          <p:cNvSpPr>
            <a:spLocks noChangeArrowheads="1"/>
          </p:cNvSpPr>
          <p:nvPr/>
        </p:nvSpPr>
        <p:spPr bwMode="auto">
          <a:xfrm>
            <a:off x="2228850" y="3429000"/>
            <a:ext cx="5943600" cy="1828800"/>
          </a:xfrm>
          <a:prstGeom prst="horizontalScroll">
            <a:avLst>
              <a:gd name="adj" fmla="val 12500"/>
            </a:avLst>
          </a:prstGeom>
          <a:solidFill>
            <a:schemeClr val="accent1"/>
          </a:solidFill>
          <a:ln w="9525">
            <a:solidFill>
              <a:schemeClr val="tx1"/>
            </a:solidFill>
            <a:round/>
            <a:headEnd/>
            <a:tailEnd/>
          </a:ln>
          <a:effectLst/>
        </p:spPr>
        <p:txBody>
          <a:bodyPr wrap="none" anchor="ctr"/>
          <a:lstStyle/>
          <a:p>
            <a:pPr algn="ctr">
              <a:spcBef>
                <a:spcPct val="20000"/>
              </a:spcBef>
              <a:buClr>
                <a:schemeClr val="tx2"/>
              </a:buClr>
              <a:buSzPct val="70000"/>
              <a:buFont typeface="Wingdings" pitchFamily="2" charset="2"/>
              <a:buNone/>
            </a:pPr>
            <a:r>
              <a:rPr lang="en-US" sz="3200" b="1"/>
              <a:t>Rhyme = nucleus</a:t>
            </a:r>
            <a:r>
              <a:rPr lang="en-US" sz="3200"/>
              <a:t> + </a:t>
            </a:r>
            <a:r>
              <a:rPr lang="en-US" sz="3200" b="1"/>
              <a:t>coda</a:t>
            </a:r>
            <a:r>
              <a:rPr 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amond(in)">
                                      <p:cBhvr>
                                        <p:cTn id="7" dur="20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6"/>
                                        </p:tgtEl>
                                        <p:attrNameLst>
                                          <p:attrName>style.visibility</p:attrName>
                                        </p:attrNameLst>
                                      </p:cBhvr>
                                      <p:to>
                                        <p:strVal val="visible"/>
                                      </p:to>
                                    </p:set>
                                    <p:animEffect transition="in" filter="blinds(horizontal)">
                                      <p:cBhvr>
                                        <p:cTn id="12"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133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a:r>
              <a:rPr lang="en-US" dirty="0"/>
              <a:t>Nucleus (N)</a:t>
            </a:r>
          </a:p>
        </p:txBody>
      </p:sp>
      <p:sp>
        <p:nvSpPr>
          <p:cNvPr id="14339" name="Rectangle 3"/>
          <p:cNvSpPr>
            <a:spLocks noGrp="1" noChangeArrowheads="1"/>
          </p:cNvSpPr>
          <p:nvPr>
            <p:ph type="body" idx="1"/>
          </p:nvPr>
        </p:nvSpPr>
        <p:spPr/>
        <p:txBody>
          <a:bodyPr/>
          <a:lstStyle/>
          <a:p>
            <a:pPr algn="l">
              <a:lnSpc>
                <a:spcPct val="80000"/>
              </a:lnSpc>
              <a:buFont typeface="Arial" pitchFamily="34" charset="0"/>
              <a:buChar char="•"/>
            </a:pPr>
            <a:r>
              <a:rPr lang="en-US" sz="2000" dirty="0" smtClean="0"/>
              <a:t>Nucleus is </a:t>
            </a:r>
            <a:r>
              <a:rPr lang="en-US" sz="2000" dirty="0"/>
              <a:t>the core or essential part of a syllable. A nucleus must be present in order for a syllable to be present. </a:t>
            </a:r>
            <a:endParaRPr lang="en-US" sz="2000" dirty="0" smtClean="0"/>
          </a:p>
          <a:p>
            <a:pPr algn="l">
              <a:lnSpc>
                <a:spcPct val="80000"/>
              </a:lnSpc>
            </a:pPr>
            <a:endParaRPr lang="en-US" sz="2000" dirty="0"/>
          </a:p>
          <a:p>
            <a:pPr algn="l">
              <a:lnSpc>
                <a:spcPct val="80000"/>
              </a:lnSpc>
            </a:pPr>
            <a:r>
              <a:rPr lang="en-US" sz="2000" dirty="0" smtClean="0"/>
              <a:t>* In English and most other languages, most syllable nuclei are </a:t>
            </a:r>
            <a:r>
              <a:rPr lang="en-US" sz="2000" b="1" dirty="0" smtClean="0"/>
              <a:t>vowels. </a:t>
            </a:r>
          </a:p>
          <a:p>
            <a:pPr algn="l">
              <a:lnSpc>
                <a:spcPct val="80000"/>
              </a:lnSpc>
            </a:pPr>
            <a:endParaRPr lang="en-US" sz="2000" dirty="0" smtClean="0"/>
          </a:p>
          <a:p>
            <a:pPr algn="l">
              <a:lnSpc>
                <a:spcPct val="80000"/>
              </a:lnSpc>
            </a:pPr>
            <a:endParaRPr lang="en-US" sz="2000" dirty="0" smtClean="0"/>
          </a:p>
          <a:p>
            <a:pPr algn="l">
              <a:lnSpc>
                <a:spcPct val="80000"/>
              </a:lnSpc>
            </a:pPr>
            <a:r>
              <a:rPr lang="en-US" sz="2000" dirty="0" smtClean="0"/>
              <a:t>* </a:t>
            </a:r>
            <a:r>
              <a:rPr lang="en-US" sz="2000" dirty="0" smtClean="0">
                <a:solidFill>
                  <a:srgbClr val="0070C0"/>
                </a:solidFill>
              </a:rPr>
              <a:t>The English liquids [ r  l ] and the nasals [ m  n ] can be the nuclei of syllables under certain conditions. [ r ] can be a nucleus as easily as a vowel, in any position: the words 'bird', have [ r ] as the nucleus; in other words, there is no vowel in the pronunciation of these syllables, even though they have one in the spelling.</a:t>
            </a:r>
          </a:p>
          <a:p>
            <a:pPr algn="l">
              <a:lnSpc>
                <a:spcPct val="80000"/>
              </a:lnSpc>
              <a:buFont typeface="Wingdings" pitchFamily="2" charset="2"/>
              <a:buNone/>
            </a:pPr>
            <a:r>
              <a:rPr lang="en-US" sz="2000" dirty="0" smtClean="0">
                <a:solidFill>
                  <a:srgbClr val="0070C0"/>
                </a:solidFill>
              </a:rPr>
              <a:t>     [</a:t>
            </a:r>
            <a:r>
              <a:rPr lang="en-US" sz="2000" dirty="0" err="1" smtClean="0">
                <a:solidFill>
                  <a:srgbClr val="0070C0"/>
                </a:solidFill>
              </a:rPr>
              <a:t>brd</a:t>
            </a:r>
            <a:r>
              <a:rPr lang="en-US" sz="2000" dirty="0" smtClean="0">
                <a:solidFill>
                  <a:srgbClr val="0070C0"/>
                </a:solidFill>
              </a:rPr>
              <a:t>]</a:t>
            </a:r>
          </a:p>
          <a:p>
            <a:pPr algn="l">
              <a:lnSpc>
                <a:spcPct val="80000"/>
              </a:lnSpc>
            </a:pPr>
            <a:r>
              <a:rPr lang="en-US" sz="2000" dirty="0" smtClean="0"/>
              <a:t>[ l ] and the nasals [ m n ] become syllable nuclei when they follow an alveolar consonant in the last syllable of a word. This happens in the relaxed or casual rather than very formal articulation of the word. Compare casual vs. formal pronunciations of 'button', 'bottle', 'bottom'. </a:t>
            </a:r>
          </a:p>
          <a:p>
            <a:pPr algn="l">
              <a:lnSpc>
                <a:spcPct val="80000"/>
              </a:lnSpc>
              <a:buFont typeface="Wingdings" pitchFamily="2" charset="2"/>
              <a:buNone/>
            </a:pP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ox(in)">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box(in)">
                                      <p:cBhvr>
                                        <p:cTn id="12" dur="500"/>
                                        <p:tgtEl>
                                          <p:spTgt spid="143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339">
                                            <p:txEl>
                                              <p:pRg st="5" end="5"/>
                                            </p:txEl>
                                          </p:spTgt>
                                        </p:tgtEl>
                                        <p:attrNameLst>
                                          <p:attrName>style.visibility</p:attrName>
                                        </p:attrNameLst>
                                      </p:cBhvr>
                                      <p:to>
                                        <p:strVal val="visible"/>
                                      </p:to>
                                    </p:set>
                                    <p:animEffect transition="in" filter="box(in)">
                                      <p:cBhvr>
                                        <p:cTn id="17" dur="500"/>
                                        <p:tgtEl>
                                          <p:spTgt spid="14339">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4339">
                                            <p:txEl>
                                              <p:pRg st="6" end="6"/>
                                            </p:txEl>
                                          </p:spTgt>
                                        </p:tgtEl>
                                        <p:attrNameLst>
                                          <p:attrName>style.visibility</p:attrName>
                                        </p:attrNameLst>
                                      </p:cBhvr>
                                      <p:to>
                                        <p:strVal val="visible"/>
                                      </p:to>
                                    </p:set>
                                    <p:animEffect transition="in" filter="box(in)">
                                      <p:cBhvr>
                                        <p:cTn id="22" dur="500"/>
                                        <p:tgtEl>
                                          <p:spTgt spid="1433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4339">
                                            <p:txEl>
                                              <p:pRg st="7" end="7"/>
                                            </p:txEl>
                                          </p:spTgt>
                                        </p:tgtEl>
                                        <p:attrNameLst>
                                          <p:attrName>style.visibility</p:attrName>
                                        </p:attrNameLst>
                                      </p:cBhvr>
                                      <p:to>
                                        <p:strVal val="visible"/>
                                      </p:to>
                                    </p:set>
                                    <p:animEffect transition="in" filter="box(in)">
                                      <p:cBhvr>
                                        <p:cTn id="27" dur="500"/>
                                        <p:tgtEl>
                                          <p:spTgt spid="143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lgn="ctr"/>
            <a:r>
              <a:rPr lang="en-GB" dirty="0"/>
              <a:t>The Core Syllable</a:t>
            </a:r>
          </a:p>
        </p:txBody>
      </p:sp>
      <p:sp>
        <p:nvSpPr>
          <p:cNvPr id="62467" name="Rectangle 3"/>
          <p:cNvSpPr>
            <a:spLocks noGrp="1" noChangeArrowheads="1"/>
          </p:cNvSpPr>
          <p:nvPr>
            <p:ph type="body" idx="1"/>
          </p:nvPr>
        </p:nvSpPr>
        <p:spPr/>
        <p:txBody>
          <a:bodyPr/>
          <a:lstStyle/>
          <a:p>
            <a:r>
              <a:rPr lang="en-GB" dirty="0"/>
              <a:t>The core syllable is made up of a Nucleus preceded by an Onset:</a:t>
            </a:r>
          </a:p>
          <a:p>
            <a:pPr algn="ctr">
              <a:buFont typeface="Wingdings" pitchFamily="2" charset="2"/>
              <a:buNone/>
            </a:pPr>
            <a:r>
              <a:rPr lang="en-GB" dirty="0">
                <a:sym typeface="Symbol" pitchFamily="18" charset="2"/>
              </a:rPr>
              <a:t></a:t>
            </a:r>
          </a:p>
          <a:p>
            <a:pPr algn="ctr">
              <a:buFont typeface="Wingdings" pitchFamily="2" charset="2"/>
              <a:buNone/>
            </a:pPr>
            <a:endParaRPr lang="en-GB" dirty="0">
              <a:sym typeface="Symbol" pitchFamily="18" charset="2"/>
            </a:endParaRPr>
          </a:p>
          <a:p>
            <a:pPr algn="ctr">
              <a:buFont typeface="Wingdings" pitchFamily="2" charset="2"/>
              <a:buNone/>
            </a:pPr>
            <a:r>
              <a:rPr lang="en-GB" dirty="0">
                <a:sym typeface="Symbol" pitchFamily="18" charset="2"/>
              </a:rPr>
              <a:t>O(</a:t>
            </a:r>
            <a:r>
              <a:rPr lang="en-GB" dirty="0" err="1">
                <a:sym typeface="Symbol" pitchFamily="18" charset="2"/>
              </a:rPr>
              <a:t>nset</a:t>
            </a:r>
            <a:r>
              <a:rPr lang="en-GB" dirty="0">
                <a:sym typeface="Symbol" pitchFamily="18" charset="2"/>
              </a:rPr>
              <a:t>)		N(</a:t>
            </a:r>
            <a:r>
              <a:rPr lang="en-GB" dirty="0" err="1">
                <a:sym typeface="Symbol" pitchFamily="18" charset="2"/>
              </a:rPr>
              <a:t>ucleus</a:t>
            </a:r>
            <a:r>
              <a:rPr lang="en-GB" dirty="0">
                <a:sym typeface="Symbol" pitchFamily="18" charset="2"/>
              </a:rPr>
              <a:t>)</a:t>
            </a:r>
          </a:p>
          <a:p>
            <a:pPr algn="ctr">
              <a:buFont typeface="Wingdings" pitchFamily="2" charset="2"/>
              <a:buNone/>
            </a:pPr>
            <a:endParaRPr lang="en-GB" dirty="0">
              <a:sym typeface="Symbol" pitchFamily="18" charset="2"/>
            </a:endParaRPr>
          </a:p>
          <a:p>
            <a:pPr algn="ctr">
              <a:buFont typeface="Wingdings" pitchFamily="2" charset="2"/>
              <a:buNone/>
            </a:pPr>
            <a:r>
              <a:rPr lang="en-GB" dirty="0">
                <a:sym typeface="Symbol" pitchFamily="18" charset="2"/>
              </a:rPr>
              <a:t>C				V</a:t>
            </a:r>
          </a:p>
          <a:p>
            <a:endParaRPr lang="en-GB" dirty="0"/>
          </a:p>
        </p:txBody>
      </p:sp>
      <p:sp>
        <p:nvSpPr>
          <p:cNvPr id="62469" name="Line 5"/>
          <p:cNvSpPr>
            <a:spLocks noChangeShapeType="1"/>
          </p:cNvSpPr>
          <p:nvPr/>
        </p:nvSpPr>
        <p:spPr bwMode="auto">
          <a:xfrm>
            <a:off x="4953000" y="3124200"/>
            <a:ext cx="1482460" cy="936625"/>
          </a:xfrm>
          <a:prstGeom prst="line">
            <a:avLst/>
          </a:prstGeom>
          <a:noFill/>
          <a:ln w="9525">
            <a:solidFill>
              <a:schemeClr val="tx1"/>
            </a:solidFill>
            <a:round/>
            <a:headEnd/>
            <a:tailEnd/>
          </a:ln>
          <a:effectLst/>
        </p:spPr>
        <p:txBody>
          <a:bodyPr/>
          <a:lstStyle/>
          <a:p>
            <a:endParaRPr lang="en-US"/>
          </a:p>
        </p:txBody>
      </p:sp>
      <p:sp>
        <p:nvSpPr>
          <p:cNvPr id="62470" name="Line 6"/>
          <p:cNvSpPr>
            <a:spLocks noChangeShapeType="1"/>
          </p:cNvSpPr>
          <p:nvPr/>
        </p:nvSpPr>
        <p:spPr bwMode="auto">
          <a:xfrm>
            <a:off x="3581400" y="4267200"/>
            <a:ext cx="0" cy="863600"/>
          </a:xfrm>
          <a:prstGeom prst="line">
            <a:avLst/>
          </a:prstGeom>
          <a:noFill/>
          <a:ln w="9525">
            <a:solidFill>
              <a:schemeClr val="tx1"/>
            </a:solidFill>
            <a:round/>
            <a:headEnd/>
            <a:tailEnd/>
          </a:ln>
          <a:effectLst/>
        </p:spPr>
        <p:txBody>
          <a:bodyPr/>
          <a:lstStyle/>
          <a:p>
            <a:endParaRPr lang="en-US"/>
          </a:p>
        </p:txBody>
      </p:sp>
      <p:sp>
        <p:nvSpPr>
          <p:cNvPr id="62471" name="Line 7"/>
          <p:cNvSpPr>
            <a:spLocks noChangeShapeType="1"/>
          </p:cNvSpPr>
          <p:nvPr/>
        </p:nvSpPr>
        <p:spPr bwMode="auto">
          <a:xfrm>
            <a:off x="6324600" y="4343400"/>
            <a:ext cx="0" cy="863600"/>
          </a:xfrm>
          <a:prstGeom prst="line">
            <a:avLst/>
          </a:prstGeom>
          <a:noFill/>
          <a:ln w="9525">
            <a:solidFill>
              <a:schemeClr val="tx1"/>
            </a:solidFill>
            <a:round/>
            <a:headEnd/>
            <a:tailEnd/>
          </a:ln>
          <a:effectLst/>
        </p:spPr>
        <p:txBody>
          <a:bodyPr/>
          <a:lstStyle/>
          <a:p>
            <a:endParaRPr lang="en-US"/>
          </a:p>
        </p:txBody>
      </p:sp>
      <p:sp>
        <p:nvSpPr>
          <p:cNvPr id="62472" name="Line 8"/>
          <p:cNvSpPr>
            <a:spLocks noChangeShapeType="1"/>
          </p:cNvSpPr>
          <p:nvPr/>
        </p:nvSpPr>
        <p:spPr bwMode="auto">
          <a:xfrm flipH="1">
            <a:off x="3429000" y="3124200"/>
            <a:ext cx="1482460" cy="865187"/>
          </a:xfrm>
          <a:prstGeom prst="line">
            <a:avLst/>
          </a:prstGeom>
          <a:noFill/>
          <a:ln w="9525">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lgn="ctr"/>
            <a:r>
              <a:rPr lang="en-GB" dirty="0"/>
              <a:t>The Core Syllable</a:t>
            </a:r>
          </a:p>
        </p:txBody>
      </p:sp>
      <p:sp>
        <p:nvSpPr>
          <p:cNvPr id="63491" name="Rectangle 3"/>
          <p:cNvSpPr>
            <a:spLocks noGrp="1" noChangeArrowheads="1"/>
          </p:cNvSpPr>
          <p:nvPr>
            <p:ph type="body" idx="1"/>
          </p:nvPr>
        </p:nvSpPr>
        <p:spPr/>
        <p:txBody>
          <a:bodyPr/>
          <a:lstStyle/>
          <a:p>
            <a:pPr algn="l"/>
            <a:r>
              <a:rPr lang="en-GB" sz="2800" dirty="0" smtClean="0"/>
              <a:t>- Some </a:t>
            </a:r>
            <a:r>
              <a:rPr lang="en-GB" sz="2800" dirty="0"/>
              <a:t>languages only have CV syllables.</a:t>
            </a:r>
          </a:p>
          <a:p>
            <a:pPr algn="l"/>
            <a:r>
              <a:rPr lang="en-GB" sz="2800" dirty="0" smtClean="0"/>
              <a:t>- More </a:t>
            </a:r>
            <a:r>
              <a:rPr lang="en-GB" sz="2800" dirty="0"/>
              <a:t>commonly, languages allow for syllables of greater complexity.</a:t>
            </a:r>
          </a:p>
          <a:p>
            <a:pPr algn="l"/>
            <a:r>
              <a:rPr lang="en-GB" sz="2800" dirty="0" smtClean="0"/>
              <a:t>- The </a:t>
            </a:r>
            <a:r>
              <a:rPr lang="en-GB" sz="2800" dirty="0"/>
              <a:t>core syllable is, however, found in every language.</a:t>
            </a:r>
          </a:p>
          <a:p>
            <a:pPr algn="l"/>
            <a:r>
              <a:rPr lang="en-GB" sz="2800" dirty="0" smtClean="0"/>
              <a:t>- The </a:t>
            </a:r>
            <a:r>
              <a:rPr lang="en-GB" sz="2800" dirty="0"/>
              <a:t>fact that CV syllables are cross-linguistically attested offers an interesting parallel with their invariable occurrence in early child language.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609600"/>
            <a:ext cx="8915400" cy="1143000"/>
          </a:xfrm>
        </p:spPr>
        <p:txBody>
          <a:bodyPr/>
          <a:lstStyle/>
          <a:p>
            <a:pPr algn="l"/>
            <a:r>
              <a:rPr lang="en-US" sz="2500" dirty="0" smtClean="0"/>
              <a:t>* Linguists often use tree diagrams to illustrate syllable structure. 'Flop', for example, would look like this (the word appears in IPA symbols, not English spelling). 's' = 'syllable'; 'O' = 'onset'; 'R' = 'rhyme'; 'N' = 'nucleus'; 'C' = 'coda'. </a:t>
            </a:r>
            <a:br>
              <a:rPr lang="en-US" sz="2500" dirty="0" smtClean="0"/>
            </a:br>
            <a:endParaRPr lang="en-US" sz="2500" dirty="0"/>
          </a:p>
        </p:txBody>
      </p:sp>
      <p:sp>
        <p:nvSpPr>
          <p:cNvPr id="15363" name="Rectangle 3"/>
          <p:cNvSpPr>
            <a:spLocks noGrp="1" noChangeArrowheads="1"/>
          </p:cNvSpPr>
          <p:nvPr>
            <p:ph type="body" idx="1"/>
          </p:nvPr>
        </p:nvSpPr>
        <p:spPr>
          <a:xfrm>
            <a:off x="381000" y="1600200"/>
            <a:ext cx="8915400" cy="4191000"/>
          </a:xfrm>
        </p:spPr>
        <p:txBody>
          <a:bodyPr/>
          <a:lstStyle/>
          <a:p>
            <a:pPr algn="l">
              <a:lnSpc>
                <a:spcPct val="80000"/>
              </a:lnSpc>
              <a:buFont typeface="Arial" pitchFamily="34" charset="0"/>
              <a:buChar char="•"/>
            </a:pPr>
            <a:endParaRPr lang="en-US" sz="2500" dirty="0" smtClean="0"/>
          </a:p>
          <a:p>
            <a:pPr algn="l">
              <a:lnSpc>
                <a:spcPct val="80000"/>
              </a:lnSpc>
              <a:buFont typeface="Arial" pitchFamily="34" charset="0"/>
              <a:buChar char="•"/>
            </a:pPr>
            <a:endParaRPr lang="en-US" sz="2500" dirty="0" smtClean="0"/>
          </a:p>
          <a:p>
            <a:pPr algn="l">
              <a:lnSpc>
                <a:spcPct val="80000"/>
              </a:lnSpc>
              <a:buFont typeface="Arial" pitchFamily="34" charset="0"/>
              <a:buChar char="•"/>
            </a:pPr>
            <a:endParaRPr lang="en-US" sz="2500" dirty="0" smtClean="0"/>
          </a:p>
          <a:p>
            <a:pPr algn="l">
              <a:lnSpc>
                <a:spcPct val="80000"/>
              </a:lnSpc>
              <a:buFont typeface="Arial" pitchFamily="34" charset="0"/>
              <a:buChar char="•"/>
            </a:pPr>
            <a:r>
              <a:rPr lang="en-US" sz="2500" dirty="0" smtClean="0"/>
              <a:t> The </a:t>
            </a:r>
            <a:r>
              <a:rPr lang="en-US" sz="2500" dirty="0"/>
              <a:t>syllable node at the top of the tree branches into Onset and Rhyme; the Onset node branches because it contains two consonants, [ f ] and [ l ]. The Rhyme node branches because this syllable has both a nucleus and a coda.</a:t>
            </a:r>
          </a:p>
          <a:p>
            <a:pPr algn="ctr">
              <a:lnSpc>
                <a:spcPct val="80000"/>
              </a:lnSpc>
            </a:pPr>
            <a:r>
              <a:rPr lang="en-US" sz="2500" dirty="0"/>
              <a:t>          σ </a:t>
            </a:r>
            <a:br>
              <a:rPr lang="en-US" sz="2500" dirty="0"/>
            </a:br>
            <a:r>
              <a:rPr lang="en-US" sz="2500" dirty="0"/>
              <a:t>        /     \ </a:t>
            </a:r>
            <a:br>
              <a:rPr lang="en-US" sz="2500" dirty="0"/>
            </a:br>
            <a:r>
              <a:rPr lang="en-US" sz="2500" dirty="0"/>
              <a:t>      O     R </a:t>
            </a:r>
            <a:br>
              <a:rPr lang="en-US" sz="2500" dirty="0"/>
            </a:br>
            <a:r>
              <a:rPr lang="en-US" sz="2500" dirty="0"/>
              <a:t>      / \    /  \ </a:t>
            </a:r>
            <a:br>
              <a:rPr lang="en-US" sz="2500" dirty="0"/>
            </a:br>
            <a:r>
              <a:rPr lang="en-US" sz="2500" dirty="0"/>
              <a:t>     |   |   N C </a:t>
            </a:r>
            <a:br>
              <a:rPr lang="en-US" sz="2500" dirty="0"/>
            </a:br>
            <a:r>
              <a:rPr lang="en-US" sz="2500" dirty="0"/>
              <a:t>     |   |    |    | </a:t>
            </a:r>
            <a:br>
              <a:rPr lang="en-US" sz="2500" dirty="0"/>
            </a:br>
            <a:r>
              <a:rPr lang="en-US" sz="2500" dirty="0"/>
              <a:t>   [ f   l    a  p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3">
                                            <p:txEl>
                                              <p:pRg st="3" end="3"/>
                                            </p:txEl>
                                          </p:spTgt>
                                        </p:tgtEl>
                                        <p:attrNameLst>
                                          <p:attrName>style.visibility</p:attrName>
                                        </p:attrNameLst>
                                      </p:cBhvr>
                                      <p:to>
                                        <p:strVal val="visible"/>
                                      </p:to>
                                    </p:set>
                                    <p:anim calcmode="lin" valueType="num">
                                      <p:cBhvr additive="base">
                                        <p:cTn id="7"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63">
                                            <p:txEl>
                                              <p:pRg st="4" end="4"/>
                                            </p:txEl>
                                          </p:spTgt>
                                        </p:tgtEl>
                                        <p:attrNameLst>
                                          <p:attrName>style.visibility</p:attrName>
                                        </p:attrNameLst>
                                      </p:cBhvr>
                                      <p:to>
                                        <p:strVal val="visible"/>
                                      </p:to>
                                    </p:set>
                                    <p:anim calcmode="lin" valueType="num">
                                      <p:cBhvr additive="base">
                                        <p:cTn id="13"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a:r>
              <a:rPr lang="en-US" dirty="0"/>
              <a:t>Steps to determine the diagram:</a:t>
            </a:r>
          </a:p>
        </p:txBody>
      </p:sp>
      <p:sp>
        <p:nvSpPr>
          <p:cNvPr id="16387" name="Rectangle 3"/>
          <p:cNvSpPr>
            <a:spLocks noGrp="1" noChangeArrowheads="1"/>
          </p:cNvSpPr>
          <p:nvPr>
            <p:ph type="body" idx="1"/>
          </p:nvPr>
        </p:nvSpPr>
        <p:spPr/>
        <p:txBody>
          <a:bodyPr/>
          <a:lstStyle/>
          <a:p>
            <a:pPr marL="571500" indent="-571500" algn="l">
              <a:buFont typeface="Wingdings" pitchFamily="2" charset="2"/>
              <a:buAutoNum type="alphaLcPeriod"/>
            </a:pPr>
            <a:r>
              <a:rPr lang="en-US" dirty="0"/>
              <a:t>Determine the nucleus (N) </a:t>
            </a:r>
          </a:p>
          <a:p>
            <a:pPr marL="571500" indent="-571500" algn="l">
              <a:buFont typeface="Wingdings" pitchFamily="2" charset="2"/>
              <a:buAutoNum type="alphaLcPeriod"/>
            </a:pPr>
            <a:r>
              <a:rPr lang="en-US" dirty="0"/>
              <a:t>Add Rhyme ( R ) on the ordinate of the nucleus </a:t>
            </a:r>
          </a:p>
          <a:p>
            <a:pPr marL="571500" indent="-571500" algn="l">
              <a:buFont typeface="Wingdings" pitchFamily="2" charset="2"/>
              <a:buAutoNum type="alphaLcPeriod"/>
            </a:pPr>
            <a:r>
              <a:rPr lang="en-US" dirty="0"/>
              <a:t>Determine the onset (O) and the coda (C).</a:t>
            </a:r>
          </a:p>
          <a:p>
            <a:pPr marL="571500" indent="-571500" algn="l">
              <a:buFont typeface="Wingdings" pitchFamily="2" charset="2"/>
              <a:buNone/>
            </a:pPr>
            <a:endParaRPr lang="en-US" b="1" dirty="0"/>
          </a:p>
          <a:p>
            <a:pPr marL="571500" indent="-571500" algn="l">
              <a:buFont typeface="Wingdings" pitchFamily="2" charset="2"/>
              <a:buAutoNum type="alphaLcPeriod"/>
            </a:pPr>
            <a:endParaRPr lang="en-US" dirty="0"/>
          </a:p>
          <a:p>
            <a:pPr marL="571500" indent="-571500" algn="l">
              <a:buFont typeface="Wingdings" pitchFamily="2" charset="2"/>
              <a:buAutoNum type="alphaLcPeriod"/>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ox(in)">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box(in)">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box(in)">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500" dirty="0" smtClean="0"/>
              <a:t>The syllable structure analysis of the words 'read', 'flop',  'strap' and 'window' are as follows (IPA symbols are used to show the sounds in the word/syllable):</a:t>
            </a:r>
            <a:br>
              <a:rPr lang="en-US" sz="2500" dirty="0" smtClean="0"/>
            </a:br>
            <a:endParaRPr lang="en-US" sz="2500" dirty="0"/>
          </a:p>
        </p:txBody>
      </p:sp>
      <p:sp>
        <p:nvSpPr>
          <p:cNvPr id="3" name="Content Placeholder 2"/>
          <p:cNvSpPr>
            <a:spLocks noGrp="1"/>
          </p:cNvSpPr>
          <p:nvPr>
            <p:ph idx="1"/>
          </p:nvPr>
        </p:nvSpPr>
        <p:spPr>
          <a:xfrm>
            <a:off x="304800" y="1447800"/>
            <a:ext cx="8915400" cy="6126163"/>
          </a:xfrm>
        </p:spPr>
        <p:txBody>
          <a:bodyPr/>
          <a:lstStyle/>
          <a:p>
            <a:pPr algn="l"/>
            <a:r>
              <a:rPr lang="en-US" sz="1600" b="1" dirty="0" smtClean="0"/>
              <a:t>read = one syllable </a:t>
            </a:r>
            <a:r>
              <a:rPr lang="en-US" sz="1600" dirty="0" smtClean="0"/>
              <a:t/>
            </a:r>
            <a:br>
              <a:rPr lang="en-US" sz="1600" dirty="0" smtClean="0"/>
            </a:br>
            <a:r>
              <a:rPr lang="en-US" sz="1600" dirty="0" smtClean="0"/>
              <a:t>Onset = [ r ] </a:t>
            </a:r>
            <a:br>
              <a:rPr lang="en-US" sz="1600" dirty="0" smtClean="0"/>
            </a:br>
            <a:r>
              <a:rPr lang="en-US" sz="1600" dirty="0" smtClean="0"/>
              <a:t>Rhyme = [ id ]      (within the rhyme:) </a:t>
            </a:r>
            <a:br>
              <a:rPr lang="en-US" sz="1600" dirty="0" smtClean="0"/>
            </a:br>
            <a:r>
              <a:rPr lang="en-US" sz="1600" dirty="0" smtClean="0"/>
              <a:t>     Nucleus = [ </a:t>
            </a:r>
            <a:r>
              <a:rPr lang="en-US" sz="1600" dirty="0" err="1" smtClean="0"/>
              <a:t>i</a:t>
            </a:r>
            <a:r>
              <a:rPr lang="en-US" sz="1600" dirty="0" smtClean="0"/>
              <a:t> ] </a:t>
            </a:r>
            <a:br>
              <a:rPr lang="en-US" sz="1600" dirty="0" smtClean="0"/>
            </a:br>
            <a:r>
              <a:rPr lang="en-US" sz="1600" dirty="0" smtClean="0"/>
              <a:t>     Coda   = [ d ]</a:t>
            </a:r>
          </a:p>
          <a:p>
            <a:pPr algn="l"/>
            <a:r>
              <a:rPr lang="en-US" sz="1600" b="1" dirty="0" smtClean="0"/>
              <a:t>flop = one syllable </a:t>
            </a:r>
            <a:r>
              <a:rPr lang="en-US" sz="1600" dirty="0" smtClean="0"/>
              <a:t/>
            </a:r>
            <a:br>
              <a:rPr lang="en-US" sz="1600" dirty="0" smtClean="0"/>
            </a:br>
            <a:r>
              <a:rPr lang="en-US" sz="1600" dirty="0" smtClean="0"/>
              <a:t>Onset = [ f l ] </a:t>
            </a:r>
            <a:br>
              <a:rPr lang="en-US" sz="1600" dirty="0" smtClean="0"/>
            </a:br>
            <a:r>
              <a:rPr lang="en-US" sz="1600" dirty="0" smtClean="0"/>
              <a:t>Rhyme  = [ a p ] </a:t>
            </a:r>
            <a:br>
              <a:rPr lang="en-US" sz="1600" dirty="0" smtClean="0"/>
            </a:br>
            <a:r>
              <a:rPr lang="en-US" sz="1600" dirty="0" smtClean="0"/>
              <a:t>    Nucleus  =  [ a ] </a:t>
            </a:r>
            <a:br>
              <a:rPr lang="en-US" sz="1600" dirty="0" smtClean="0"/>
            </a:br>
            <a:r>
              <a:rPr lang="en-US" sz="1600" dirty="0" smtClean="0"/>
              <a:t>    Coda  =  [ p ]</a:t>
            </a:r>
          </a:p>
          <a:p>
            <a:pPr algn="l"/>
            <a:endParaRPr lang="en-US" sz="1600" dirty="0"/>
          </a:p>
        </p:txBody>
      </p:sp>
      <p:sp>
        <p:nvSpPr>
          <p:cNvPr id="4" name="Rectangle 3"/>
          <p:cNvSpPr/>
          <p:nvPr/>
        </p:nvSpPr>
        <p:spPr>
          <a:xfrm>
            <a:off x="5257800" y="1752600"/>
            <a:ext cx="2895600" cy="434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b="1" dirty="0" smtClean="0"/>
              <a:t>window = 2 syllables</a:t>
            </a:r>
          </a:p>
          <a:p>
            <a:pPr algn="l"/>
            <a:r>
              <a:rPr lang="en-US" dirty="0" smtClean="0"/>
              <a:t>	First syllable:  [</a:t>
            </a:r>
            <a:r>
              <a:rPr lang="en-US" dirty="0" err="1" smtClean="0"/>
              <a:t>wIn</a:t>
            </a:r>
            <a:r>
              <a:rPr lang="en-US" dirty="0" smtClean="0"/>
              <a:t>] </a:t>
            </a:r>
            <a:br>
              <a:rPr lang="en-US" dirty="0" smtClean="0"/>
            </a:br>
            <a:r>
              <a:rPr lang="en-US" dirty="0" smtClean="0"/>
              <a:t>	Onset  = [ w ] </a:t>
            </a:r>
            <a:br>
              <a:rPr lang="en-US" dirty="0" smtClean="0"/>
            </a:br>
            <a:r>
              <a:rPr lang="en-US" dirty="0" smtClean="0"/>
              <a:t>	Rhyme  = [ I n ] </a:t>
            </a:r>
            <a:br>
              <a:rPr lang="en-US" dirty="0" smtClean="0"/>
            </a:br>
            <a:r>
              <a:rPr lang="en-US" dirty="0" smtClean="0"/>
              <a:t>   	 Nucleus = [ I ] </a:t>
            </a:r>
            <a:br>
              <a:rPr lang="en-US" dirty="0" smtClean="0"/>
            </a:br>
            <a:r>
              <a:rPr lang="en-US" dirty="0" smtClean="0"/>
              <a:t>    	Coda  = [ n ]</a:t>
            </a:r>
          </a:p>
          <a:p>
            <a:pPr algn="l"/>
            <a:r>
              <a:rPr lang="en-US" dirty="0" smtClean="0"/>
              <a:t>	Second syllable: [ d o ] </a:t>
            </a:r>
            <a:br>
              <a:rPr lang="en-US" dirty="0" smtClean="0"/>
            </a:br>
            <a:r>
              <a:rPr lang="en-US" dirty="0" smtClean="0"/>
              <a:t>	Onset = [ d ] </a:t>
            </a:r>
            <a:br>
              <a:rPr lang="en-US" dirty="0" smtClean="0"/>
            </a:br>
            <a:r>
              <a:rPr lang="en-US" dirty="0" smtClean="0"/>
              <a:t>	Rhyme = [ o ] </a:t>
            </a:r>
            <a:br>
              <a:rPr lang="en-US" dirty="0" smtClean="0"/>
            </a:br>
            <a:r>
              <a:rPr lang="en-US" dirty="0" smtClean="0"/>
              <a:t> 	   Nucleus = [ o ] </a:t>
            </a:r>
            <a:br>
              <a:rPr lang="en-US" dirty="0" smtClean="0"/>
            </a:br>
            <a:r>
              <a:rPr lang="en-US" dirty="0" smtClean="0"/>
              <a:t>     (This syllable has no coda)</a:t>
            </a:r>
          </a:p>
          <a:p>
            <a:pPr algn="ctr"/>
            <a:endParaRPr lang="en-US" dirty="0"/>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a:r>
              <a:rPr lang="en-US" dirty="0" smtClean="0">
                <a:sym typeface="Wingdings" pitchFamily="2" charset="2"/>
              </a:rPr>
              <a:t>  </a:t>
            </a:r>
            <a:r>
              <a:rPr lang="en-US" dirty="0" smtClean="0"/>
              <a:t>Notice </a:t>
            </a:r>
            <a:r>
              <a:rPr lang="en-US" dirty="0" smtClean="0">
                <a:sym typeface="Wingdings" pitchFamily="2" charset="2"/>
              </a:rPr>
              <a:t></a:t>
            </a:r>
            <a:endParaRPr lang="en-US" dirty="0"/>
          </a:p>
        </p:txBody>
      </p:sp>
      <p:sp>
        <p:nvSpPr>
          <p:cNvPr id="17411" name="Rectangle 3"/>
          <p:cNvSpPr>
            <a:spLocks noGrp="1" noChangeArrowheads="1"/>
          </p:cNvSpPr>
          <p:nvPr>
            <p:ph type="body" idx="1"/>
          </p:nvPr>
        </p:nvSpPr>
        <p:spPr/>
        <p:txBody>
          <a:bodyPr/>
          <a:lstStyle/>
          <a:p>
            <a:pPr marL="571500" indent="-571500" algn="l">
              <a:buFont typeface="Wingdings" pitchFamily="2" charset="2"/>
              <a:buAutoNum type="alphaLcPeriod"/>
            </a:pPr>
            <a:r>
              <a:rPr lang="en-US" dirty="0"/>
              <a:t>If a syllable has the coda, it is called as </a:t>
            </a:r>
            <a:r>
              <a:rPr lang="en-US" b="1" dirty="0"/>
              <a:t>closed syllable </a:t>
            </a:r>
          </a:p>
          <a:p>
            <a:pPr marL="571500" indent="-571500" algn="l">
              <a:buFont typeface="Wingdings" pitchFamily="2" charset="2"/>
              <a:buNone/>
            </a:pPr>
            <a:r>
              <a:rPr lang="en-US" dirty="0"/>
              <a:t>	Example : cap, sit, man	</a:t>
            </a:r>
            <a:endParaRPr lang="en-US" dirty="0" smtClean="0"/>
          </a:p>
          <a:p>
            <a:pPr marL="571500" indent="-571500" algn="l">
              <a:buFont typeface="Wingdings" pitchFamily="2" charset="2"/>
              <a:buNone/>
            </a:pPr>
            <a:endParaRPr lang="en-US" dirty="0"/>
          </a:p>
          <a:p>
            <a:pPr marL="571500" indent="-571500" algn="l"/>
            <a:r>
              <a:rPr lang="en-US" dirty="0" smtClean="0"/>
              <a:t>b. If </a:t>
            </a:r>
            <a:r>
              <a:rPr lang="en-US" dirty="0"/>
              <a:t>a syllable doesn’t have the coda it is called as </a:t>
            </a:r>
            <a:r>
              <a:rPr lang="en-US" b="1" dirty="0"/>
              <a:t>open syllable. </a:t>
            </a:r>
          </a:p>
          <a:p>
            <a:pPr marL="571500" indent="-571500" algn="l">
              <a:buFont typeface="Wingdings" pitchFamily="2" charset="2"/>
              <a:buNone/>
            </a:pPr>
            <a:r>
              <a:rPr lang="en-US" dirty="0"/>
              <a:t>	Example : he, she, me	</a:t>
            </a:r>
          </a:p>
          <a:p>
            <a:pPr marL="571500" indent="-571500" algn="l">
              <a:buFont typeface="Wingdings" pitchFamily="2" charset="2"/>
              <a:buAutoNum type="alphaLcPeriod"/>
            </a:pPr>
            <a:endParaRPr lang="en-US" b="1" dirty="0"/>
          </a:p>
          <a:p>
            <a:pPr marL="571500" indent="-571500" algn="l"/>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linds(horizontal)">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12" dur="500"/>
                                        <p:tgtEl>
                                          <p:spTgt spid="17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11">
                                            <p:txEl>
                                              <p:pRg st="3" end="3"/>
                                            </p:txEl>
                                          </p:spTgt>
                                        </p:tgtEl>
                                        <p:attrNameLst>
                                          <p:attrName>style.visibility</p:attrName>
                                        </p:attrNameLst>
                                      </p:cBhvr>
                                      <p:to>
                                        <p:strVal val="visible"/>
                                      </p:to>
                                    </p:set>
                                    <p:animEffect transition="in" filter="blinds(horizontal)">
                                      <p:cBhvr>
                                        <p:cTn id="17" dur="500"/>
                                        <p:tgtEl>
                                          <p:spTgt spid="174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411">
                                            <p:txEl>
                                              <p:pRg st="4" end="4"/>
                                            </p:txEl>
                                          </p:spTgt>
                                        </p:tgtEl>
                                        <p:attrNameLst>
                                          <p:attrName>style.visibility</p:attrName>
                                        </p:attrNameLst>
                                      </p:cBhvr>
                                      <p:to>
                                        <p:strVal val="visible"/>
                                      </p:to>
                                    </p:set>
                                    <p:animEffect transition="in" filter="blinds(horizontal)">
                                      <p:cBhvr>
                                        <p:cTn id="22"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8915400" cy="1143000"/>
          </a:xfrm>
        </p:spPr>
        <p:txBody>
          <a:bodyPr/>
          <a:lstStyle/>
          <a:p>
            <a:r>
              <a:rPr lang="en-US" b="1" dirty="0" smtClean="0"/>
              <a:t>Liquids and nasals as syllable nuclei</a:t>
            </a:r>
            <a:br>
              <a:rPr lang="en-US" b="1" dirty="0" smtClean="0"/>
            </a:br>
            <a:endParaRPr lang="en-US" dirty="0"/>
          </a:p>
        </p:txBody>
      </p:sp>
      <p:sp>
        <p:nvSpPr>
          <p:cNvPr id="3" name="Content Placeholder 2"/>
          <p:cNvSpPr>
            <a:spLocks noGrp="1"/>
          </p:cNvSpPr>
          <p:nvPr>
            <p:ph idx="4294967295"/>
          </p:nvPr>
        </p:nvSpPr>
        <p:spPr>
          <a:xfrm>
            <a:off x="0" y="457200"/>
            <a:ext cx="8915400" cy="5638800"/>
          </a:xfrm>
        </p:spPr>
        <p:txBody>
          <a:bodyPr/>
          <a:lstStyle/>
          <a:p>
            <a:pPr algn="l"/>
            <a:endParaRPr lang="en-US" sz="2000" dirty="0" smtClean="0"/>
          </a:p>
          <a:p>
            <a:pPr algn="l"/>
            <a:r>
              <a:rPr lang="en-US" sz="2000" dirty="0" smtClean="0"/>
              <a:t>The English liquids [ r  l ] and the nasals [ m  n ] can be the nuclei of syllables under certain conditions. [ r ] can be a nucleus as easily as a vowel, in any position: the words 'bird', 'word', 'her', 'fur', the first syllable of 'perceive' and 'surname' and the final syllables of 'mother', 'actor' (in casual pronunciation) all have [ r ] as the nucleus; in other words, there is no vowel in the pronunciation of these syllables, even though they have one in the spelling.</a:t>
            </a:r>
          </a:p>
          <a:p>
            <a:pPr algn="l"/>
            <a:endParaRPr lang="en-US" sz="2000" dirty="0" smtClean="0"/>
          </a:p>
          <a:p>
            <a:pPr algn="l"/>
            <a:r>
              <a:rPr lang="en-US" sz="2000" dirty="0" smtClean="0"/>
              <a:t>[ l ] and the nasals [ m n ] become syllable nuclei when they follow an alveolar consonant in the last syllable of a word. This happens in the relaxed or casual rather than very formal articulation of the word. Compare casual vs. formal pronunciations of 'button', 'bottle', 'bottom'.</a:t>
            </a:r>
          </a:p>
          <a:p>
            <a:pPr algn="l"/>
            <a:endParaRPr lang="en-US" sz="2000" dirty="0" smtClean="0"/>
          </a:p>
          <a:p>
            <a:pPr algn="l"/>
            <a:r>
              <a:rPr lang="en-US" sz="2000" dirty="0" smtClean="0"/>
              <a:t>When one of these sounds is a syllable nucleus, this is shown in transcription by putting a very short vertical line under the IPA symbol</a:t>
            </a:r>
            <a:br>
              <a:rPr lang="en-US" sz="2000" dirty="0" smtClean="0"/>
            </a:br>
            <a:r>
              <a:rPr lang="en-US" sz="2000" dirty="0" smtClean="0"/>
              <a:t>[ r  l  m  n ]. </a:t>
            </a:r>
            <a:br>
              <a:rPr lang="en-US" sz="2000" dirty="0" smtClean="0"/>
            </a:br>
            <a:r>
              <a:rPr lang="en-US" sz="2000" dirty="0" smtClean="0"/>
              <a:t>  '   '   '    ' </a:t>
            </a:r>
          </a:p>
          <a:p>
            <a:pPr algn="l"/>
            <a:endParaRPr lang="en-US" sz="2000" dirty="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800" b="1" dirty="0" smtClean="0"/>
              <a:t>Summary of the elements of a phonological </a:t>
            </a:r>
            <a:r>
              <a:rPr lang="en-US" sz="1800" b="1" dirty="0" smtClean="0"/>
              <a:t>system…</a:t>
            </a:r>
            <a:r>
              <a:rPr lang="en-US" sz="1800" dirty="0" smtClean="0"/>
              <a:t/>
            </a:r>
            <a:br>
              <a:rPr lang="en-US" sz="1800" dirty="0" smtClean="0"/>
            </a:br>
            <a:r>
              <a:rPr lang="en-US" sz="1800" dirty="0" smtClean="0"/>
              <a:t>The phonological system of a language includes various </a:t>
            </a:r>
            <a:r>
              <a:rPr lang="en-US" sz="1800" u="sng" dirty="0" smtClean="0"/>
              <a:t>units</a:t>
            </a:r>
            <a:r>
              <a:rPr lang="en-US" sz="1800" dirty="0" smtClean="0"/>
              <a:t> plus </a:t>
            </a:r>
            <a:r>
              <a:rPr lang="en-US" sz="1800" u="sng" dirty="0" smtClean="0"/>
              <a:t>patterns</a:t>
            </a:r>
            <a:r>
              <a:rPr lang="en-US" sz="1800" dirty="0" smtClean="0"/>
              <a:t> which are used to combine the units into larger units. The units of a phonological system are:</a:t>
            </a:r>
            <a:br>
              <a:rPr lang="en-US" sz="1800" dirty="0" smtClean="0"/>
            </a:br>
            <a:endParaRPr lang="en-US" sz="1800" dirty="0"/>
          </a:p>
        </p:txBody>
      </p:sp>
      <p:sp>
        <p:nvSpPr>
          <p:cNvPr id="3" name="Content Placeholder 2"/>
          <p:cNvSpPr>
            <a:spLocks noGrp="1"/>
          </p:cNvSpPr>
          <p:nvPr>
            <p:ph idx="1"/>
          </p:nvPr>
        </p:nvSpPr>
        <p:spPr/>
        <p:txBody>
          <a:bodyPr/>
          <a:lstStyle/>
          <a:p>
            <a:pPr algn="l"/>
            <a:r>
              <a:rPr lang="en-US" sz="2000" b="1" dirty="0" smtClean="0"/>
              <a:t>1. features</a:t>
            </a:r>
            <a:r>
              <a:rPr lang="en-US" sz="2000" dirty="0" smtClean="0"/>
              <a:t>: aspects or characteristics of a speech sound that arise from the way the sound is articulated or the way it sounds to the ear. 'Voicing' is a feature that varies according to whether or not the vocal cords vibrate during the articulation of a sound; the sound [ s ] is voiceless, but the sound [ z ] is voiced, for example. Other features include 'manner', or what sort of gesture or position is used to make a consonant sound (a 'stop' involves blocking the airstream completely for a fraction of a second, as for [ p ], while a 'fricative' involves creating a narrow opening through which air escapes, as for [ f ]. There are also </a:t>
            </a:r>
            <a:r>
              <a:rPr lang="en-US" sz="2000" b="1" dirty="0" err="1" smtClean="0"/>
              <a:t>suprasegmental</a:t>
            </a:r>
            <a:r>
              <a:rPr lang="en-US" sz="2000" b="1" dirty="0" smtClean="0"/>
              <a:t> features</a:t>
            </a:r>
            <a:r>
              <a:rPr lang="en-US" sz="2000" dirty="0" smtClean="0"/>
              <a:t>, which are 'overlaid' on syllables or words. One such feature is </a:t>
            </a:r>
            <a:r>
              <a:rPr lang="en-US" sz="2000" b="1" dirty="0" smtClean="0"/>
              <a:t>stress</a:t>
            </a:r>
            <a:r>
              <a:rPr lang="en-US" sz="2000" dirty="0" smtClean="0"/>
              <a:t>, known outside linguistics as 'where the accent is in a word'. In 'potato', the stress falls on the second syllable; in 'promise' on the first.</a:t>
            </a:r>
          </a:p>
          <a:p>
            <a:pPr algn="l"/>
            <a:endParaRPr lang="en-US" sz="2000" dirty="0"/>
          </a:p>
        </p:txBody>
      </p:sp>
    </p:spTree>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000" b="1" dirty="0" smtClean="0"/>
              <a:t>Summary of the elements of a phonological </a:t>
            </a:r>
            <a:r>
              <a:rPr lang="en-US" sz="2000" b="1" dirty="0" smtClean="0"/>
              <a:t>system </a:t>
            </a:r>
            <a:r>
              <a:rPr lang="en-US" sz="2000" b="1" dirty="0" smtClean="0">
                <a:sym typeface="Wingdings" pitchFamily="2" charset="2"/>
              </a:rPr>
              <a:t> </a:t>
            </a:r>
            <a:r>
              <a:rPr lang="en-US" sz="2000" b="1" dirty="0" smtClean="0">
                <a:sym typeface="Wingdings" pitchFamily="2" charset="2"/>
              </a:rPr>
              <a:t>         </a:t>
            </a:r>
            <a:endParaRPr lang="en-US" sz="2000" dirty="0"/>
          </a:p>
        </p:txBody>
      </p:sp>
      <p:sp>
        <p:nvSpPr>
          <p:cNvPr id="3" name="Content Placeholder 2"/>
          <p:cNvSpPr>
            <a:spLocks noGrp="1"/>
          </p:cNvSpPr>
          <p:nvPr>
            <p:ph idx="1"/>
          </p:nvPr>
        </p:nvSpPr>
        <p:spPr/>
        <p:txBody>
          <a:bodyPr/>
          <a:lstStyle/>
          <a:p>
            <a:pPr algn="l"/>
            <a:r>
              <a:rPr lang="en-US" sz="2500" b="1" dirty="0" smtClean="0"/>
              <a:t>2. segments</a:t>
            </a:r>
            <a:r>
              <a:rPr lang="en-US" sz="2500" dirty="0" smtClean="0"/>
              <a:t>: a segment is a speech sound such as [ m ] or [ </a:t>
            </a:r>
            <a:r>
              <a:rPr lang="en-US" sz="2500" dirty="0" err="1" smtClean="0"/>
              <a:t>i</a:t>
            </a:r>
            <a:r>
              <a:rPr lang="en-US" sz="2500" dirty="0" smtClean="0"/>
              <a:t> ]. Speech sounds are made by putting several features together. [ m ], for example, is created by vibrating the vocal cords (feature: voiced), closing the mouth at the lips (feature: bilabial), and lowering the soft palate so that air can escape through the nose (feature: nasal). These three gestures occur simultaneously. The result is a </a:t>
            </a:r>
            <a:r>
              <a:rPr lang="en-US" sz="2500" u="sng" dirty="0" smtClean="0"/>
              <a:t>voiced bilabial nasal,</a:t>
            </a:r>
            <a:r>
              <a:rPr lang="en-US" sz="2500" dirty="0" smtClean="0"/>
              <a:t> [ m ]. Thus, segments are units that are built up from features; features are the building blocks for segments.</a:t>
            </a:r>
            <a:endParaRPr lang="en-US" sz="2500" dirty="0"/>
          </a:p>
        </p:txBody>
      </p:sp>
    </p:spTree>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ym typeface="Wingdings" pitchFamily="2" charset="2"/>
              </a:rPr>
              <a:t></a:t>
            </a:r>
            <a:r>
              <a:rPr lang="en-US" b="1" dirty="0" smtClean="0">
                <a:sym typeface="Wingdings" pitchFamily="2" charset="2"/>
              </a:rPr>
              <a:t>             </a:t>
            </a:r>
            <a:endParaRPr lang="en-US" dirty="0"/>
          </a:p>
        </p:txBody>
      </p:sp>
      <p:sp>
        <p:nvSpPr>
          <p:cNvPr id="3" name="Content Placeholder 2"/>
          <p:cNvSpPr>
            <a:spLocks noGrp="1"/>
          </p:cNvSpPr>
          <p:nvPr>
            <p:ph idx="1"/>
          </p:nvPr>
        </p:nvSpPr>
        <p:spPr/>
        <p:txBody>
          <a:bodyPr/>
          <a:lstStyle/>
          <a:p>
            <a:pPr algn="l"/>
            <a:r>
              <a:rPr lang="en-US" b="1" dirty="0" smtClean="0"/>
              <a:t>3. syllables</a:t>
            </a:r>
            <a:r>
              <a:rPr lang="en-US" dirty="0" smtClean="0"/>
              <a:t>: a syllable is a </a:t>
            </a:r>
            <a:r>
              <a:rPr lang="en-US" b="1" dirty="0" smtClean="0"/>
              <a:t>rhythmic </a:t>
            </a:r>
            <a:r>
              <a:rPr lang="en-US" dirty="0" smtClean="0"/>
              <a:t>unit of speech. Syllables exist to make the speech stream easier for the human mind to process. A syllable comprises one or more segments; segments are the building blocks for syllables. Details on the syllable are found below.</a:t>
            </a:r>
            <a:endParaRPr lang="en-US" dirty="0"/>
          </a:p>
        </p:txBody>
      </p:sp>
    </p:spTree>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19200"/>
            <a:ext cx="8915400" cy="1905000"/>
          </a:xfrm>
        </p:spPr>
        <p:txBody>
          <a:bodyPr/>
          <a:lstStyle/>
          <a:p>
            <a:r>
              <a:rPr lang="en-US" b="1" dirty="0" smtClean="0"/>
              <a:t>4. words</a:t>
            </a:r>
            <a:r>
              <a:rPr lang="en-US" dirty="0" smtClean="0"/>
              <a:t>: words are made of syllables.</a:t>
            </a:r>
            <a:endParaRPr lang="en-US" dirty="0"/>
          </a:p>
        </p:txBody>
      </p:sp>
      <p:sp>
        <p:nvSpPr>
          <p:cNvPr id="3" name="Content Placeholder 2"/>
          <p:cNvSpPr>
            <a:spLocks noGrp="1"/>
          </p:cNvSpPr>
          <p:nvPr>
            <p:ph idx="1"/>
          </p:nvPr>
        </p:nvSpPr>
        <p:spPr>
          <a:xfrm>
            <a:off x="304800" y="3276600"/>
            <a:ext cx="8915400" cy="4525963"/>
          </a:xfrm>
        </p:spPr>
        <p:txBody>
          <a:bodyPr/>
          <a:lstStyle/>
          <a:p>
            <a:endParaRPr lang="en-US" dirty="0"/>
          </a:p>
        </p:txBody>
      </p:sp>
    </p:spTree>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500" dirty="0" smtClean="0"/>
              <a:t>The </a:t>
            </a:r>
            <a:r>
              <a:rPr lang="en-US" sz="3500" b="1" dirty="0" smtClean="0"/>
              <a:t>patterns</a:t>
            </a:r>
            <a:r>
              <a:rPr lang="en-US" sz="3500" dirty="0" smtClean="0"/>
              <a:t> or rule systems of a phonological system </a:t>
            </a:r>
            <a:r>
              <a:rPr lang="en-US" sz="3500" smtClean="0"/>
              <a:t>include</a:t>
            </a:r>
            <a:r>
              <a:rPr lang="en-US" sz="3500" smtClean="0"/>
              <a:t>: </a:t>
            </a:r>
            <a:r>
              <a:rPr lang="en-US" sz="3600" b="1" smtClean="0">
                <a:sym typeface="Wingdings" pitchFamily="2" charset="2"/>
              </a:rPr>
              <a:t>       </a:t>
            </a:r>
            <a:r>
              <a:rPr lang="en-US" sz="3600" b="1" smtClean="0">
                <a:sym typeface="Wingdings" pitchFamily="2" charset="2"/>
              </a:rPr>
              <a:t> </a:t>
            </a:r>
            <a:endParaRPr lang="en-US" sz="3500" dirty="0"/>
          </a:p>
        </p:txBody>
      </p:sp>
      <p:sp>
        <p:nvSpPr>
          <p:cNvPr id="3" name="Content Placeholder 2"/>
          <p:cNvSpPr>
            <a:spLocks noGrp="1"/>
          </p:cNvSpPr>
          <p:nvPr>
            <p:ph idx="1"/>
          </p:nvPr>
        </p:nvSpPr>
        <p:spPr/>
        <p:txBody>
          <a:bodyPr/>
          <a:lstStyle/>
          <a:p>
            <a:pPr algn="l"/>
            <a:r>
              <a:rPr lang="en-US" sz="2500" b="1" dirty="0" smtClean="0"/>
              <a:t>1. </a:t>
            </a:r>
            <a:r>
              <a:rPr lang="en-US" sz="2500" b="1" dirty="0" err="1" smtClean="0"/>
              <a:t>phonotactics</a:t>
            </a:r>
            <a:r>
              <a:rPr lang="en-US" sz="2500" b="1" dirty="0" smtClean="0"/>
              <a:t>, </a:t>
            </a:r>
            <a:r>
              <a:rPr lang="en-US" sz="2500" dirty="0" smtClean="0"/>
              <a:t>also known as </a:t>
            </a:r>
            <a:r>
              <a:rPr lang="en-US" sz="2500" b="1" dirty="0" smtClean="0"/>
              <a:t>sequence constraints</a:t>
            </a:r>
            <a:r>
              <a:rPr lang="en-US" sz="2500" dirty="0" smtClean="0"/>
              <a:t>. These are restrictions on the number and type of segments that can combine to form syllables and words; they vary greatly from one language to another. In English, for example, a word may begin with up to three consonants, but no more than three. If a word does begin with three consonants, the first will always be [ s ], the second must be chosen from among the voiceless stops [ p  t  k  ] and the third from among the liquids [ l  r ] or glides  [  w  y  ]. Thus we get words such as 'squeeze' [ s k w </a:t>
            </a:r>
            <a:r>
              <a:rPr lang="en-US" sz="2500" dirty="0" err="1" smtClean="0"/>
              <a:t>i</a:t>
            </a:r>
            <a:r>
              <a:rPr lang="en-US" sz="2500" dirty="0" smtClean="0"/>
              <a:t> z ] in English, but not words such as [ p s t a p ].</a:t>
            </a:r>
          </a:p>
          <a:p>
            <a:pPr algn="l"/>
            <a:endParaRPr lang="en-US" sz="2500" dirty="0"/>
          </a:p>
        </p:txBody>
      </p:sp>
    </p:spTree>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2500" b="1" dirty="0" smtClean="0"/>
              <a:t>2. phonological processes</a:t>
            </a:r>
            <a:r>
              <a:rPr lang="en-US" sz="2500" dirty="0" smtClean="0"/>
              <a:t>, including </a:t>
            </a:r>
            <a:r>
              <a:rPr lang="en-US" sz="2500" b="1" dirty="0" err="1" smtClean="0"/>
              <a:t>coarticulation</a:t>
            </a:r>
            <a:r>
              <a:rPr lang="en-US" sz="2500" b="1" dirty="0" smtClean="0"/>
              <a:t> processes</a:t>
            </a:r>
            <a:r>
              <a:rPr lang="en-US" sz="2500" dirty="0" smtClean="0"/>
              <a:t>, are modifications of the feature structure of a sound that occur for one of two reasons: to make sounds that are near each other more alike, thus make articulation easier (assimilation), or to make sounds more different from each other (for instance, aspiration makes voiceless stops such as [  p  ] and [  k  ] more different from voiced ones such as [  b  ] and [  g  ].</a:t>
            </a:r>
          </a:p>
          <a:p>
            <a:pPr algn="l"/>
            <a:endParaRPr lang="en-US" sz="2500" dirty="0"/>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a:r>
              <a:rPr lang="en-US" dirty="0"/>
              <a:t>Draw, the syllable structure of the following words:</a:t>
            </a:r>
          </a:p>
        </p:txBody>
      </p:sp>
      <p:sp>
        <p:nvSpPr>
          <p:cNvPr id="18435" name="Rectangle 3"/>
          <p:cNvSpPr>
            <a:spLocks noGrp="1" noChangeArrowheads="1"/>
          </p:cNvSpPr>
          <p:nvPr>
            <p:ph type="body" idx="1"/>
          </p:nvPr>
        </p:nvSpPr>
        <p:spPr/>
        <p:txBody>
          <a:bodyPr/>
          <a:lstStyle/>
          <a:p>
            <a:pPr algn="l">
              <a:buFont typeface="Wingdings" pitchFamily="2" charset="2"/>
              <a:buNone/>
            </a:pPr>
            <a:r>
              <a:rPr lang="en-US" i="1" dirty="0"/>
              <a:t>	apron</a:t>
            </a:r>
            <a:r>
              <a:rPr lang="en-US" dirty="0"/>
              <a:t/>
            </a:r>
            <a:br>
              <a:rPr lang="en-US" dirty="0"/>
            </a:br>
            <a:r>
              <a:rPr lang="en-US" i="1" dirty="0"/>
              <a:t>basic</a:t>
            </a:r>
            <a:r>
              <a:rPr lang="en-US" dirty="0"/>
              <a:t/>
            </a:r>
            <a:br>
              <a:rPr lang="en-US" dirty="0"/>
            </a:br>
            <a:r>
              <a:rPr lang="en-US" i="1" dirty="0"/>
              <a:t>began</a:t>
            </a:r>
            <a:r>
              <a:rPr lang="en-US" dirty="0"/>
              <a:t/>
            </a:r>
            <a:br>
              <a:rPr lang="en-US" dirty="0"/>
            </a:br>
            <a:r>
              <a:rPr lang="en-US" i="1" dirty="0"/>
              <a:t>begin</a:t>
            </a:r>
            <a:r>
              <a:rPr lang="en-US" dirty="0"/>
              <a:t> </a:t>
            </a:r>
          </a:p>
          <a:p>
            <a:pPr algn="l">
              <a:buFont typeface="Wingdings" pitchFamily="2" charset="2"/>
              <a:buNone/>
            </a:pPr>
            <a:r>
              <a:rPr lang="en-US" i="1" dirty="0"/>
              <a:t>	depend</a:t>
            </a:r>
            <a:r>
              <a:rPr lang="en-US" dirty="0"/>
              <a:t/>
            </a:r>
            <a:br>
              <a:rPr lang="en-US" dirty="0"/>
            </a:br>
            <a:r>
              <a:rPr lang="en-US" i="1" dirty="0"/>
              <a:t>even</a:t>
            </a:r>
            <a:r>
              <a:rPr lang="en-US" dirty="0"/>
              <a:t/>
            </a:r>
            <a:br>
              <a:rPr lang="en-US" dirty="0"/>
            </a:br>
            <a:r>
              <a:rPr lang="en-US" i="1" dirty="0"/>
              <a:t>hotel</a:t>
            </a:r>
            <a:r>
              <a:rPr lang="en-US" dirty="0"/>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915400" cy="1143000"/>
          </a:xfrm>
        </p:spPr>
        <p:txBody>
          <a:bodyPr/>
          <a:lstStyle/>
          <a:p>
            <a:pPr algn="ctr"/>
            <a:r>
              <a:rPr lang="en-US" sz="1800" b="1" dirty="0" smtClean="0"/>
              <a:t>Exercise: Analyzing the syllable structure of English words</a:t>
            </a:r>
            <a:r>
              <a:rPr lang="en-US" sz="1800" dirty="0" smtClean="0"/>
              <a:t/>
            </a:r>
            <a:br>
              <a:rPr lang="en-US" sz="1800" dirty="0" smtClean="0"/>
            </a:br>
            <a:endParaRPr lang="en-US" sz="1800" dirty="0"/>
          </a:p>
        </p:txBody>
      </p:sp>
      <p:sp>
        <p:nvSpPr>
          <p:cNvPr id="3" name="Content Placeholder 2"/>
          <p:cNvSpPr>
            <a:spLocks noGrp="1"/>
          </p:cNvSpPr>
          <p:nvPr>
            <p:ph idx="1"/>
          </p:nvPr>
        </p:nvSpPr>
        <p:spPr>
          <a:xfrm>
            <a:off x="304800" y="457200"/>
            <a:ext cx="9906000" cy="5029200"/>
          </a:xfrm>
        </p:spPr>
        <p:txBody>
          <a:bodyPr/>
          <a:lstStyle/>
          <a:p>
            <a:pPr algn="l"/>
            <a:r>
              <a:rPr lang="en-US" sz="1800" dirty="0" smtClean="0"/>
              <a:t>Using the models on the 'Syllable structure in English' page for the words 'read', 'flop', and 'window', analyze the following words into their syllable structure.  (See </a:t>
            </a:r>
            <a:r>
              <a:rPr lang="en-US" sz="1800" smtClean="0"/>
              <a:t>Slide 14) </a:t>
            </a:r>
            <a:endParaRPr lang="en-US" sz="1800" dirty="0" smtClean="0"/>
          </a:p>
          <a:p>
            <a:pPr algn="l"/>
            <a:r>
              <a:rPr lang="en-US" sz="1800" dirty="0" smtClean="0"/>
              <a:t/>
            </a:r>
            <a:br>
              <a:rPr lang="en-US" sz="1800" dirty="0" smtClean="0"/>
            </a:br>
            <a:r>
              <a:rPr lang="en-US" sz="1800" dirty="0" smtClean="0"/>
              <a:t>(1) Write the word with periods between the syllables; use IPA symbols - Ex. 'baby' = [ be.bi ] </a:t>
            </a:r>
            <a:br>
              <a:rPr lang="en-US" sz="1800" dirty="0" smtClean="0"/>
            </a:br>
            <a:r>
              <a:rPr lang="en-US" sz="1800" dirty="0" smtClean="0"/>
              <a:t>(2) List and identify the parts of each syllable </a:t>
            </a:r>
          </a:p>
          <a:p>
            <a:pPr algn="l"/>
            <a:r>
              <a:rPr lang="en-US" sz="1800" dirty="0" smtClean="0"/>
              <a:t/>
            </a:r>
            <a:br>
              <a:rPr lang="en-US" sz="1800" dirty="0" smtClean="0"/>
            </a:br>
            <a:r>
              <a:rPr lang="en-US" sz="1800" dirty="0" smtClean="0"/>
              <a:t>Ex. :  'boondocks'  =  [ </a:t>
            </a:r>
            <a:r>
              <a:rPr lang="en-US" sz="1800" dirty="0" err="1" smtClean="0"/>
              <a:t>bun.daks</a:t>
            </a:r>
            <a:r>
              <a:rPr lang="en-US" sz="1800" dirty="0" smtClean="0"/>
              <a:t> ]</a:t>
            </a:r>
          </a:p>
          <a:p>
            <a:pPr algn="l"/>
            <a:r>
              <a:rPr lang="en-US" sz="1800" dirty="0" smtClean="0"/>
              <a:t>First syllable:  [ bun ] </a:t>
            </a:r>
            <a:br>
              <a:rPr lang="en-US" sz="1800" dirty="0" smtClean="0"/>
            </a:br>
            <a:r>
              <a:rPr lang="en-US" sz="1800" dirty="0" smtClean="0"/>
              <a:t>Onset  [ b ] </a:t>
            </a:r>
            <a:br>
              <a:rPr lang="en-US" sz="1800" dirty="0" smtClean="0"/>
            </a:br>
            <a:r>
              <a:rPr lang="en-US" sz="1800" dirty="0" smtClean="0"/>
              <a:t>Rhyme [ un ] </a:t>
            </a:r>
            <a:br>
              <a:rPr lang="en-US" sz="1800" dirty="0" smtClean="0"/>
            </a:br>
            <a:r>
              <a:rPr lang="en-US" sz="1800" dirty="0" smtClean="0"/>
              <a:t>   Nucleus [ u ] </a:t>
            </a:r>
            <a:br>
              <a:rPr lang="en-US" sz="1800" dirty="0" smtClean="0"/>
            </a:br>
            <a:r>
              <a:rPr lang="en-US" sz="1800" dirty="0" smtClean="0"/>
              <a:t>   Coda    [ n ]</a:t>
            </a:r>
          </a:p>
          <a:p>
            <a:pPr algn="l"/>
            <a:r>
              <a:rPr lang="en-US" sz="1800" dirty="0" smtClean="0"/>
              <a:t>Second syllable:  [ </a:t>
            </a:r>
            <a:r>
              <a:rPr lang="en-US" sz="1800" dirty="0" err="1" smtClean="0"/>
              <a:t>daks</a:t>
            </a:r>
            <a:r>
              <a:rPr lang="en-US" sz="1800" dirty="0" smtClean="0"/>
              <a:t> ] </a:t>
            </a:r>
            <a:br>
              <a:rPr lang="en-US" sz="1800" dirty="0" smtClean="0"/>
            </a:br>
            <a:r>
              <a:rPr lang="en-US" sz="1800" dirty="0" smtClean="0"/>
              <a:t>Onset  [ d ] </a:t>
            </a:r>
            <a:br>
              <a:rPr lang="en-US" sz="1800" dirty="0" smtClean="0"/>
            </a:br>
            <a:r>
              <a:rPr lang="en-US" sz="1800" dirty="0" smtClean="0"/>
              <a:t>Rhyme [ </a:t>
            </a:r>
            <a:r>
              <a:rPr lang="en-US" sz="1800" dirty="0" err="1" smtClean="0"/>
              <a:t>aks</a:t>
            </a:r>
            <a:r>
              <a:rPr lang="en-US" sz="1800" dirty="0" smtClean="0"/>
              <a:t> ] </a:t>
            </a:r>
            <a:br>
              <a:rPr lang="en-US" sz="1800" dirty="0" smtClean="0"/>
            </a:br>
            <a:r>
              <a:rPr lang="en-US" sz="1800" dirty="0" smtClean="0"/>
              <a:t>   Nucleus [ a ] </a:t>
            </a:r>
            <a:br>
              <a:rPr lang="en-US" sz="1800" dirty="0" smtClean="0"/>
            </a:br>
            <a:r>
              <a:rPr lang="en-US" sz="1800" dirty="0" smtClean="0"/>
              <a:t>   Coda    [ </a:t>
            </a:r>
            <a:r>
              <a:rPr lang="en-US" sz="1800" dirty="0" err="1" smtClean="0"/>
              <a:t>ks</a:t>
            </a:r>
            <a:r>
              <a:rPr lang="en-US" sz="1800" dirty="0" smtClean="0"/>
              <a:t> ]</a:t>
            </a:r>
          </a:p>
          <a:p>
            <a:pPr algn="l"/>
            <a:endParaRPr lang="en-US" sz="1800" dirty="0"/>
          </a:p>
        </p:txBody>
      </p:sp>
      <p:sp>
        <p:nvSpPr>
          <p:cNvPr id="4" name="Rectangle 3"/>
          <p:cNvSpPr/>
          <p:nvPr/>
        </p:nvSpPr>
        <p:spPr>
          <a:xfrm>
            <a:off x="6324600" y="1981200"/>
            <a:ext cx="3124200" cy="381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smtClean="0"/>
              <a:t>Remember that diphthongs count as single vowel segments.</a:t>
            </a:r>
          </a:p>
          <a:p>
            <a:pPr algn="l"/>
            <a:r>
              <a:rPr lang="en-US" dirty="0" smtClean="0"/>
              <a:t>Here are your words:</a:t>
            </a:r>
          </a:p>
          <a:p>
            <a:pPr algn="l"/>
            <a:r>
              <a:rPr lang="en-US" dirty="0" smtClean="0"/>
              <a:t>		(1)  </a:t>
            </a:r>
            <a:r>
              <a:rPr lang="en-US" dirty="0" err="1" smtClean="0"/>
              <a:t>playdough</a:t>
            </a:r>
            <a:r>
              <a:rPr lang="en-US" dirty="0" smtClean="0"/>
              <a:t> </a:t>
            </a:r>
            <a:br>
              <a:rPr lang="en-US" dirty="0" smtClean="0"/>
            </a:br>
            <a:r>
              <a:rPr lang="en-US" dirty="0" smtClean="0"/>
              <a:t>(2)  thanks </a:t>
            </a:r>
            <a:br>
              <a:rPr lang="en-US" dirty="0" smtClean="0"/>
            </a:br>
            <a:r>
              <a:rPr lang="en-US" dirty="0" smtClean="0"/>
              <a:t>		        (3)  nondescript  (take your time!) </a:t>
            </a:r>
          </a:p>
          <a:p>
            <a:pPr algn="l"/>
            <a:r>
              <a:rPr lang="en-US" dirty="0" smtClean="0"/>
              <a:t>(4)  toys </a:t>
            </a:r>
            <a:br>
              <a:rPr lang="en-US" dirty="0" smtClean="0"/>
            </a:br>
            <a:r>
              <a:rPr lang="en-US" dirty="0" smtClean="0"/>
              <a:t>(5)  straw </a:t>
            </a:r>
            <a:br>
              <a:rPr lang="en-US" dirty="0" smtClean="0"/>
            </a:br>
            <a:r>
              <a:rPr lang="en-US" dirty="0" smtClean="0"/>
              <a:t>(6)  plastic</a:t>
            </a:r>
          </a:p>
          <a:p>
            <a:pPr algn="l"/>
            <a:endParaRPr lang="en-US" dirty="0"/>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4177</TotalTime>
  <Words>904</Words>
  <Application>Microsoft Office PowerPoint</Application>
  <PresentationFormat>A4 Paper (210x297 mm)</PresentationFormat>
  <Paragraphs>120</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7th  Class</vt:lpstr>
      <vt:lpstr>What Does Syllabification of a Word Mean?</vt:lpstr>
      <vt:lpstr>Most speakers of English … </vt:lpstr>
      <vt:lpstr>Syllables and their parts </vt:lpstr>
      <vt:lpstr>Onset (O)</vt:lpstr>
      <vt:lpstr>If a word contains more than one syllable, each syllable will have the usual syllable parts: </vt:lpstr>
      <vt:lpstr>Rhyme (R)</vt:lpstr>
      <vt:lpstr>Nucleus (N)</vt:lpstr>
      <vt:lpstr>The Core Syllable</vt:lpstr>
      <vt:lpstr>The Core Syllable</vt:lpstr>
      <vt:lpstr>* Linguists often use tree diagrams to illustrate syllable structure. 'Flop', for example, would look like this (the word appears in IPA symbols, not English spelling). 's' = 'syllable'; 'O' = 'onset'; 'R' = 'rhyme'; 'N' = 'nucleus'; 'C' = 'coda'.  </vt:lpstr>
      <vt:lpstr>Steps to determine the diagram:</vt:lpstr>
      <vt:lpstr>The syllable structure analysis of the words 'read', 'flop',  'strap' and 'window' are as follows (IPA symbols are used to show the sounds in the word/syllable): </vt:lpstr>
      <vt:lpstr>  Notice </vt:lpstr>
      <vt:lpstr>Liquids and nasals as syllable nuclei </vt:lpstr>
      <vt:lpstr>Summary of the elements of a phonological system… The phonological system of a language includes various units plus patterns which are used to combine the units into larger units. The units of a phonological system are: </vt:lpstr>
      <vt:lpstr>Summary of the elements of a phonological system           </vt:lpstr>
      <vt:lpstr>             </vt:lpstr>
      <vt:lpstr>4. words: words are made of syllables.</vt:lpstr>
      <vt:lpstr>The patterns or rule systems of a phonological system include:         </vt:lpstr>
      <vt:lpstr>Slide 22</vt:lpstr>
      <vt:lpstr>Draw, the syllable structure of the following words:</vt:lpstr>
      <vt:lpstr>Exercise: Analyzing the syllable structure of English words </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300</cp:revision>
  <dcterms:created xsi:type="dcterms:W3CDTF">2009-10-14T19:14:34Z</dcterms:created>
  <dcterms:modified xsi:type="dcterms:W3CDTF">2011-10-22T08:19:12Z</dcterms:modified>
</cp:coreProperties>
</file>