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31" r:id="rId2"/>
    <p:sldId id="301" r:id="rId3"/>
    <p:sldId id="323" r:id="rId4"/>
    <p:sldId id="317" r:id="rId5"/>
    <p:sldId id="318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22" r:id="rId19"/>
    <p:sldId id="319" r:id="rId20"/>
    <p:sldId id="328" r:id="rId21"/>
    <p:sldId id="324" r:id="rId22"/>
    <p:sldId id="325" r:id="rId23"/>
    <p:sldId id="326" r:id="rId24"/>
    <p:sldId id="327" r:id="rId25"/>
    <p:sldId id="330" r:id="rId26"/>
    <p:sldId id="266" r:id="rId2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09256"/>
    <a:srgbClr val="009900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757" autoAdjust="0"/>
    <p:restoredTop sz="94658" autoAdjust="0"/>
  </p:normalViewPr>
  <p:slideViewPr>
    <p:cSldViewPr>
      <p:cViewPr>
        <p:scale>
          <a:sx n="50" d="100"/>
          <a:sy n="50" d="100"/>
        </p:scale>
        <p:origin x="-996" y="-52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412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152400"/>
            <a:ext cx="7443258" cy="1600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42950" y="1828800"/>
            <a:ext cx="4086225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4275" y="1828800"/>
            <a:ext cx="4086225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85900" y="6248400"/>
            <a:ext cx="20637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2333" y="6248400"/>
            <a:ext cx="31369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78158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1294E659-E531-41FC-B5E9-E6635834C4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152400"/>
            <a:ext cx="7443258" cy="1600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42950" y="1828800"/>
            <a:ext cx="8337550" cy="36576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85900" y="6248400"/>
            <a:ext cx="20637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52333" y="6248400"/>
            <a:ext cx="31369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78158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EF60581E-56EF-41AF-A1BF-B13F1F9531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  <p:sldLayoutId id="2147483776" r:id="rId13"/>
  </p:sldLayoutIdLst>
  <p:transition/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048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Learning Deanship 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Distance Education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endParaRPr lang="en-US" sz="2000" b="1" dirty="0">
              <a:solidFill>
                <a:srgbClr val="709256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English Language</a:t>
            </a:r>
          </a:p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Speaking Skills</a:t>
            </a:r>
          </a:p>
          <a:p>
            <a:pPr algn="l">
              <a:lnSpc>
                <a:spcPct val="80000"/>
              </a:lnSpc>
            </a:pP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Ma’ani</a:t>
            </a:r>
            <a:endParaRPr lang="en-US" sz="17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470025"/>
          </a:xfrm>
        </p:spPr>
        <p:txBody>
          <a:bodyPr/>
          <a:lstStyle/>
          <a:p>
            <a:pPr eaLnBrk="1" hangingPunct="1"/>
            <a:r>
              <a:rPr lang="en-US" b="1" baseline="30000" dirty="0" smtClean="0">
                <a:solidFill>
                  <a:srgbClr val="709256"/>
                </a:solidFill>
                <a:cs typeface="Arial" pitchFamily="34" charset="0"/>
              </a:rPr>
              <a:t>7th</a:t>
            </a:r>
            <a:r>
              <a:rPr lang="en-US" b="1" dirty="0" smtClean="0">
                <a:solidFill>
                  <a:srgbClr val="709256"/>
                </a:solidFill>
                <a:cs typeface="Arial" pitchFamily="34" charset="0"/>
              </a:rPr>
              <a:t>  Class</a:t>
            </a:r>
            <a:endParaRPr lang="en-US" dirty="0" smtClean="0">
              <a:solidFill>
                <a:srgbClr val="709256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Elements of the Lecture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Char char="-"/>
            </a:pPr>
            <a:r>
              <a:rPr lang="en-US" dirty="0" smtClean="0"/>
              <a:t>Remember Giving advice.</a:t>
            </a:r>
          </a:p>
          <a:p>
            <a:pPr algn="l">
              <a:buFontTx/>
              <a:buChar char="-"/>
            </a:pPr>
            <a:r>
              <a:rPr lang="en-US" dirty="0" smtClean="0"/>
              <a:t>Using Modals.</a:t>
            </a:r>
          </a:p>
          <a:p>
            <a:pPr algn="l">
              <a:buFontTx/>
              <a:buChar char="-"/>
            </a:pPr>
            <a:r>
              <a:rPr lang="en-US" dirty="0" smtClean="0"/>
              <a:t>Understanding more reductions. </a:t>
            </a:r>
          </a:p>
          <a:p>
            <a:pPr algn="l">
              <a:buFontTx/>
              <a:buChar char="-"/>
            </a:pPr>
            <a:r>
              <a:rPr lang="en-US" dirty="0" smtClean="0"/>
              <a:t>Participles. </a:t>
            </a:r>
            <a:endParaRPr lang="en-US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Remember! Giving Advice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2000" dirty="0" smtClean="0"/>
          </a:p>
          <a:p>
            <a:pPr algn="l"/>
            <a:r>
              <a:rPr lang="en-US" sz="2000" dirty="0" smtClean="0"/>
              <a:t>Should </a:t>
            </a:r>
          </a:p>
          <a:p>
            <a:pPr algn="l"/>
            <a:r>
              <a:rPr lang="en-US" sz="2000" dirty="0" smtClean="0"/>
              <a:t>Shouldn’t            +  Simple form of the verb</a:t>
            </a:r>
          </a:p>
          <a:p>
            <a:pPr algn="l"/>
            <a:r>
              <a:rPr lang="en-US" sz="2000" dirty="0" smtClean="0"/>
              <a:t>Ought to </a:t>
            </a:r>
          </a:p>
          <a:p>
            <a:pPr algn="l"/>
            <a:endParaRPr lang="en-US" sz="2000" dirty="0" smtClean="0"/>
          </a:p>
          <a:p>
            <a:pPr algn="l">
              <a:buFontTx/>
              <a:buChar char="-"/>
            </a:pPr>
            <a:r>
              <a:rPr lang="en-US" sz="2000" dirty="0" smtClean="0"/>
              <a:t>These expressions are used to give advice and make suggestions. Other expressions to make suggestions are:</a:t>
            </a:r>
          </a:p>
          <a:p>
            <a:pPr algn="l"/>
            <a:r>
              <a:rPr lang="en-US" sz="2000" dirty="0" smtClean="0"/>
              <a:t> 		- </a:t>
            </a:r>
            <a:r>
              <a:rPr lang="en-US" sz="2000" dirty="0" smtClean="0">
                <a:solidFill>
                  <a:srgbClr val="0070C0"/>
                </a:solidFill>
              </a:rPr>
              <a:t>It might be nice (good) if you…</a:t>
            </a:r>
            <a:endParaRPr lang="en-US" sz="2000" dirty="0" smtClean="0"/>
          </a:p>
          <a:p>
            <a:pPr algn="l"/>
            <a:r>
              <a:rPr lang="en-US" sz="2000" dirty="0" smtClean="0"/>
              <a:t>		- Why don’t you …</a:t>
            </a:r>
          </a:p>
          <a:p>
            <a:pPr algn="l"/>
            <a:r>
              <a:rPr lang="en-US" sz="2000" dirty="0" smtClean="0"/>
              <a:t>		- If I were you I would …</a:t>
            </a:r>
          </a:p>
          <a:p>
            <a:pPr algn="l"/>
            <a:r>
              <a:rPr lang="en-US" sz="2000" dirty="0" smtClean="0"/>
              <a:t>					</a:t>
            </a:r>
          </a:p>
          <a:p>
            <a:pPr algn="l"/>
            <a:r>
              <a:rPr lang="en-US" sz="2000" dirty="0" smtClean="0"/>
              <a:t>				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1600200" y="1981200"/>
            <a:ext cx="533400" cy="1066800"/>
          </a:xfrm>
          <a:prstGeom prst="rightBrace">
            <a:avLst>
              <a:gd name="adj1" fmla="val 67857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0"/>
            <a:ext cx="8915400" cy="4525963"/>
          </a:xfrm>
        </p:spPr>
        <p:txBody>
          <a:bodyPr/>
          <a:lstStyle/>
          <a:p>
            <a:pPr algn="l"/>
            <a:endParaRPr lang="en-US" sz="2800" dirty="0" smtClean="0"/>
          </a:p>
          <a:p>
            <a:pPr algn="l"/>
            <a:r>
              <a:rPr lang="en-US" sz="2800" dirty="0" smtClean="0"/>
              <a:t>It’s more polite to use expressions for making suggestion than to use an imperative. Notice this contrast:</a:t>
            </a:r>
          </a:p>
          <a:p>
            <a:pPr algn="l"/>
            <a:endParaRPr lang="en-US" sz="2800" dirty="0" smtClean="0"/>
          </a:p>
          <a:p>
            <a:pPr algn="l"/>
            <a:r>
              <a:rPr lang="en-US" sz="2800" dirty="0" smtClean="0"/>
              <a:t>Get out and take an art class. (less polite) </a:t>
            </a:r>
          </a:p>
          <a:p>
            <a:pPr algn="l"/>
            <a:endParaRPr lang="en-US" sz="2800" dirty="0" smtClean="0"/>
          </a:p>
          <a:p>
            <a:pPr algn="l"/>
            <a:r>
              <a:rPr lang="en-US" sz="2800" dirty="0" smtClean="0"/>
              <a:t>You should get out and take an art class. (more polite)</a:t>
            </a:r>
          </a:p>
          <a:p>
            <a:pPr algn="l"/>
            <a:endParaRPr lang="en-US" sz="2800" dirty="0" smtClean="0"/>
          </a:p>
          <a:p>
            <a:pPr algn="l"/>
            <a:endParaRPr lang="en-US" sz="2800" dirty="0" smtClean="0"/>
          </a:p>
          <a:p>
            <a:pPr algn="l"/>
            <a:endParaRPr lang="en-US" sz="2800" dirty="0" smtClean="0"/>
          </a:p>
          <a:p>
            <a:pPr algn="l"/>
            <a:r>
              <a:rPr lang="en-US" sz="2800" dirty="0" smtClean="0">
                <a:solidFill>
                  <a:srgbClr val="FF0000"/>
                </a:solidFill>
              </a:rPr>
              <a:t>Let’s see more about Using of Modals… </a:t>
            </a:r>
            <a:r>
              <a:rPr lang="en-US" sz="2800" dirty="0" smtClean="0">
                <a:solidFill>
                  <a:srgbClr val="FF0000"/>
                </a:solidFill>
                <a:sym typeface="Wingdings" pitchFamily="2" charset="2"/>
              </a:rPr>
              <a:t>    </a:t>
            </a:r>
            <a:endParaRPr lang="en-US" sz="2800" dirty="0" smtClean="0">
              <a:solidFill>
                <a:srgbClr val="FF0000"/>
              </a:solidFill>
            </a:endParaRPr>
          </a:p>
          <a:p>
            <a:pPr algn="l"/>
            <a:endParaRPr lang="en-US" sz="2800" dirty="0"/>
          </a:p>
        </p:txBody>
      </p:sp>
    </p:spTree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What are modals?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l">
              <a:lnSpc>
                <a:spcPct val="80000"/>
              </a:lnSpc>
            </a:pPr>
            <a:r>
              <a:rPr lang="en-US" sz="2000" dirty="0">
                <a:solidFill>
                  <a:schemeClr val="folHlink"/>
                </a:solidFill>
              </a:rPr>
              <a:t>Auxiliary verbs</a:t>
            </a:r>
          </a:p>
          <a:p>
            <a:pPr lvl="1" algn="l">
              <a:lnSpc>
                <a:spcPct val="80000"/>
              </a:lnSpc>
            </a:pPr>
            <a:r>
              <a:rPr lang="en-US" sz="1800" dirty="0">
                <a:solidFill>
                  <a:schemeClr val="hlink"/>
                </a:solidFill>
              </a:rPr>
              <a:t>Can	</a:t>
            </a:r>
          </a:p>
          <a:p>
            <a:pPr lvl="1" algn="l">
              <a:lnSpc>
                <a:spcPct val="80000"/>
              </a:lnSpc>
            </a:pPr>
            <a:r>
              <a:rPr lang="en-US" sz="1800" dirty="0">
                <a:solidFill>
                  <a:schemeClr val="hlink"/>
                </a:solidFill>
              </a:rPr>
              <a:t>Could</a:t>
            </a:r>
          </a:p>
          <a:p>
            <a:pPr lvl="1" algn="l">
              <a:lnSpc>
                <a:spcPct val="80000"/>
              </a:lnSpc>
            </a:pPr>
            <a:r>
              <a:rPr lang="en-US" sz="1800" dirty="0">
                <a:solidFill>
                  <a:schemeClr val="hlink"/>
                </a:solidFill>
              </a:rPr>
              <a:t>Had better</a:t>
            </a:r>
          </a:p>
          <a:p>
            <a:pPr lvl="1" algn="l">
              <a:lnSpc>
                <a:spcPct val="80000"/>
              </a:lnSpc>
            </a:pPr>
            <a:r>
              <a:rPr lang="en-US" sz="1800" dirty="0" smtClean="0">
                <a:solidFill>
                  <a:schemeClr val="hlink"/>
                </a:solidFill>
              </a:rPr>
              <a:t>a</a:t>
            </a:r>
            <a:endParaRPr lang="en-US" sz="1800" dirty="0">
              <a:solidFill>
                <a:schemeClr val="hlink"/>
              </a:solidFill>
            </a:endParaRPr>
          </a:p>
          <a:p>
            <a:pPr lvl="1" algn="l">
              <a:lnSpc>
                <a:spcPct val="80000"/>
              </a:lnSpc>
            </a:pPr>
            <a:r>
              <a:rPr lang="en-US" sz="1800" dirty="0">
                <a:solidFill>
                  <a:schemeClr val="hlink"/>
                </a:solidFill>
              </a:rPr>
              <a:t>Might</a:t>
            </a:r>
          </a:p>
          <a:p>
            <a:pPr lvl="1" algn="l">
              <a:lnSpc>
                <a:spcPct val="80000"/>
              </a:lnSpc>
            </a:pPr>
            <a:r>
              <a:rPr lang="en-US" sz="1800" dirty="0">
                <a:solidFill>
                  <a:schemeClr val="hlink"/>
                </a:solidFill>
              </a:rPr>
              <a:t>Must</a:t>
            </a:r>
          </a:p>
          <a:p>
            <a:pPr lvl="1" algn="l">
              <a:lnSpc>
                <a:spcPct val="80000"/>
              </a:lnSpc>
            </a:pPr>
            <a:r>
              <a:rPr lang="en-US" sz="1800" dirty="0">
                <a:solidFill>
                  <a:schemeClr val="hlink"/>
                </a:solidFill>
              </a:rPr>
              <a:t>Ought to</a:t>
            </a:r>
          </a:p>
          <a:p>
            <a:pPr lvl="1" algn="l">
              <a:lnSpc>
                <a:spcPct val="80000"/>
              </a:lnSpc>
            </a:pPr>
            <a:r>
              <a:rPr lang="en-US" sz="1800" dirty="0">
                <a:solidFill>
                  <a:schemeClr val="hlink"/>
                </a:solidFill>
              </a:rPr>
              <a:t>Shall</a:t>
            </a:r>
          </a:p>
          <a:p>
            <a:pPr lvl="1" algn="l">
              <a:lnSpc>
                <a:spcPct val="80000"/>
              </a:lnSpc>
            </a:pPr>
            <a:r>
              <a:rPr lang="en-US" sz="1800" dirty="0">
                <a:solidFill>
                  <a:schemeClr val="hlink"/>
                </a:solidFill>
              </a:rPr>
              <a:t>Should</a:t>
            </a:r>
          </a:p>
          <a:p>
            <a:pPr lvl="1" algn="l">
              <a:lnSpc>
                <a:spcPct val="80000"/>
              </a:lnSpc>
            </a:pPr>
            <a:r>
              <a:rPr lang="en-US" sz="1800" dirty="0">
                <a:solidFill>
                  <a:schemeClr val="hlink"/>
                </a:solidFill>
              </a:rPr>
              <a:t>Will</a:t>
            </a:r>
          </a:p>
          <a:p>
            <a:pPr lvl="1" algn="l">
              <a:lnSpc>
                <a:spcPct val="80000"/>
              </a:lnSpc>
            </a:pPr>
            <a:r>
              <a:rPr lang="en-US" sz="1800" dirty="0">
                <a:solidFill>
                  <a:schemeClr val="hlink"/>
                </a:solidFill>
              </a:rPr>
              <a:t>Would</a:t>
            </a:r>
          </a:p>
        </p:txBody>
      </p:sp>
      <p:pic>
        <p:nvPicPr>
          <p:cNvPr id="11268" name="Picture 4" descr="j043441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22800" y="2590800"/>
            <a:ext cx="1761067" cy="1828800"/>
          </a:xfrm>
        </p:spPr>
      </p:pic>
      <p:sp>
        <p:nvSpPr>
          <p:cNvPr id="11270" name="AutoShape 6"/>
          <p:cNvSpPr>
            <a:spLocks noChangeArrowheads="1"/>
          </p:cNvSpPr>
          <p:nvPr/>
        </p:nvSpPr>
        <p:spPr bwMode="auto">
          <a:xfrm>
            <a:off x="6438900" y="1828800"/>
            <a:ext cx="2228850" cy="12954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dirty="0"/>
              <a:t>How could I teach modals?</a:t>
            </a:r>
          </a:p>
          <a:p>
            <a:pPr algn="ctr"/>
            <a:r>
              <a:rPr lang="en-US" dirty="0"/>
              <a:t>Should I teach them?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do we use modals?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 </a:t>
            </a:r>
            <a:endParaRPr lang="en-US" dirty="0">
              <a:solidFill>
                <a:srgbClr val="0000FF"/>
              </a:solidFill>
            </a:endParaRPr>
          </a:p>
          <a:p>
            <a:pPr>
              <a:buFontTx/>
              <a:buNone/>
            </a:pPr>
            <a:endParaRPr lang="en-US" dirty="0">
              <a:solidFill>
                <a:srgbClr val="0000FF"/>
              </a:solidFill>
            </a:endParaRPr>
          </a:p>
          <a:p>
            <a:pPr algn="ctr">
              <a:buFontTx/>
              <a:buNone/>
            </a:pPr>
            <a:r>
              <a:rPr lang="en-US" dirty="0">
                <a:solidFill>
                  <a:srgbClr val="0000FF"/>
                </a:solidFill>
              </a:rPr>
              <a:t>We use modals to talk about obligations, suggestions, advise and expectations!</a:t>
            </a:r>
            <a:endParaRPr lang="en-US" dirty="0"/>
          </a:p>
        </p:txBody>
      </p:sp>
    </p:spTree>
  </p:cSld>
  <p:clrMapOvr>
    <a:masterClrMapping/>
  </p:clrMapOvr>
  <p:transition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There are two kinds of modals: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609600" indent="-609600" algn="l">
              <a:buFontTx/>
              <a:buAutoNum type="arabicPeriod"/>
            </a:pPr>
            <a:r>
              <a:rPr lang="en-US" sz="2800" dirty="0"/>
              <a:t>Simple modals : for the present and future</a:t>
            </a:r>
          </a:p>
          <a:p>
            <a:pPr marL="609600" indent="-609600" algn="l">
              <a:buFontTx/>
              <a:buAutoNum type="arabicPeriod"/>
            </a:pPr>
            <a:r>
              <a:rPr lang="en-US" sz="2800" dirty="0"/>
              <a:t>Perfect modals: to show necessity in the past tense.</a:t>
            </a:r>
          </a:p>
        </p:txBody>
      </p:sp>
      <p:pic>
        <p:nvPicPr>
          <p:cNvPr id="13316" name="Picture 4" descr="j007871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0" y="2590800"/>
            <a:ext cx="1633802" cy="3657600"/>
          </a:xfrm>
        </p:spPr>
      </p:pic>
      <p:sp>
        <p:nvSpPr>
          <p:cNvPr id="13321" name="AutoShape 9"/>
          <p:cNvSpPr>
            <a:spLocks noChangeArrowheads="1"/>
          </p:cNvSpPr>
          <p:nvPr/>
        </p:nvSpPr>
        <p:spPr bwMode="auto">
          <a:xfrm>
            <a:off x="6629400" y="1524000"/>
            <a:ext cx="2476500" cy="1066800"/>
          </a:xfrm>
          <a:prstGeom prst="wedgeRectCallout">
            <a:avLst>
              <a:gd name="adj1" fmla="val -43750"/>
              <a:gd name="adj2" fmla="val 7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dirty="0"/>
              <a:t>What? Would you explain this please?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folHlink"/>
                </a:solidFill>
              </a:rPr>
              <a:t>Simple modals</a:t>
            </a:r>
            <a:r>
              <a:rPr lang="en-US"/>
              <a:t>: </a:t>
            </a:r>
            <a:r>
              <a:rPr lang="en-US">
                <a:solidFill>
                  <a:schemeClr val="tx2"/>
                </a:solidFill>
              </a:rPr>
              <a:t>Present and future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90000"/>
              </a:lnSpc>
            </a:pPr>
            <a:r>
              <a:rPr lang="en-US" dirty="0">
                <a:solidFill>
                  <a:schemeClr val="hlink"/>
                </a:solidFill>
              </a:rPr>
              <a:t>Modal</a:t>
            </a:r>
            <a:r>
              <a:rPr lang="en-US" dirty="0"/>
              <a:t> + </a:t>
            </a:r>
            <a:r>
              <a:rPr lang="en-US" dirty="0">
                <a:solidFill>
                  <a:srgbClr val="0000FF"/>
                </a:solidFill>
              </a:rPr>
              <a:t>base form</a:t>
            </a:r>
          </a:p>
          <a:p>
            <a:pPr algn="l">
              <a:lnSpc>
                <a:spcPct val="90000"/>
              </a:lnSpc>
            </a:pPr>
            <a:r>
              <a:rPr lang="en-US" dirty="0"/>
              <a:t>Examples:</a:t>
            </a:r>
          </a:p>
          <a:p>
            <a:pPr lvl="1" algn="l">
              <a:lnSpc>
                <a:spcPct val="90000"/>
              </a:lnSpc>
            </a:pPr>
            <a:r>
              <a:rPr lang="en-US" dirty="0"/>
              <a:t>We </a:t>
            </a:r>
            <a:r>
              <a:rPr lang="en-US" i="1" dirty="0">
                <a:solidFill>
                  <a:schemeClr val="hlink"/>
                </a:solidFill>
              </a:rPr>
              <a:t>should </a:t>
            </a:r>
            <a:r>
              <a:rPr lang="en-US" i="1" dirty="0">
                <a:solidFill>
                  <a:srgbClr val="0000FF"/>
                </a:solidFill>
              </a:rPr>
              <a:t> invite </a:t>
            </a:r>
            <a:r>
              <a:rPr lang="en-US" dirty="0"/>
              <a:t>your friend to my party.</a:t>
            </a:r>
          </a:p>
          <a:p>
            <a:pPr lvl="1" algn="l">
              <a:lnSpc>
                <a:spcPct val="90000"/>
              </a:lnSpc>
            </a:pPr>
            <a:r>
              <a:rPr lang="en-US" dirty="0"/>
              <a:t>We </a:t>
            </a:r>
            <a:r>
              <a:rPr lang="en-US" i="1" dirty="0">
                <a:solidFill>
                  <a:schemeClr val="hlink"/>
                </a:solidFill>
              </a:rPr>
              <a:t>could</a:t>
            </a:r>
            <a:r>
              <a:rPr lang="en-US" i="1" dirty="0">
                <a:solidFill>
                  <a:srgbClr val="0000FF"/>
                </a:solidFill>
              </a:rPr>
              <a:t> buy </a:t>
            </a:r>
            <a:r>
              <a:rPr lang="en-US" dirty="0"/>
              <a:t>some soda if you have money.</a:t>
            </a:r>
          </a:p>
          <a:p>
            <a:pPr lvl="1" algn="l">
              <a:lnSpc>
                <a:spcPct val="90000"/>
              </a:lnSpc>
            </a:pPr>
            <a:r>
              <a:rPr lang="en-US" dirty="0"/>
              <a:t>You </a:t>
            </a:r>
            <a:r>
              <a:rPr lang="en-US" i="1" dirty="0">
                <a:solidFill>
                  <a:schemeClr val="hlink"/>
                </a:solidFill>
              </a:rPr>
              <a:t>might</a:t>
            </a:r>
            <a:r>
              <a:rPr lang="en-US" i="1" dirty="0"/>
              <a:t> </a:t>
            </a:r>
            <a:r>
              <a:rPr lang="en-US" i="1" dirty="0">
                <a:solidFill>
                  <a:srgbClr val="0000FF"/>
                </a:solidFill>
              </a:rPr>
              <a:t>want</a:t>
            </a:r>
            <a:r>
              <a:rPr lang="en-US" dirty="0"/>
              <a:t> to call your mom and tell her you are at a friend’s house.</a:t>
            </a:r>
            <a:endParaRPr lang="en-US" i="1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-304800"/>
            <a:ext cx="7443258" cy="16002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folHlink"/>
                </a:solidFill>
              </a:rPr>
              <a:t>Perfect modals</a:t>
            </a:r>
            <a:r>
              <a:rPr lang="en-US" dirty="0"/>
              <a:t>: </a:t>
            </a:r>
            <a:r>
              <a:rPr lang="en-US" dirty="0">
                <a:solidFill>
                  <a:schemeClr val="tx2"/>
                </a:solidFill>
              </a:rPr>
              <a:t>past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chemeClr val="hlink"/>
                </a:solidFill>
              </a:rPr>
              <a:t>Modal +</a:t>
            </a:r>
            <a:r>
              <a:rPr lang="en-US" dirty="0">
                <a:solidFill>
                  <a:srgbClr val="0000FF"/>
                </a:solidFill>
              </a:rPr>
              <a:t> have + </a:t>
            </a:r>
            <a:r>
              <a:rPr lang="en-US" dirty="0">
                <a:solidFill>
                  <a:srgbClr val="00B050"/>
                </a:solidFill>
              </a:rPr>
              <a:t>past participle</a:t>
            </a:r>
          </a:p>
          <a:p>
            <a:pPr algn="l"/>
            <a:r>
              <a:rPr lang="en-US" dirty="0"/>
              <a:t>Examples:</a:t>
            </a:r>
          </a:p>
          <a:p>
            <a:pPr lvl="1" algn="l"/>
            <a:r>
              <a:rPr lang="en-US" dirty="0"/>
              <a:t>You </a:t>
            </a:r>
            <a:r>
              <a:rPr lang="en-US" dirty="0">
                <a:solidFill>
                  <a:schemeClr val="hlink"/>
                </a:solidFill>
              </a:rPr>
              <a:t>should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have </a:t>
            </a:r>
            <a:r>
              <a:rPr lang="en-US" dirty="0">
                <a:solidFill>
                  <a:srgbClr val="00B050"/>
                </a:solidFill>
              </a:rPr>
              <a:t>called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/>
              <a:t>me last night.</a:t>
            </a:r>
          </a:p>
          <a:p>
            <a:pPr lvl="1" algn="l"/>
            <a:r>
              <a:rPr lang="en-US" dirty="0"/>
              <a:t>Mary </a:t>
            </a:r>
            <a:r>
              <a:rPr lang="en-US" dirty="0">
                <a:solidFill>
                  <a:schemeClr val="hlink"/>
                </a:solidFill>
              </a:rPr>
              <a:t>should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have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done </a:t>
            </a:r>
            <a:r>
              <a:rPr lang="en-US" dirty="0"/>
              <a:t>her homework this week.</a:t>
            </a:r>
          </a:p>
          <a:p>
            <a:pPr lvl="1" algn="l"/>
            <a:r>
              <a:rPr lang="en-US" dirty="0"/>
              <a:t>We </a:t>
            </a:r>
            <a:r>
              <a:rPr lang="en-US" dirty="0">
                <a:solidFill>
                  <a:schemeClr val="hlink"/>
                </a:solidFill>
              </a:rPr>
              <a:t>should not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have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made</a:t>
            </a:r>
            <a:r>
              <a:rPr lang="en-US" dirty="0"/>
              <a:t> a big mess here.</a:t>
            </a:r>
          </a:p>
          <a:p>
            <a:pPr lvl="1" algn="l"/>
            <a:endParaRPr lang="en-US" dirty="0"/>
          </a:p>
        </p:txBody>
      </p:sp>
    </p:spTree>
  </p:cSld>
  <p:clrMapOvr>
    <a:masterClrMapping/>
  </p:clrMapOvr>
  <p:transition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Showing </a:t>
            </a:r>
            <a:r>
              <a:rPr lang="en-US" sz="4000" dirty="0">
                <a:solidFill>
                  <a:schemeClr val="hlink"/>
                </a:solidFill>
              </a:rPr>
              <a:t>strong </a:t>
            </a:r>
            <a:r>
              <a:rPr lang="en-US" sz="4000" dirty="0"/>
              <a:t>necessity: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Tx/>
              <a:buNone/>
            </a:pPr>
            <a:r>
              <a:rPr lang="en-US" dirty="0">
                <a:solidFill>
                  <a:srgbClr val="0000FF"/>
                </a:solidFill>
              </a:rPr>
              <a:t>Must</a:t>
            </a:r>
            <a:r>
              <a:rPr lang="en-US" dirty="0"/>
              <a:t>………I </a:t>
            </a:r>
            <a:r>
              <a:rPr lang="en-US" dirty="0">
                <a:solidFill>
                  <a:srgbClr val="0000FF"/>
                </a:solidFill>
              </a:rPr>
              <a:t>must</a:t>
            </a:r>
            <a:r>
              <a:rPr lang="en-US" dirty="0"/>
              <a:t> go to sleep!</a:t>
            </a:r>
          </a:p>
          <a:p>
            <a:pPr algn="l">
              <a:buFontTx/>
              <a:buNone/>
            </a:pPr>
            <a:r>
              <a:rPr lang="en-US" dirty="0">
                <a:solidFill>
                  <a:srgbClr val="0000FF"/>
                </a:solidFill>
              </a:rPr>
              <a:t>Have to</a:t>
            </a:r>
            <a:r>
              <a:rPr lang="en-US" dirty="0"/>
              <a:t>……..I </a:t>
            </a:r>
            <a:r>
              <a:rPr lang="en-US" dirty="0">
                <a:solidFill>
                  <a:srgbClr val="0000FF"/>
                </a:solidFill>
              </a:rPr>
              <a:t>have to</a:t>
            </a:r>
            <a:r>
              <a:rPr lang="en-US" dirty="0"/>
              <a:t> go to sleep!</a:t>
            </a:r>
          </a:p>
          <a:p>
            <a:pPr algn="l">
              <a:buFontTx/>
              <a:buNone/>
            </a:pPr>
            <a:r>
              <a:rPr lang="en-US" dirty="0">
                <a:solidFill>
                  <a:srgbClr val="0000FF"/>
                </a:solidFill>
              </a:rPr>
              <a:t>Have got to</a:t>
            </a:r>
            <a:r>
              <a:rPr lang="en-US" dirty="0"/>
              <a:t>…I </a:t>
            </a:r>
            <a:r>
              <a:rPr lang="en-US" dirty="0">
                <a:solidFill>
                  <a:srgbClr val="0000FF"/>
                </a:solidFill>
              </a:rPr>
              <a:t>have got to</a:t>
            </a:r>
            <a:r>
              <a:rPr lang="en-US" dirty="0"/>
              <a:t> go to sleep!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2146300" y="3886201"/>
            <a:ext cx="718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ransition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152400"/>
            <a:ext cx="7443258" cy="990600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chemeClr val="folHlink"/>
                </a:solidFill>
              </a:rPr>
              <a:t>Had better…for a warning!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2750" y="1371600"/>
            <a:ext cx="8337550" cy="3657600"/>
          </a:xfrm>
        </p:spPr>
        <p:txBody>
          <a:bodyPr/>
          <a:lstStyle/>
          <a:p>
            <a:pPr algn="l">
              <a:buFontTx/>
              <a:buNone/>
            </a:pPr>
            <a:r>
              <a:rPr lang="en-US" sz="2800" dirty="0"/>
              <a:t>   </a:t>
            </a:r>
            <a:r>
              <a:rPr lang="en-US" sz="2400" dirty="0"/>
              <a:t>Use “</a:t>
            </a:r>
            <a:r>
              <a:rPr lang="en-US" sz="2400" dirty="0">
                <a:solidFill>
                  <a:srgbClr val="0000FF"/>
                </a:solidFill>
              </a:rPr>
              <a:t>had better</a:t>
            </a:r>
            <a:r>
              <a:rPr lang="en-US" sz="2400" dirty="0"/>
              <a:t>” to give a warning that something bad will happen if the advise is not followed.</a:t>
            </a:r>
          </a:p>
          <a:p>
            <a:pPr algn="l">
              <a:buFontTx/>
              <a:buNone/>
            </a:pPr>
            <a:endParaRPr lang="en-US" sz="2400" dirty="0"/>
          </a:p>
          <a:p>
            <a:pPr algn="l">
              <a:buFontTx/>
              <a:buNone/>
            </a:pPr>
            <a:r>
              <a:rPr lang="en-US" sz="2400" dirty="0"/>
              <a:t>	You </a:t>
            </a:r>
            <a:r>
              <a:rPr lang="en-US" sz="2400" dirty="0">
                <a:solidFill>
                  <a:srgbClr val="0000FF"/>
                </a:solidFill>
              </a:rPr>
              <a:t>had better</a:t>
            </a:r>
            <a:r>
              <a:rPr lang="en-US" sz="2400" dirty="0"/>
              <a:t> study tonight or you might fail the test.</a:t>
            </a:r>
          </a:p>
          <a:p>
            <a:pPr algn="l">
              <a:buFontTx/>
              <a:buNone/>
            </a:pPr>
            <a:endParaRPr lang="en-US" sz="2400" dirty="0"/>
          </a:p>
          <a:p>
            <a:pPr algn="l">
              <a:buFontTx/>
              <a:buNone/>
            </a:pPr>
            <a:r>
              <a:rPr lang="en-US" sz="2400" dirty="0"/>
              <a:t>	He </a:t>
            </a:r>
            <a:r>
              <a:rPr lang="en-US" sz="2400" dirty="0">
                <a:solidFill>
                  <a:srgbClr val="0000FF"/>
                </a:solidFill>
              </a:rPr>
              <a:t>had better</a:t>
            </a:r>
            <a:r>
              <a:rPr lang="en-US" sz="2400" dirty="0"/>
              <a:t> go home now or he will be in trouble!</a:t>
            </a:r>
          </a:p>
          <a:p>
            <a:pPr algn="l">
              <a:buFontTx/>
              <a:buNone/>
            </a:pPr>
            <a:endParaRPr lang="en-US" sz="2800" dirty="0"/>
          </a:p>
        </p:txBody>
      </p:sp>
    </p:spTree>
  </p:cSld>
  <p:clrMapOvr>
    <a:masterClrMapping/>
  </p:clrMapOvr>
  <p:transition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Use Should</a:t>
            </a:r>
            <a:r>
              <a:rPr lang="en-US" dirty="0"/>
              <a:t> to offer advise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Tx/>
              <a:buNone/>
            </a:pPr>
            <a:r>
              <a:rPr lang="en-US" dirty="0"/>
              <a:t> </a:t>
            </a:r>
            <a:r>
              <a:rPr lang="en-US" dirty="0">
                <a:solidFill>
                  <a:schemeClr val="folHlink"/>
                </a:solidFill>
              </a:rPr>
              <a:t>Should means…it would be a good idea</a:t>
            </a:r>
            <a:r>
              <a:rPr lang="en-US" dirty="0"/>
              <a:t>.</a:t>
            </a:r>
          </a:p>
          <a:p>
            <a:pPr algn="l">
              <a:buFontTx/>
              <a:buNone/>
            </a:pPr>
            <a:endParaRPr lang="en-US" dirty="0"/>
          </a:p>
          <a:p>
            <a:pPr algn="l">
              <a:buFontTx/>
              <a:buNone/>
            </a:pPr>
            <a:r>
              <a:rPr lang="en-US" sz="2800" dirty="0"/>
              <a:t>You </a:t>
            </a:r>
            <a:r>
              <a:rPr lang="en-US" sz="2800" dirty="0">
                <a:solidFill>
                  <a:srgbClr val="0000FF"/>
                </a:solidFill>
              </a:rPr>
              <a:t>should</a:t>
            </a:r>
            <a:r>
              <a:rPr lang="en-US" sz="2800" dirty="0"/>
              <a:t> eat something you are hungry.</a:t>
            </a:r>
          </a:p>
          <a:p>
            <a:pPr algn="l">
              <a:buFontTx/>
              <a:buNone/>
            </a:pPr>
            <a:r>
              <a:rPr lang="en-US" sz="2800" dirty="0"/>
              <a:t>You </a:t>
            </a:r>
            <a:r>
              <a:rPr lang="en-US" sz="2800" dirty="0">
                <a:solidFill>
                  <a:srgbClr val="0000FF"/>
                </a:solidFill>
              </a:rPr>
              <a:t>should</a:t>
            </a:r>
            <a:r>
              <a:rPr lang="en-US" sz="2800" dirty="0"/>
              <a:t> read a book and turn off the television.</a:t>
            </a:r>
          </a:p>
          <a:p>
            <a:pPr algn="l">
              <a:buFontTx/>
              <a:buNone/>
            </a:pPr>
            <a:r>
              <a:rPr lang="en-US" sz="2800" dirty="0"/>
              <a:t>They </a:t>
            </a:r>
            <a:r>
              <a:rPr lang="en-US" sz="2800" dirty="0">
                <a:solidFill>
                  <a:srgbClr val="0000FF"/>
                </a:solidFill>
              </a:rPr>
              <a:t>should</a:t>
            </a:r>
            <a:r>
              <a:rPr lang="en-US" sz="2800" dirty="0"/>
              <a:t> stop being so loud.</a:t>
            </a:r>
          </a:p>
          <a:p>
            <a:pPr algn="l">
              <a:buFontTx/>
              <a:buNone/>
            </a:pPr>
            <a:r>
              <a:rPr lang="en-US" sz="2800" dirty="0"/>
              <a:t>We </a:t>
            </a:r>
            <a:r>
              <a:rPr lang="en-US" sz="2800" dirty="0">
                <a:solidFill>
                  <a:srgbClr val="0000FF"/>
                </a:solidFill>
              </a:rPr>
              <a:t>should</a:t>
            </a:r>
            <a:r>
              <a:rPr lang="en-US" sz="2800" dirty="0"/>
              <a:t> have a party at the beach.</a:t>
            </a:r>
          </a:p>
        </p:txBody>
      </p:sp>
    </p:spTree>
  </p:cSld>
  <p:clrMapOvr>
    <a:masterClrMapping/>
  </p:clrMapOvr>
  <p:transition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915400" cy="1295400"/>
          </a:xfrm>
        </p:spPr>
        <p:txBody>
          <a:bodyPr/>
          <a:lstStyle/>
          <a:p>
            <a:pPr algn="ctr"/>
            <a:r>
              <a:rPr lang="en-US" dirty="0"/>
              <a:t> </a:t>
            </a:r>
            <a:r>
              <a:rPr lang="en-US" i="1" dirty="0">
                <a:solidFill>
                  <a:srgbClr val="0000FF"/>
                </a:solidFill>
              </a:rPr>
              <a:t>Could</a:t>
            </a:r>
            <a:r>
              <a:rPr lang="en-US" dirty="0"/>
              <a:t> or </a:t>
            </a:r>
            <a:r>
              <a:rPr lang="en-US" i="1" dirty="0">
                <a:solidFill>
                  <a:srgbClr val="0000FF"/>
                </a:solidFill>
              </a:rPr>
              <a:t>might</a:t>
            </a:r>
            <a:r>
              <a:rPr lang="en-US" dirty="0"/>
              <a:t>  are more gentle than </a:t>
            </a:r>
            <a:r>
              <a:rPr lang="en-US" i="1" dirty="0">
                <a:solidFill>
                  <a:srgbClr val="0000FF"/>
                </a:solidFill>
              </a:rPr>
              <a:t>should</a:t>
            </a:r>
            <a:r>
              <a:rPr lang="en-US" dirty="0"/>
              <a:t>….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2286000"/>
            <a:ext cx="8337550" cy="3657600"/>
          </a:xfrm>
        </p:spPr>
        <p:txBody>
          <a:bodyPr/>
          <a:lstStyle/>
          <a:p>
            <a:pPr algn="l">
              <a:buFontTx/>
              <a:buNone/>
            </a:pPr>
            <a:r>
              <a:rPr lang="en-US" dirty="0"/>
              <a:t>You </a:t>
            </a:r>
            <a:r>
              <a:rPr lang="en-US" dirty="0">
                <a:solidFill>
                  <a:srgbClr val="0000FF"/>
                </a:solidFill>
              </a:rPr>
              <a:t>could</a:t>
            </a:r>
            <a:r>
              <a:rPr lang="en-US" dirty="0"/>
              <a:t> read a book.</a:t>
            </a:r>
          </a:p>
          <a:p>
            <a:pPr algn="l">
              <a:buFontTx/>
              <a:buNone/>
            </a:pPr>
            <a:r>
              <a:rPr lang="en-US" dirty="0"/>
              <a:t>They </a:t>
            </a:r>
            <a:r>
              <a:rPr lang="en-US" dirty="0">
                <a:solidFill>
                  <a:srgbClr val="0000FF"/>
                </a:solidFill>
              </a:rPr>
              <a:t>might</a:t>
            </a:r>
            <a:r>
              <a:rPr lang="en-US" dirty="0"/>
              <a:t> like the movie.</a:t>
            </a:r>
          </a:p>
          <a:p>
            <a:pPr algn="l">
              <a:buFontTx/>
              <a:buNone/>
            </a:pPr>
            <a:r>
              <a:rPr lang="en-US" dirty="0"/>
              <a:t>We </a:t>
            </a:r>
            <a:r>
              <a:rPr lang="en-US" dirty="0">
                <a:solidFill>
                  <a:srgbClr val="0000FF"/>
                </a:solidFill>
              </a:rPr>
              <a:t>could </a:t>
            </a:r>
            <a:r>
              <a:rPr lang="en-US" dirty="0"/>
              <a:t>buy some candy.</a:t>
            </a:r>
          </a:p>
          <a:p>
            <a:pPr algn="l">
              <a:buFontTx/>
              <a:buNone/>
            </a:pPr>
            <a:r>
              <a:rPr lang="en-US" dirty="0"/>
              <a:t>I </a:t>
            </a:r>
            <a:r>
              <a:rPr lang="en-US" dirty="0">
                <a:solidFill>
                  <a:srgbClr val="0000FF"/>
                </a:solidFill>
              </a:rPr>
              <a:t>might</a:t>
            </a:r>
            <a:r>
              <a:rPr lang="en-US" dirty="0"/>
              <a:t> play basketball.</a:t>
            </a:r>
          </a:p>
          <a:p>
            <a:pPr algn="l">
              <a:buFontTx/>
              <a:buNone/>
            </a:pPr>
            <a:r>
              <a:rPr lang="en-US" dirty="0"/>
              <a:t>He </a:t>
            </a:r>
            <a:r>
              <a:rPr lang="en-US" dirty="0">
                <a:solidFill>
                  <a:srgbClr val="0000FF"/>
                </a:solidFill>
              </a:rPr>
              <a:t>could </a:t>
            </a:r>
            <a:r>
              <a:rPr lang="en-US" dirty="0"/>
              <a:t>win your blue marble.</a:t>
            </a:r>
            <a:endParaRPr lang="en-US" dirty="0">
              <a:solidFill>
                <a:srgbClr val="0000FF"/>
              </a:solidFill>
            </a:endParaRPr>
          </a:p>
          <a:p>
            <a:pPr algn="l">
              <a:buFontTx/>
              <a:buNone/>
            </a:pP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-304800"/>
            <a:ext cx="7443258" cy="1600200"/>
          </a:xfrm>
        </p:spPr>
        <p:txBody>
          <a:bodyPr/>
          <a:lstStyle/>
          <a:p>
            <a:pPr algn="ctr"/>
            <a:r>
              <a:rPr lang="en-US" dirty="0"/>
              <a:t>Practicing modals: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80000"/>
              </a:lnSpc>
              <a:buFontTx/>
              <a:buNone/>
            </a:pPr>
            <a:r>
              <a:rPr lang="en-US" sz="4000" dirty="0"/>
              <a:t>Do class surveys:</a:t>
            </a:r>
          </a:p>
          <a:p>
            <a:pPr algn="l">
              <a:lnSpc>
                <a:spcPct val="80000"/>
              </a:lnSpc>
              <a:buFontTx/>
              <a:buNone/>
            </a:pPr>
            <a:endParaRPr lang="en-US" sz="2800" dirty="0">
              <a:solidFill>
                <a:srgbClr val="00B050"/>
              </a:solidFill>
            </a:endParaRPr>
          </a:p>
          <a:p>
            <a:pPr algn="l">
              <a:lnSpc>
                <a:spcPct val="80000"/>
              </a:lnSpc>
              <a:buFontTx/>
              <a:buNone/>
            </a:pPr>
            <a:r>
              <a:rPr lang="en-US" sz="2800" dirty="0">
                <a:solidFill>
                  <a:srgbClr val="00B050"/>
                </a:solidFill>
              </a:rPr>
              <a:t>	Who might want to play basketball at recess?</a:t>
            </a:r>
          </a:p>
          <a:p>
            <a:pPr algn="l">
              <a:lnSpc>
                <a:spcPct val="80000"/>
              </a:lnSpc>
              <a:buFontTx/>
              <a:buNone/>
            </a:pPr>
            <a:r>
              <a:rPr lang="en-US" sz="2800" dirty="0"/>
              <a:t>  </a:t>
            </a:r>
          </a:p>
          <a:p>
            <a:pPr algn="l">
              <a:lnSpc>
                <a:spcPct val="80000"/>
              </a:lnSpc>
              <a:buFontTx/>
              <a:buNone/>
            </a:pPr>
            <a:r>
              <a:rPr lang="en-US" sz="2800" dirty="0"/>
              <a:t>	</a:t>
            </a:r>
            <a:r>
              <a:rPr lang="en-US" sz="2800" dirty="0">
                <a:solidFill>
                  <a:schemeClr val="folHlink"/>
                </a:solidFill>
              </a:rPr>
              <a:t>Who should be the student of the week?</a:t>
            </a:r>
          </a:p>
          <a:p>
            <a:pPr algn="l">
              <a:lnSpc>
                <a:spcPct val="80000"/>
              </a:lnSpc>
              <a:buFontTx/>
              <a:buNone/>
            </a:pPr>
            <a:endParaRPr lang="en-US" sz="2800" dirty="0">
              <a:solidFill>
                <a:schemeClr val="folHlink"/>
              </a:solidFill>
            </a:endParaRPr>
          </a:p>
          <a:p>
            <a:pPr algn="l">
              <a:lnSpc>
                <a:spcPct val="80000"/>
              </a:lnSpc>
              <a:buFontTx/>
              <a:buNone/>
            </a:pPr>
            <a:r>
              <a:rPr lang="en-US" sz="2800" dirty="0"/>
              <a:t>	</a:t>
            </a:r>
            <a:r>
              <a:rPr lang="en-US" sz="2800" dirty="0">
                <a:solidFill>
                  <a:schemeClr val="hlink"/>
                </a:solidFill>
              </a:rPr>
              <a:t>When should we go </a:t>
            </a:r>
            <a:r>
              <a:rPr lang="en-US" sz="2800" dirty="0" smtClean="0">
                <a:solidFill>
                  <a:schemeClr val="hlink"/>
                </a:solidFill>
              </a:rPr>
              <a:t>to doctor?</a:t>
            </a:r>
            <a:endParaRPr lang="en-US" sz="2800" dirty="0">
              <a:solidFill>
                <a:schemeClr val="hlink"/>
              </a:solidFill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600200" y="5181600"/>
            <a:ext cx="61912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</a:rPr>
              <a:t>Don’t forget to model the appropriate responses!</a:t>
            </a:r>
          </a:p>
        </p:txBody>
      </p:sp>
    </p:spTree>
  </p:cSld>
  <p:clrMapOvr>
    <a:masterClrMapping/>
  </p:clrMapOvr>
  <p:transition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Sentence pairs: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23582" name="Group 30"/>
          <p:cNvGraphicFramePr>
            <a:graphicFrameLocks noGrp="1"/>
          </p:cNvGraphicFramePr>
          <p:nvPr>
            <p:ph idx="1"/>
          </p:nvPr>
        </p:nvGraphicFramePr>
        <p:xfrm>
          <a:off x="533400" y="990600"/>
          <a:ext cx="8337550" cy="4724400"/>
        </p:xfrm>
        <a:graphic>
          <a:graphicData uri="http://schemas.openxmlformats.org/drawingml/2006/table">
            <a:tbl>
              <a:tblPr/>
              <a:tblGrid>
                <a:gridCol w="4168775"/>
                <a:gridCol w="4168775"/>
              </a:tblGrid>
              <a:tr h="731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 must be here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because I see his jacket on his chair.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I should buy a present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because it is Julie’s birthday.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0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You could call me tonight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since you will be at home.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They should come to my house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to play Nintendo.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 could win a prize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if he turns in his lottery ticket.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Conversation cards: Small group discussions</a:t>
            </a:r>
          </a:p>
        </p:txBody>
      </p:sp>
      <p:graphicFrame>
        <p:nvGraphicFramePr>
          <p:cNvPr id="25620" name="Group 20"/>
          <p:cNvGraphicFramePr>
            <a:graphicFrameLocks noGrp="1"/>
          </p:cNvGraphicFramePr>
          <p:nvPr>
            <p:ph idx="1"/>
          </p:nvPr>
        </p:nvGraphicFramePr>
        <p:xfrm>
          <a:off x="742950" y="1828800"/>
          <a:ext cx="8337549" cy="4053840"/>
        </p:xfrm>
        <a:graphic>
          <a:graphicData uri="http://schemas.openxmlformats.org/drawingml/2006/table">
            <a:tbl>
              <a:tblPr/>
              <a:tblGrid>
                <a:gridCol w="2779183"/>
                <a:gridCol w="2779183"/>
                <a:gridCol w="2779183"/>
              </a:tblGrid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Why should the school day be shorter?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Name three things you should not do in class.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What could you do to be a good friend?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What would you do if you won a million dollars?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If you could meet one famous person, who would it be?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What might happen if pigs could fly?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/>
      </p:sp>
      <p:pic>
        <p:nvPicPr>
          <p:cNvPr id="4" name="Picture 4" descr="j00786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971800" y="2514600"/>
            <a:ext cx="4086225" cy="3532188"/>
          </a:xfrm>
          <a:prstGeom prst="rect">
            <a:avLst/>
          </a:prstGeom>
        </p:spPr>
      </p:pic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3733800" y="533400"/>
            <a:ext cx="3105150" cy="1295400"/>
          </a:xfrm>
          <a:prstGeom prst="wedgeRectCallout">
            <a:avLst>
              <a:gd name="adj1" fmla="val -24051"/>
              <a:gd name="adj2" fmla="val 12131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Yippee</a:t>
            </a:r>
            <a:r>
              <a:rPr lang="en-US" dirty="0"/>
              <a:t>! My students could be successful using modals</a:t>
            </a:r>
          </a:p>
        </p:txBody>
      </p:sp>
    </p:spTree>
  </p:cSld>
  <p:clrMapOvr>
    <a:masterClrMapping/>
  </p:clrMapOvr>
  <p:transition>
    <p:wedg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500" dirty="0" smtClean="0"/>
              <a:t>The Sound of It: Understanding Reductions</a:t>
            </a:r>
            <a:endParaRPr lang="en-US" sz="3500" dirty="0"/>
          </a:p>
        </p:txBody>
      </p:sp>
      <p:pic>
        <p:nvPicPr>
          <p:cNvPr id="7" name="Content Placeholder 6" descr="b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524000"/>
            <a:ext cx="8443591" cy="3421983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b="1" i="1" dirty="0" smtClean="0"/>
              <a:t>What are participles?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70C0"/>
                </a:solidFill>
                <a:latin typeface="Comic Sans MS" pitchFamily="66" charset="0"/>
              </a:rPr>
              <a:t>A participle is a form of a verb that functions as an adjective. </a:t>
            </a:r>
          </a:p>
          <a:p>
            <a:pPr algn="ctr"/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1155700" y="2209800"/>
            <a:ext cx="7594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/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1014678" y="2125663"/>
            <a:ext cx="83134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/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1221053" y="1871663"/>
            <a:ext cx="81896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TW" b="1"/>
              <a:t>What are participles?</a:t>
            </a:r>
          </a:p>
        </p:txBody>
      </p:sp>
      <p:graphicFrame>
        <p:nvGraphicFramePr>
          <p:cNvPr id="67590" name="Group 6"/>
          <p:cNvGraphicFramePr>
            <a:graphicFrameLocks noGrp="1"/>
          </p:cNvGraphicFramePr>
          <p:nvPr/>
        </p:nvGraphicFramePr>
        <p:xfrm>
          <a:off x="825500" y="3352800"/>
          <a:ext cx="8832852" cy="2454212"/>
        </p:xfrm>
        <a:graphic>
          <a:graphicData uri="http://schemas.openxmlformats.org/drawingml/2006/table">
            <a:tbl>
              <a:tblPr/>
              <a:tblGrid>
                <a:gridCol w="2208213"/>
                <a:gridCol w="2208213"/>
                <a:gridCol w="2208213"/>
                <a:gridCol w="2208213"/>
              </a:tblGrid>
              <a:tr h="809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Infinitive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past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Present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Participle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Past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Participle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2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bore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bored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boring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bored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1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interest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interested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interesting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interested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7612" name="Text Box 28"/>
          <p:cNvSpPr txBox="1">
            <a:spLocks noChangeArrowheads="1"/>
          </p:cNvSpPr>
          <p:nvPr/>
        </p:nvSpPr>
        <p:spPr bwMode="auto">
          <a:xfrm>
            <a:off x="381000" y="1447800"/>
            <a:ext cx="80658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b="1" i="1" dirty="0" smtClean="0"/>
              <a:t>What are participles? </a:t>
            </a:r>
            <a:endParaRPr lang="en-US" altLang="zh-TW" b="1" i="1" dirty="0"/>
          </a:p>
        </p:txBody>
      </p:sp>
      <p:sp>
        <p:nvSpPr>
          <p:cNvPr id="67613" name="AutoShape 29"/>
          <p:cNvSpPr>
            <a:spLocks noChangeArrowheads="1"/>
          </p:cNvSpPr>
          <p:nvPr/>
        </p:nvSpPr>
        <p:spPr bwMode="auto">
          <a:xfrm>
            <a:off x="6108700" y="1905000"/>
            <a:ext cx="3797300" cy="1371600"/>
          </a:xfrm>
          <a:prstGeom prst="wedgeRoundRectCallout">
            <a:avLst>
              <a:gd name="adj1" fmla="val -46829"/>
              <a:gd name="adj2" fmla="val 145486"/>
              <a:gd name="adj3" fmla="val 16667"/>
            </a:avLst>
          </a:prstGeom>
          <a:solidFill>
            <a:srgbClr val="A16DD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zh-TW" altLang="en-US"/>
          </a:p>
        </p:txBody>
      </p:sp>
      <p:sp>
        <p:nvSpPr>
          <p:cNvPr id="67614" name="Text Box 30"/>
          <p:cNvSpPr txBox="1">
            <a:spLocks noChangeArrowheads="1"/>
          </p:cNvSpPr>
          <p:nvPr/>
        </p:nvSpPr>
        <p:spPr bwMode="auto">
          <a:xfrm>
            <a:off x="6521450" y="2209800"/>
            <a:ext cx="2971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200" b="1">
                <a:solidFill>
                  <a:schemeClr val="bg1"/>
                </a:solidFill>
              </a:rPr>
              <a:t>End  with -ing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b="1" dirty="0" smtClean="0"/>
              <a:t>-</a:t>
            </a:r>
            <a:r>
              <a:rPr lang="en-US" altLang="zh-TW" b="1" dirty="0" err="1" smtClean="0"/>
              <a:t>ing</a:t>
            </a:r>
            <a:r>
              <a:rPr lang="en-US" altLang="zh-TW" b="1" dirty="0" smtClean="0"/>
              <a:t>  Participles</a:t>
            </a:r>
            <a:br>
              <a:rPr lang="en-US" altLang="zh-TW" b="1" dirty="0" smtClean="0"/>
            </a:b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7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9" grpId="0" build="p" autoUpdateAnimBg="0"/>
      <p:bldP spid="67612" grpId="0" build="p" autoUpdateAnimBg="0"/>
      <p:bldP spid="67613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1155700" y="2209800"/>
            <a:ext cx="7594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/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1014678" y="2125663"/>
            <a:ext cx="83134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TW" altLang="en-US"/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1221053" y="1871663"/>
            <a:ext cx="81896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zh-TW" b="1" dirty="0"/>
              <a:t>What are participles?</a:t>
            </a:r>
          </a:p>
        </p:txBody>
      </p:sp>
      <p:graphicFrame>
        <p:nvGraphicFramePr>
          <p:cNvPr id="69638" name="Group 6"/>
          <p:cNvGraphicFramePr>
            <a:graphicFrameLocks noGrp="1"/>
          </p:cNvGraphicFramePr>
          <p:nvPr/>
        </p:nvGraphicFramePr>
        <p:xfrm>
          <a:off x="825500" y="3352800"/>
          <a:ext cx="8832852" cy="2454212"/>
        </p:xfrm>
        <a:graphic>
          <a:graphicData uri="http://schemas.openxmlformats.org/drawingml/2006/table">
            <a:tbl>
              <a:tblPr/>
              <a:tblGrid>
                <a:gridCol w="2208213"/>
                <a:gridCol w="2208213"/>
                <a:gridCol w="2208213"/>
                <a:gridCol w="2208213"/>
              </a:tblGrid>
              <a:tr h="809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Infinitive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past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Present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Participle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Past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Participle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2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bore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bored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boring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bored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1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interest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interested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interesting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新細明體" pitchFamily="18" charset="-120"/>
                        </a:rPr>
                        <a:t>interested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9661" name="AutoShape 29"/>
          <p:cNvSpPr>
            <a:spLocks noChangeArrowheads="1"/>
          </p:cNvSpPr>
          <p:nvPr/>
        </p:nvSpPr>
        <p:spPr bwMode="auto">
          <a:xfrm>
            <a:off x="4457700" y="1752600"/>
            <a:ext cx="3302000" cy="1295400"/>
          </a:xfrm>
          <a:prstGeom prst="wedgeRoundRectCallout">
            <a:avLst>
              <a:gd name="adj1" fmla="val 63176"/>
              <a:gd name="adj2" fmla="val 161153"/>
              <a:gd name="adj3" fmla="val 16667"/>
            </a:avLst>
          </a:prstGeom>
          <a:solidFill>
            <a:srgbClr val="A16DD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zh-TW" altLang="en-US"/>
          </a:p>
        </p:txBody>
      </p:sp>
      <p:sp>
        <p:nvSpPr>
          <p:cNvPr id="69662" name="Text Box 30"/>
          <p:cNvSpPr txBox="1">
            <a:spLocks noChangeArrowheads="1"/>
          </p:cNvSpPr>
          <p:nvPr/>
        </p:nvSpPr>
        <p:spPr bwMode="auto">
          <a:xfrm>
            <a:off x="4605603" y="1871664"/>
            <a:ext cx="298899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TW" sz="3200" b="1">
                <a:solidFill>
                  <a:schemeClr val="bg1"/>
                </a:solidFill>
              </a:rPr>
              <a:t>End</a:t>
            </a:r>
            <a:r>
              <a:rPr lang="en-US" altLang="zh-TW" sz="3200" b="1"/>
              <a:t> </a:t>
            </a:r>
            <a:r>
              <a:rPr lang="en-US" altLang="zh-TW" sz="3200" b="1">
                <a:solidFill>
                  <a:schemeClr val="bg1"/>
                </a:solidFill>
              </a:rPr>
              <a:t>with -ed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b="1" dirty="0" smtClean="0"/>
              <a:t>-</a:t>
            </a:r>
            <a:r>
              <a:rPr lang="en-US" altLang="zh-TW" b="1" dirty="0" err="1" smtClean="0"/>
              <a:t>ed</a:t>
            </a:r>
            <a:r>
              <a:rPr lang="en-US" altLang="zh-TW" b="1" dirty="0" smtClean="0"/>
              <a:t> Participles</a:t>
            </a:r>
            <a:br>
              <a:rPr lang="en-US" altLang="zh-TW" b="1" dirty="0" smtClean="0"/>
            </a:b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61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1073151" y="1752600"/>
            <a:ext cx="27826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b="1" i="1"/>
              <a:t>Examples :</a:t>
            </a:r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908050" y="2514600"/>
            <a:ext cx="83547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zh-TW" altLang="en-US"/>
              <a:t>1</a:t>
            </a:r>
            <a:r>
              <a:rPr lang="en-US" altLang="zh-TW"/>
              <a:t>a.  </a:t>
            </a:r>
            <a:r>
              <a:rPr lang="en-US" altLang="zh-TW" b="1"/>
              <a:t>The </a:t>
            </a:r>
            <a:r>
              <a:rPr lang="en-US" altLang="zh-TW" b="1">
                <a:solidFill>
                  <a:schemeClr val="hlink"/>
                </a:solidFill>
              </a:rPr>
              <a:t>boring</a:t>
            </a:r>
            <a:r>
              <a:rPr lang="en-US" altLang="zh-TW" b="1"/>
              <a:t> teacher talked for hours.</a:t>
            </a:r>
          </a:p>
        </p:txBody>
      </p: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808303" y="2938463"/>
            <a:ext cx="76943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zh-TW" altLang="en-US"/>
              <a:t> 1</a:t>
            </a:r>
            <a:r>
              <a:rPr lang="en-US" altLang="zh-TW"/>
              <a:t>b.  </a:t>
            </a:r>
            <a:r>
              <a:rPr lang="en-US" altLang="zh-TW" b="1"/>
              <a:t>The </a:t>
            </a:r>
            <a:r>
              <a:rPr lang="en-US" altLang="zh-TW" b="1">
                <a:solidFill>
                  <a:schemeClr val="hlink"/>
                </a:solidFill>
              </a:rPr>
              <a:t>bored</a:t>
            </a:r>
            <a:r>
              <a:rPr lang="en-US" altLang="zh-TW" b="1"/>
              <a:t> students fell asleep.</a:t>
            </a:r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725753" y="4233863"/>
            <a:ext cx="82721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zh-TW" altLang="en-US" dirty="0"/>
              <a:t>  2</a:t>
            </a:r>
            <a:r>
              <a:rPr lang="en-US" altLang="zh-TW" dirty="0"/>
              <a:t>a.  </a:t>
            </a:r>
            <a:r>
              <a:rPr lang="en-US" altLang="zh-TW" b="1" dirty="0"/>
              <a:t>I read an </a:t>
            </a:r>
            <a:r>
              <a:rPr lang="en-US" altLang="zh-TW" b="1" dirty="0">
                <a:solidFill>
                  <a:schemeClr val="hlink"/>
                </a:solidFill>
              </a:rPr>
              <a:t>interesting</a:t>
            </a:r>
            <a:r>
              <a:rPr lang="en-US" altLang="zh-TW" b="1" dirty="0"/>
              <a:t> magazine yesterday.</a:t>
            </a:r>
          </a:p>
        </p:txBody>
      </p:sp>
      <p:sp>
        <p:nvSpPr>
          <p:cNvPr id="70663" name="Text Box 7"/>
          <p:cNvSpPr txBox="1">
            <a:spLocks noChangeArrowheads="1"/>
          </p:cNvSpPr>
          <p:nvPr/>
        </p:nvSpPr>
        <p:spPr bwMode="auto">
          <a:xfrm>
            <a:off x="643203" y="4767263"/>
            <a:ext cx="79419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endParaRPr lang="zh-TW" altLang="en-US"/>
          </a:p>
        </p:txBody>
      </p:sp>
      <p:sp>
        <p:nvSpPr>
          <p:cNvPr id="70664" name="Text Box 8"/>
          <p:cNvSpPr txBox="1">
            <a:spLocks noChangeArrowheads="1"/>
          </p:cNvSpPr>
          <p:nvPr/>
        </p:nvSpPr>
        <p:spPr bwMode="auto">
          <a:xfrm>
            <a:off x="643203" y="4843464"/>
            <a:ext cx="89325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zh-TW" altLang="en-US" dirty="0"/>
              <a:t>   2</a:t>
            </a:r>
            <a:r>
              <a:rPr lang="en-US" altLang="zh-TW" dirty="0"/>
              <a:t>b.  </a:t>
            </a:r>
            <a:r>
              <a:rPr lang="en-US" altLang="zh-TW" b="1" dirty="0"/>
              <a:t>The magazine receives a lot of support from </a:t>
            </a:r>
            <a:r>
              <a:rPr lang="en-US" altLang="zh-TW" b="1" dirty="0">
                <a:solidFill>
                  <a:schemeClr val="hlink"/>
                </a:solidFill>
              </a:rPr>
              <a:t>interested </a:t>
            </a:r>
          </a:p>
          <a:p>
            <a:pPr algn="l"/>
            <a:r>
              <a:rPr lang="en-US" altLang="zh-TW" b="1" dirty="0">
                <a:solidFill>
                  <a:schemeClr val="hlink"/>
                </a:solidFill>
              </a:rPr>
              <a:t>           </a:t>
            </a:r>
            <a:r>
              <a:rPr lang="en-US" altLang="zh-TW" b="1" dirty="0">
                <a:solidFill>
                  <a:schemeClr val="tx2"/>
                </a:solidFill>
              </a:rPr>
              <a:t>readers.</a:t>
            </a:r>
          </a:p>
        </p:txBody>
      </p:sp>
      <p:sp>
        <p:nvSpPr>
          <p:cNvPr id="70665" name="AutoShape 9"/>
          <p:cNvSpPr>
            <a:spLocks noChangeArrowheads="1"/>
          </p:cNvSpPr>
          <p:nvPr/>
        </p:nvSpPr>
        <p:spPr bwMode="auto">
          <a:xfrm>
            <a:off x="3581400" y="1295400"/>
            <a:ext cx="5365750" cy="1143000"/>
          </a:xfrm>
          <a:prstGeom prst="wedgeRoundRectCallout">
            <a:avLst>
              <a:gd name="adj1" fmla="val -72564"/>
              <a:gd name="adj2" fmla="val 60972"/>
              <a:gd name="adj3" fmla="val 16667"/>
            </a:avLst>
          </a:prstGeom>
          <a:solidFill>
            <a:srgbClr val="A16DD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zh-TW" altLang="en-US"/>
          </a:p>
        </p:txBody>
      </p: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4292600" y="1524000"/>
            <a:ext cx="3962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sz="2800" b="1">
                <a:solidFill>
                  <a:schemeClr val="bg1"/>
                </a:solidFill>
              </a:rPr>
              <a:t>Present participles are usually active</a:t>
            </a:r>
          </a:p>
        </p:txBody>
      </p:sp>
      <p:sp>
        <p:nvSpPr>
          <p:cNvPr id="70667" name="AutoShape 11"/>
          <p:cNvSpPr>
            <a:spLocks noChangeArrowheads="1"/>
          </p:cNvSpPr>
          <p:nvPr/>
        </p:nvSpPr>
        <p:spPr bwMode="auto">
          <a:xfrm>
            <a:off x="4800600" y="3276600"/>
            <a:ext cx="4191000" cy="914400"/>
          </a:xfrm>
          <a:prstGeom prst="wedgeRoundRectCallout">
            <a:avLst>
              <a:gd name="adj1" fmla="val -110919"/>
              <a:gd name="adj2" fmla="val -47639"/>
              <a:gd name="adj3" fmla="val 16667"/>
            </a:avLst>
          </a:prstGeom>
          <a:solidFill>
            <a:srgbClr val="A16DD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zh-TW" altLang="en-US"/>
          </a:p>
        </p:txBody>
      </p:sp>
      <p:sp>
        <p:nvSpPr>
          <p:cNvPr id="70668" name="Text Box 12"/>
          <p:cNvSpPr txBox="1">
            <a:spLocks noChangeArrowheads="1"/>
          </p:cNvSpPr>
          <p:nvPr/>
        </p:nvSpPr>
        <p:spPr bwMode="auto">
          <a:xfrm>
            <a:off x="4953000" y="3352800"/>
            <a:ext cx="37147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zh-TW" sz="2800" b="1" dirty="0">
                <a:solidFill>
                  <a:schemeClr val="bg1"/>
                </a:solidFill>
              </a:rPr>
              <a:t>Past participles are usually passive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304800"/>
            <a:ext cx="8915400" cy="1143000"/>
          </a:xfrm>
        </p:spPr>
        <p:txBody>
          <a:bodyPr/>
          <a:lstStyle/>
          <a:p>
            <a:r>
              <a:rPr lang="en-US" altLang="zh-TW" b="1" dirty="0" smtClean="0"/>
              <a:t>Participles used as adjectives</a:t>
            </a:r>
            <a:br>
              <a:rPr lang="en-US" altLang="zh-TW" b="1" dirty="0" smtClean="0"/>
            </a:b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06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06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06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0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0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0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0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 autoUpdateAnimBg="0"/>
      <p:bldP spid="70660" grpId="0" autoUpdateAnimBg="0"/>
      <p:bldP spid="70661" grpId="0" build="p" autoUpdateAnimBg="0"/>
      <p:bldP spid="70662" grpId="0" build="p" autoUpdateAnimBg="0"/>
      <p:bldP spid="70664" grpId="0" build="p" autoUpdateAnimBg="0"/>
      <p:bldP spid="70665" grpId="0" animBg="1" autoUpdateAnimBg="0"/>
      <p:bldP spid="70667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932128" y="2590800"/>
            <a:ext cx="823092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TW" altLang="en-US" sz="2400" dirty="0"/>
              <a:t>3</a:t>
            </a:r>
            <a:r>
              <a:rPr lang="en-US" altLang="zh-TW" sz="2400" dirty="0"/>
              <a:t>a.  It was an </a:t>
            </a:r>
            <a:r>
              <a:rPr lang="en-US" altLang="zh-TW" sz="2400" dirty="0">
                <a:solidFill>
                  <a:schemeClr val="hlink"/>
                </a:solidFill>
              </a:rPr>
              <a:t>exciting</a:t>
            </a:r>
            <a:r>
              <a:rPr lang="en-US" altLang="zh-TW" sz="2400" dirty="0"/>
              <a:t> concert.</a:t>
            </a:r>
          </a:p>
          <a:p>
            <a:pPr algn="l">
              <a:spcBef>
                <a:spcPct val="50000"/>
              </a:spcBef>
            </a:pPr>
            <a:r>
              <a:rPr lang="en-US" altLang="zh-TW" sz="2400" dirty="0"/>
              <a:t>3b.  The </a:t>
            </a:r>
            <a:r>
              <a:rPr lang="en-US" altLang="zh-TW" sz="2400" dirty="0">
                <a:solidFill>
                  <a:schemeClr val="hlink"/>
                </a:solidFill>
              </a:rPr>
              <a:t>excited</a:t>
            </a:r>
            <a:r>
              <a:rPr lang="en-US" altLang="zh-TW" sz="2400" dirty="0"/>
              <a:t> fans screamed during the concert.</a:t>
            </a: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808303" y="4005263"/>
            <a:ext cx="827219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zh-TW" altLang="en-US" sz="2400" dirty="0"/>
              <a:t>  4</a:t>
            </a:r>
            <a:r>
              <a:rPr lang="en-US" altLang="zh-TW" sz="2400" dirty="0"/>
              <a:t>a.  Many young people experience </a:t>
            </a:r>
            <a:r>
              <a:rPr lang="en-US" altLang="zh-TW" sz="2400" dirty="0">
                <a:solidFill>
                  <a:schemeClr val="hlink"/>
                </a:solidFill>
              </a:rPr>
              <a:t>troubling</a:t>
            </a:r>
            <a:r>
              <a:rPr lang="en-US" altLang="zh-TW" sz="2400" dirty="0"/>
              <a:t> situations.</a:t>
            </a:r>
          </a:p>
          <a:p>
            <a:pPr algn="l"/>
            <a:r>
              <a:rPr lang="en-US" altLang="zh-TW" sz="2400" dirty="0"/>
              <a:t>  4b.  The Samaritan </a:t>
            </a:r>
            <a:r>
              <a:rPr lang="en-US" altLang="zh-TW" sz="2400" dirty="0" err="1"/>
              <a:t>Befrienders</a:t>
            </a:r>
            <a:r>
              <a:rPr lang="en-US" altLang="zh-TW" sz="2400" dirty="0"/>
              <a:t> Hong Kong receives calls </a:t>
            </a:r>
          </a:p>
          <a:p>
            <a:pPr algn="l"/>
            <a:r>
              <a:rPr lang="en-US" altLang="zh-TW" sz="2400" dirty="0"/>
              <a:t>         from </a:t>
            </a:r>
            <a:r>
              <a:rPr lang="en-US" altLang="zh-TW" sz="2400" dirty="0">
                <a:solidFill>
                  <a:schemeClr val="hlink"/>
                </a:solidFill>
              </a:rPr>
              <a:t>troubled</a:t>
            </a:r>
            <a:r>
              <a:rPr lang="en-US" altLang="zh-TW" sz="2400" dirty="0"/>
              <a:t> young people. 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533400"/>
            <a:ext cx="8915400" cy="1143000"/>
          </a:xfrm>
        </p:spPr>
        <p:txBody>
          <a:bodyPr/>
          <a:lstStyle/>
          <a:p>
            <a:pPr algn="ctr"/>
            <a:r>
              <a:rPr lang="en-US" altLang="zh-TW" b="1" i="1" dirty="0" smtClean="0"/>
              <a:t>More examples:</a:t>
            </a:r>
            <a:br>
              <a:rPr lang="en-US" altLang="zh-TW" b="1" i="1" dirty="0" smtClean="0"/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16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 autoUpdateAnimBg="0"/>
      <p:bldP spid="71684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915400" cy="11430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DON’T CONFUSE PARTICIPLES AND  VERBS!</a:t>
            </a:r>
            <a:br>
              <a:rPr lang="en-US" dirty="0" smtClean="0">
                <a:solidFill>
                  <a:srgbClr val="0070C0"/>
                </a:solidFill>
              </a:rPr>
            </a:br>
            <a:endParaRPr 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0070C0"/>
                </a:solidFill>
              </a:rPr>
              <a:t>Participles</a:t>
            </a:r>
            <a:r>
              <a:rPr lang="en-US" dirty="0" smtClean="0"/>
              <a:t> </a:t>
            </a:r>
            <a:r>
              <a:rPr lang="en-US" u="sng" dirty="0"/>
              <a:t>AREN’T</a:t>
            </a:r>
            <a:r>
              <a:rPr lang="en-US" dirty="0"/>
              <a:t> preceded by helping verbs</a:t>
            </a:r>
            <a:r>
              <a:rPr lang="en-US" dirty="0" smtClean="0"/>
              <a:t>.</a:t>
            </a:r>
          </a:p>
          <a:p>
            <a:pPr algn="l"/>
            <a:r>
              <a:rPr lang="en-US" dirty="0" smtClean="0"/>
              <a:t>E.g. </a:t>
            </a:r>
          </a:p>
          <a:p>
            <a:pPr algn="l"/>
            <a:r>
              <a:rPr lang="en-US" dirty="0" smtClean="0"/>
              <a:t> </a:t>
            </a:r>
            <a:r>
              <a:rPr lang="en-US" dirty="0"/>
              <a:t>The </a:t>
            </a:r>
            <a:r>
              <a:rPr lang="en-US" u="sng" dirty="0"/>
              <a:t>sputtering</a:t>
            </a:r>
            <a:r>
              <a:rPr lang="en-US" dirty="0"/>
              <a:t> sedan wrenched down the boulevard. </a:t>
            </a:r>
            <a:r>
              <a:rPr lang="en-US" dirty="0">
                <a:solidFill>
                  <a:srgbClr val="0070C0"/>
                </a:solidFill>
              </a:rPr>
              <a:t>(participle)</a:t>
            </a:r>
          </a:p>
          <a:p>
            <a:pPr algn="l"/>
            <a:r>
              <a:rPr lang="en-US" dirty="0"/>
              <a:t>The sedan was sputtering down the boulevard. </a:t>
            </a:r>
            <a:r>
              <a:rPr lang="en-US" dirty="0">
                <a:solidFill>
                  <a:srgbClr val="0070C0"/>
                </a:solidFill>
              </a:rPr>
              <a:t>(verb)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3708</TotalTime>
  <Words>822</Words>
  <Application>Microsoft Office PowerPoint</Application>
  <PresentationFormat>A4 Paper (210x297 mm)‎</PresentationFormat>
  <Paragraphs>184</Paragraphs>
  <Slides>26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26</vt:i4>
      </vt:variant>
    </vt:vector>
  </HeadingPairs>
  <TitlesOfParts>
    <vt:vector size="27" baseType="lpstr">
      <vt:lpstr>Office Theme</vt:lpstr>
      <vt:lpstr>الشريحة 1</vt:lpstr>
      <vt:lpstr>7th  Class</vt:lpstr>
      <vt:lpstr>Elements of the Lecture </vt:lpstr>
      <vt:lpstr>Remember! Giving Advice </vt:lpstr>
      <vt:lpstr>الشريحة 5</vt:lpstr>
      <vt:lpstr>What are modals?</vt:lpstr>
      <vt:lpstr>Why do we use modals?</vt:lpstr>
      <vt:lpstr>There are two kinds of modals:</vt:lpstr>
      <vt:lpstr>Simple modals: Present and future</vt:lpstr>
      <vt:lpstr>Perfect modals: past</vt:lpstr>
      <vt:lpstr>Showing strong necessity: </vt:lpstr>
      <vt:lpstr>Had better…for a warning!</vt:lpstr>
      <vt:lpstr>Use Should to offer advise</vt:lpstr>
      <vt:lpstr> Could or might  are more gentle than should….</vt:lpstr>
      <vt:lpstr>Practicing modals:</vt:lpstr>
      <vt:lpstr>Sentence pairs: </vt:lpstr>
      <vt:lpstr>Conversation cards: Small group discussions</vt:lpstr>
      <vt:lpstr>الشريحة 18</vt:lpstr>
      <vt:lpstr>The Sound of It: Understanding Reductions</vt:lpstr>
      <vt:lpstr>What are participles?</vt:lpstr>
      <vt:lpstr>-ing  Participles </vt:lpstr>
      <vt:lpstr>-ed Participles </vt:lpstr>
      <vt:lpstr>Participles used as adjectives </vt:lpstr>
      <vt:lpstr>More examples: </vt:lpstr>
      <vt:lpstr>DON’T CONFUSE PARTICIPLES AND  VERBS! </vt:lpstr>
      <vt:lpstr>الشريحة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357</cp:revision>
  <dcterms:created xsi:type="dcterms:W3CDTF">2009-10-14T19:14:34Z</dcterms:created>
  <dcterms:modified xsi:type="dcterms:W3CDTF">2011-10-22T11:19:05Z</dcterms:modified>
</cp:coreProperties>
</file>