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43" r:id="rId4"/>
    <p:sldId id="336" r:id="rId5"/>
    <p:sldId id="337" r:id="rId6"/>
    <p:sldId id="338" r:id="rId7"/>
    <p:sldId id="339" r:id="rId8"/>
    <p:sldId id="340" r:id="rId9"/>
    <p:sldId id="346" r:id="rId10"/>
    <p:sldId id="347" r:id="rId11"/>
    <p:sldId id="358" r:id="rId12"/>
    <p:sldId id="348" r:id="rId13"/>
    <p:sldId id="351" r:id="rId14"/>
    <p:sldId id="350" r:id="rId15"/>
    <p:sldId id="349" r:id="rId16"/>
    <p:sldId id="359" r:id="rId17"/>
    <p:sldId id="341" r:id="rId18"/>
    <p:sldId id="342" r:id="rId19"/>
    <p:sldId id="345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000FF"/>
    <a:srgbClr val="FF3300"/>
    <a:srgbClr val="709256"/>
    <a:srgbClr val="AD9968"/>
    <a:srgbClr val="3B84AF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428" y="-1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latin typeface="Candara" pitchFamily="34" charset="0"/>
                <a:cs typeface="Times New Roman" pitchFamily="18" charset="0"/>
              </a:rPr>
              <a:t>The Rise of the Novel </a:t>
            </a:r>
            <a:endParaRPr lang="en-US" sz="2800" b="1" dirty="0"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Elnady</a:t>
            </a:r>
            <a:endParaRPr lang="en-GB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  <a:cs typeface="Arial" pitchFamily="34" charset="0"/>
              </a:rPr>
              <a:t>Seventh </a:t>
            </a:r>
            <a:r>
              <a:rPr lang="en-GB" b="1" dirty="0" smtClean="0">
                <a:solidFill>
                  <a:srgbClr val="0000FF"/>
                </a:solidFill>
                <a:cs typeface="Arial" pitchFamily="34" charset="0"/>
              </a:rPr>
              <a:t>Lecture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9900"/>
                </a:solidFill>
              </a:rPr>
              <a:t>Where we Stand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In the Previous Lecture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3200" dirty="0" smtClean="0"/>
              <a:t>Individualism </a:t>
            </a:r>
          </a:p>
          <a:p>
            <a:pPr algn="l">
              <a:buFont typeface="Wingdings" pitchFamily="2" charset="2"/>
              <a:buChar char="q"/>
            </a:pPr>
            <a:r>
              <a:rPr lang="en-GB" sz="3200" dirty="0" smtClean="0"/>
              <a:t>Materialism </a:t>
            </a:r>
          </a:p>
          <a:p>
            <a:pPr algn="l">
              <a:buFont typeface="Wingdings" pitchFamily="2" charset="2"/>
              <a:buChar char="q"/>
            </a:pPr>
            <a:r>
              <a:rPr lang="en-GB" sz="3200" dirty="0" smtClean="0"/>
              <a:t>Serialisation</a:t>
            </a:r>
          </a:p>
          <a:p>
            <a:pPr algn="l">
              <a:buFont typeface="Wingdings" pitchFamily="2" charset="2"/>
              <a:buChar char="q"/>
            </a:pPr>
            <a:r>
              <a:rPr lang="en-GB" sz="3200" dirty="0" smtClean="0"/>
              <a:t>Patronage</a:t>
            </a:r>
          </a:p>
          <a:p>
            <a:pPr algn="l">
              <a:buFont typeface="Wingdings" pitchFamily="2" charset="2"/>
              <a:buChar char="q"/>
            </a:pPr>
            <a:r>
              <a:rPr lang="en-GB" sz="3200" dirty="0" smtClean="0"/>
              <a:t>Prefaces</a:t>
            </a:r>
          </a:p>
          <a:p>
            <a:pPr algn="l"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sz="3600" dirty="0" smtClean="0">
                <a:solidFill>
                  <a:srgbClr val="0000FF"/>
                </a:solidFill>
              </a:rPr>
              <a:t>In this lecture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Long titles 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Sentimentalism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Repetition 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Colonialism 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Contradiction </a:t>
            </a:r>
          </a:p>
          <a:p>
            <a:pPr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009900"/>
                </a:solidFill>
              </a:rPr>
              <a:t>The omniscient narrator</a:t>
            </a:r>
          </a:p>
          <a:p>
            <a:pPr algn="l">
              <a:buFont typeface="Wingdings" pitchFamily="2" charset="2"/>
              <a:buChar char="q"/>
            </a:pPr>
            <a:endParaRPr lang="en-GB" dirty="0" smtClean="0"/>
          </a:p>
          <a:p>
            <a:pPr algn="l"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810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Some more Disadvantages of</a:t>
            </a:r>
            <a:r>
              <a:rPr kumimoji="0" lang="en-CA" sz="3200" b="1" i="1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r>
              <a:rPr kumimoji="0" lang="en-CA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Robinson Crusoe: Long Titles and Chapter Headings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1295400"/>
            <a:ext cx="9296399" cy="503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 rtl="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3200" b="1" u="sng" dirty="0" smtClean="0">
                <a:solidFill>
                  <a:srgbClr val="009900"/>
                </a:solidFill>
                <a:cs typeface="Arial" charset="0"/>
              </a:rPr>
              <a:t>Full title</a:t>
            </a:r>
            <a:r>
              <a:rPr lang="en-CA" sz="3200" b="1" dirty="0" smtClean="0">
                <a:solidFill>
                  <a:srgbClr val="009900"/>
                </a:solidFill>
                <a:cs typeface="Arial" charset="0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Like all other novels</a:t>
            </a:r>
            <a:r>
              <a:rPr kumimoji="0" lang="en-C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in the 18</a:t>
            </a:r>
            <a:r>
              <a:rPr kumimoji="0" lang="en-CA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</a:t>
            </a:r>
            <a:r>
              <a:rPr kumimoji="0" lang="en-C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century, the title page is so long.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baseline="0" dirty="0" smtClean="0">
                <a:latin typeface="+mn-lt"/>
                <a:cs typeface="Arial" charset="0"/>
              </a:rPr>
              <a:t>It</a:t>
            </a:r>
            <a:r>
              <a:rPr lang="en-CA" sz="3200" dirty="0" smtClean="0">
                <a:latin typeface="+mn-lt"/>
                <a:cs typeface="Arial" charset="0"/>
              </a:rPr>
              <a:t> is long because the writer wants to </a:t>
            </a:r>
          </a:p>
          <a:p>
            <a:pPr marL="1160463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Make</a:t>
            </a:r>
            <a:r>
              <a:rPr kumimoji="0" lang="en-C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the</a:t>
            </a:r>
            <a:r>
              <a:rPr lang="en-CA" sz="3200" dirty="0" smtClean="0">
                <a:latin typeface="+mn-lt"/>
                <a:cs typeface="Arial" charset="0"/>
              </a:rPr>
              <a:t> novel interesting to readers.</a:t>
            </a:r>
          </a:p>
          <a:p>
            <a:pPr marL="1160463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Prove</a:t>
            </a:r>
            <a:r>
              <a:rPr kumimoji="0" lang="en-C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that it is not “a novel” but just a history or some adventures.</a:t>
            </a:r>
          </a:p>
          <a:p>
            <a:pPr marL="1160463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sz="3200" dirty="0" smtClean="0">
                <a:latin typeface="+mn-lt"/>
                <a:cs typeface="Arial" charset="0"/>
              </a:rPr>
              <a:t>Make sure thee reader will buy the book using illustrations and explanations</a:t>
            </a:r>
            <a:endParaRPr kumimoji="0" lang="en-CA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1160463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9900"/>
                </a:solidFill>
              </a:rPr>
              <a:t>Full Title</a:t>
            </a:r>
            <a:endParaRPr lang="ar-EG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dirty="0" smtClean="0"/>
              <a:t> </a:t>
            </a:r>
            <a:r>
              <a:rPr lang="en-CA" i="1" dirty="0" smtClean="0"/>
              <a:t>The Life and Strange Surprising Adventures of Robinson Crusoe of York. Mariner; who lived Eight and Twenty Years, all alone in an uninhabited Island on the coast of America, near the Mouth of the Great River of </a:t>
            </a:r>
            <a:r>
              <a:rPr lang="en-CA" i="1" dirty="0" err="1" smtClean="0"/>
              <a:t>Oroonoque</a:t>
            </a:r>
            <a:r>
              <a:rPr lang="en-CA" i="1" dirty="0" smtClean="0"/>
              <a:t>; Having been cast on Shore by Shipwreck, wherein all the Men perished but himself. With An Account how he was at last as strangely </a:t>
            </a:r>
            <a:r>
              <a:rPr lang="en-CA" i="1" dirty="0" err="1" smtClean="0"/>
              <a:t>deliver'd</a:t>
            </a:r>
            <a:r>
              <a:rPr lang="en-CA" i="1" dirty="0" smtClean="0"/>
              <a:t> by Pirates. Written by Himself.</a:t>
            </a:r>
            <a:endParaRPr lang="ar-EG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Titles of Chapters are Also Lengthy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That of course is a demerit in the 18</a:t>
            </a:r>
            <a:r>
              <a:rPr lang="en-GB" baseline="30000" dirty="0" smtClean="0"/>
              <a:t>th</a:t>
            </a:r>
            <a:r>
              <a:rPr lang="en-GB" dirty="0" smtClean="0"/>
              <a:t> century novel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0px-Robinson_Cruose_1719_1st_edi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93726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304800"/>
            <a:ext cx="419429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illustrations too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Titles and Subtitles</a:t>
            </a:r>
            <a:endParaRPr lang="ar-EG" b="1" dirty="0">
              <a:solidFill>
                <a:srgbClr val="0099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1000" y="1371600"/>
            <a:ext cx="90678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  <a:latin typeface="Candara" pitchFamily="34" charset="0"/>
              </a:rPr>
              <a:t>Sentimentalism</a:t>
            </a:r>
            <a:endParaRPr lang="ar-EG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It means a lot of crying and tears on any occasion.  It is affected, not real. Men and women are described as shedding tears. 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It is against verisimilitude.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 It is one of the common features of the novel in the 18</a:t>
            </a:r>
            <a:r>
              <a:rPr lang="en-US" b="1" baseline="30000" dirty="0" smtClean="0">
                <a:latin typeface="Candara" pitchFamily="34" charset="0"/>
              </a:rPr>
              <a:t>th</a:t>
            </a:r>
            <a:r>
              <a:rPr lang="en-US" b="1" dirty="0" smtClean="0">
                <a:latin typeface="Candara" pitchFamily="34" charset="0"/>
              </a:rPr>
              <a:t> century. 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This is not touching all the time. It could be insincere. An example is Robinson's parents early in the novel</a:t>
            </a:r>
            <a:endParaRPr lang="en-US" dirty="0" smtClean="0">
              <a:latin typeface="Candara" pitchFamily="34" charset="0"/>
            </a:endParaRPr>
          </a:p>
          <a:p>
            <a:endParaRPr lang="ar-EG" dirty="0"/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Repetition</a:t>
            </a:r>
            <a:r>
              <a:rPr lang="en-US" b="1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/>
            <a:r>
              <a:rPr lang="en-US" sz="3600" b="1" dirty="0" smtClean="0">
                <a:solidFill>
                  <a:srgbClr val="009900"/>
                </a:solidFill>
                <a:latin typeface="Candara" pitchFamily="34" charset="0"/>
              </a:rPr>
              <a:t>The reasons behind  repetition are:</a:t>
            </a:r>
          </a:p>
          <a:p>
            <a:pPr marL="514350" indent="-514350" algn="l">
              <a:buFont typeface="Courier New" pitchFamily="49" charset="0"/>
              <a:buChar char="o"/>
            </a:pPr>
            <a:r>
              <a:rPr lang="en-US" sz="2800" b="1" dirty="0" smtClean="0"/>
              <a:t>-the novel was published in journals and the writer had to remind readers every time of what has been said before.</a:t>
            </a:r>
          </a:p>
          <a:p>
            <a:pPr marL="514350" indent="-514350" algn="l">
              <a:buFont typeface="Courier New" pitchFamily="49" charset="0"/>
              <a:buChar char="o"/>
            </a:pPr>
            <a:r>
              <a:rPr lang="en-US" sz="2800" b="1" dirty="0" smtClean="0"/>
              <a:t>The writer had no experience of novel-writing before and that is why he could not avoid repetition.</a:t>
            </a:r>
            <a:endParaRPr lang="en-US" sz="2800" dirty="0" smtClean="0"/>
          </a:p>
          <a:p>
            <a:pPr marL="514350" indent="-514350" algn="l">
              <a:buFont typeface="Courier New" pitchFamily="49" charset="0"/>
              <a:buChar char="o"/>
            </a:pPr>
            <a:endParaRPr lang="ar-EG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Repetition</a:t>
            </a:r>
            <a:r>
              <a:rPr lang="en-US" b="1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>
              <a:buFont typeface="Courier New" pitchFamily="49" charset="0"/>
              <a:buChar char="o"/>
            </a:pPr>
            <a:r>
              <a:rPr lang="en-US" sz="2800" b="1" i="1" dirty="0" smtClean="0"/>
              <a:t>Robinson Crusoe </a:t>
            </a:r>
            <a:r>
              <a:rPr lang="en-US" sz="2800" b="1" dirty="0" smtClean="0"/>
              <a:t>is full of redundancy: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i="1" dirty="0" smtClean="0"/>
              <a:t>It is full of fun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dirty="0" smtClean="0"/>
              <a:t>It is full of irony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dirty="0" smtClean="0"/>
              <a:t>It is full of repetition </a:t>
            </a:r>
            <a:endParaRPr lang="en-US" sz="2800" dirty="0" smtClean="0"/>
          </a:p>
          <a:p>
            <a:pPr marL="514350" indent="-514350" algn="l">
              <a:buFont typeface="Courier New" pitchFamily="49" charset="0"/>
              <a:buChar char="o"/>
            </a:pPr>
            <a:r>
              <a:rPr lang="en-US" sz="2800" b="1" dirty="0" smtClean="0"/>
              <a:t>Redundancy is…… in </a:t>
            </a:r>
            <a:r>
              <a:rPr lang="en-US" sz="2800" b="1" i="1" dirty="0" smtClean="0"/>
              <a:t>Robinson Crusoe </a:t>
            </a:r>
            <a:r>
              <a:rPr lang="en-US" sz="2800" b="1" dirty="0" smtClean="0"/>
              <a:t>. 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dirty="0" smtClean="0"/>
              <a:t>An advantage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dirty="0" smtClean="0"/>
              <a:t>A disadvantage</a:t>
            </a:r>
            <a:endParaRPr lang="en-US" sz="2800" dirty="0" smtClean="0"/>
          </a:p>
          <a:p>
            <a:pPr marL="514350" lvl="0" indent="-514350" algn="ctr">
              <a:buFont typeface="Courier New" pitchFamily="49" charset="0"/>
              <a:buChar char="o"/>
            </a:pPr>
            <a:r>
              <a:rPr lang="en-US" sz="2800" b="1" dirty="0" smtClean="0"/>
              <a:t>Vague </a:t>
            </a:r>
            <a:endParaRPr lang="en-US" sz="2800" dirty="0" smtClean="0"/>
          </a:p>
          <a:p>
            <a:pPr marL="514350" indent="-514350" algn="l">
              <a:buFont typeface="Courier New" pitchFamily="49" charset="0"/>
              <a:buChar char="o"/>
            </a:pPr>
            <a:endParaRPr lang="ar-EG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Colonialism</a:t>
            </a:r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220200" cy="4678363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The colonizer and the colonized. 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The ruler and the ruled. 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England XX Africa (vulgar) . </a:t>
            </a:r>
          </a:p>
          <a:p>
            <a:pPr algn="l">
              <a:buFont typeface="Wingdings" pitchFamily="2" charset="2"/>
              <a:buChar char="q"/>
            </a:pPr>
            <a:r>
              <a:rPr lang="en-US" b="1" dirty="0" smtClean="0">
                <a:latin typeface="Candara" pitchFamily="34" charset="0"/>
              </a:rPr>
              <a:t>Robinson feels very important as a British citizen. For him Africans and Arabs and even Muslims are lower classes of people. He is the superior one. For him they are inferior. </a:t>
            </a:r>
            <a:endParaRPr lang="en-US" dirty="0" smtClean="0">
              <a:latin typeface="Candara" pitchFamily="34" charset="0"/>
            </a:endParaRPr>
          </a:p>
          <a:p>
            <a:pPr algn="l">
              <a:buFont typeface="Wingdings" pitchFamily="2" charset="2"/>
              <a:buChar char="q"/>
            </a:pPr>
            <a:endParaRPr lang="ar-EG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en-US" sz="5400" b="1" dirty="0" smtClean="0">
                <a:solidFill>
                  <a:srgbClr val="009900"/>
                </a:solidFill>
              </a:rPr>
              <a:t>Colonialism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Candara" pitchFamily="34" charset="0"/>
              </a:rPr>
              <a:t>Robinson is a representative of powerful rich individuals from England the Empire over which the sun never set.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ndara" pitchFamily="34" charset="0"/>
              </a:rPr>
              <a:t> It would be meaningless and contradictory of course if the writer portrayed  him as a slave. That is why in the novel we do not read at all about this period in his life.</a:t>
            </a:r>
            <a:endParaRPr lang="en-US" sz="3600" dirty="0" smtClean="0">
              <a:solidFill>
                <a:schemeClr val="accent6">
                  <a:lumMod val="50000"/>
                </a:schemeClr>
              </a:solidFill>
              <a:latin typeface="Candara" pitchFamily="34" charset="0"/>
            </a:endParaRPr>
          </a:p>
          <a:p>
            <a:endParaRPr lang="ar-EG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Colonialism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371600"/>
          <a:ext cx="9220200" cy="493008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844644"/>
                <a:gridCol w="4375556"/>
              </a:tblGrid>
              <a:tr h="43744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Master (England)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Servant </a:t>
                      </a: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 (Africa)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Colonizer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Colonized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Ruler 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Ruled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Superior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Inferior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Upper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Lower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80715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Noble, western 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(Christians)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Savage Eastern </a:t>
                      </a:r>
                      <a:endParaRPr lang="en-US" sz="2000" b="1" dirty="0" smtClean="0">
                        <a:solidFill>
                          <a:schemeClr val="bg1"/>
                        </a:solidFill>
                        <a:latin typeface="Garamond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(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Arabs, Muslims, Moors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White 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Black, colored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Good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Bad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Has a lot of learning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Ignorant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Has a lot of experience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Innocent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35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Has a lot of cleverness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Garamond"/>
                          <a:ea typeface="Calibri"/>
                          <a:cs typeface="Arial"/>
                        </a:rPr>
                        <a:t>Good-for-nothing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Contradiction</a:t>
            </a:r>
            <a:endParaRPr lang="ar-EG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9144000" cy="4602163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GB" sz="3600" b="1" dirty="0" smtClean="0">
                <a:latin typeface="Candara" pitchFamily="34" charset="0"/>
              </a:rPr>
              <a:t>No experience in novel-writing led writers to contradict themselves without noticing it.</a:t>
            </a:r>
          </a:p>
          <a:p>
            <a:pPr algn="just">
              <a:buFont typeface="Wingdings" pitchFamily="2" charset="2"/>
              <a:buChar char="ü"/>
            </a:pPr>
            <a:r>
              <a:rPr lang="en-GB" sz="3600" b="1" dirty="0" smtClean="0">
                <a:latin typeface="Candara" pitchFamily="34" charset="0"/>
              </a:rPr>
              <a:t>The novel is full of contradiction which is understandable in the light of the things explained above</a:t>
            </a:r>
            <a:endParaRPr lang="ar-EG" sz="3600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Contradiction</a:t>
            </a:r>
            <a:endParaRPr lang="ar-EG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9144000" cy="4602163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009900"/>
                </a:solidFill>
                <a:latin typeface="Candara" pitchFamily="34" charset="0"/>
              </a:rPr>
              <a:t>Examples</a:t>
            </a:r>
            <a:r>
              <a:rPr lang="en-US" sz="2800" b="1" dirty="0" smtClean="0">
                <a:latin typeface="Candara" pitchFamily="34" charset="0"/>
              </a:rPr>
              <a:t>: </a:t>
            </a:r>
          </a:p>
          <a:p>
            <a:pPr algn="l">
              <a:buFont typeface="Wingdings" pitchFamily="2" charset="2"/>
              <a:buChar char="§"/>
            </a:pPr>
            <a:r>
              <a:rPr lang="en-US" sz="2800" b="1" dirty="0" smtClean="0">
                <a:latin typeface="Candara" pitchFamily="34" charset="0"/>
              </a:rPr>
              <a:t>promising to obey God and parents then obeying only himself, </a:t>
            </a:r>
          </a:p>
          <a:p>
            <a:pPr algn="l">
              <a:buFont typeface="Wingdings" pitchFamily="2" charset="2"/>
              <a:buChar char="§"/>
            </a:pPr>
            <a:r>
              <a:rPr lang="en-US" sz="2800" b="1" dirty="0" smtClean="0">
                <a:latin typeface="Candara" pitchFamily="34" charset="0"/>
              </a:rPr>
              <a:t>saying that he has close friends then getting rid of them so soon, </a:t>
            </a:r>
          </a:p>
          <a:p>
            <a:pPr algn="l">
              <a:buFont typeface="Wingdings" pitchFamily="2" charset="2"/>
              <a:buChar char="§"/>
            </a:pPr>
            <a:r>
              <a:rPr lang="en-US" sz="2800" b="1" dirty="0" smtClean="0">
                <a:latin typeface="Candara" pitchFamily="34" charset="0"/>
              </a:rPr>
              <a:t>visiting Africa to know more about it but considering it to be inferior and referring to it in a vulgar way.</a:t>
            </a:r>
          </a:p>
          <a:p>
            <a:pPr algn="l">
              <a:buFont typeface="Wingdings" pitchFamily="2" charset="2"/>
              <a:buChar char="§"/>
            </a:pPr>
            <a:r>
              <a:rPr lang="en-US" sz="2800" b="1" dirty="0" smtClean="0">
                <a:latin typeface="Candara" pitchFamily="34" charset="0"/>
              </a:rPr>
              <a:t> Describing the voyage as the most successful one while we know that it is not.</a:t>
            </a:r>
            <a:endParaRPr lang="en-US" sz="2800" dirty="0" smtClean="0">
              <a:latin typeface="Candara" pitchFamily="34" charset="0"/>
            </a:endParaRPr>
          </a:p>
          <a:p>
            <a:pPr algn="l">
              <a:buFont typeface="Wingdings" pitchFamily="2" charset="2"/>
              <a:buChar char="§"/>
            </a:pPr>
            <a:endParaRPr lang="ar-EG" sz="2800" dirty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The Omniscient Narrator</a:t>
            </a:r>
            <a:endParaRPr lang="ar-EG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296400" cy="4678363"/>
          </a:xfrm>
        </p:spPr>
        <p:txBody>
          <a:bodyPr/>
          <a:lstStyle/>
          <a:p>
            <a:pPr lvl="0" algn="l"/>
            <a:r>
              <a:rPr lang="en-US" b="1" dirty="0" smtClean="0">
                <a:solidFill>
                  <a:srgbClr val="009900"/>
                </a:solidFill>
                <a:latin typeface="Candara" pitchFamily="34" charset="0"/>
              </a:rPr>
              <a:t>Why is Defoe called an omniscient narrator?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</a:rPr>
              <a:t>First of all, the word omniscient means a narrator who knows everything about characters and events.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</a:rPr>
              <a:t>He is the one through whose eyes the whole novel is narrated.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</a:rPr>
              <a:t>In the novel, no character speaks for himself or herself. All are given to us from the point of view of that narrator. We are just told about them.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</a:rPr>
              <a:t>The same thing with events which are narrated only from the point of view of the narrator.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</a:rPr>
              <a:t>This is of course a demerit in novel writing as it detracts from the reader’s right to free </a:t>
            </a:r>
            <a:r>
              <a:rPr lang="en-US" sz="2400" b="1" dirty="0" err="1" smtClean="0">
                <a:latin typeface="Candara" pitchFamily="34" charset="0"/>
              </a:rPr>
              <a:t>judgement</a:t>
            </a:r>
            <a:r>
              <a:rPr lang="en-US" sz="2400" b="1" dirty="0" smtClean="0">
                <a:latin typeface="Candara" pitchFamily="34" charset="0"/>
              </a:rPr>
              <a:t>.</a:t>
            </a:r>
          </a:p>
          <a:p>
            <a:pPr algn="l">
              <a:buFont typeface="Arial" pitchFamily="34" charset="0"/>
              <a:buChar char="•"/>
            </a:pPr>
            <a:endParaRPr lang="en-US" sz="2400" b="1" dirty="0" smtClean="0">
              <a:latin typeface="Candara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ar-EG" sz="24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Question</a:t>
            </a:r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True or false:</a:t>
            </a: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latin typeface="Candara" pitchFamily="34" charset="0"/>
              </a:rPr>
              <a:t>The word omniscient means a narrator who knows everything about characters and events</a:t>
            </a:r>
            <a:r>
              <a:rPr lang="en-US" sz="5400" dirty="0" smtClean="0">
                <a:solidFill>
                  <a:srgbClr val="FF3300"/>
                </a:solidFill>
                <a:latin typeface="Candara" pitchFamily="34" charset="0"/>
              </a:rPr>
              <a:t>√</a:t>
            </a:r>
            <a:endParaRPr lang="en-US" dirty="0" smtClean="0">
              <a:solidFill>
                <a:srgbClr val="FF3300"/>
              </a:solidFill>
              <a:latin typeface="Candara" pitchFamily="34" charset="0"/>
            </a:endParaRPr>
          </a:p>
          <a:p>
            <a:pPr algn="l"/>
            <a:r>
              <a:rPr lang="en-GB" dirty="0" smtClean="0">
                <a:latin typeface="Candara" pitchFamily="34" charset="0"/>
              </a:rPr>
              <a:t>Best Answer?</a:t>
            </a:r>
          </a:p>
          <a:p>
            <a:pPr algn="l"/>
            <a:r>
              <a:rPr lang="en-GB" dirty="0" smtClean="0">
                <a:latin typeface="Candara" pitchFamily="34" charset="0"/>
              </a:rPr>
              <a:t>Using the omniscient narrator is (an advantage- a </a:t>
            </a:r>
            <a:r>
              <a:rPr lang="en-GB" u="sng" dirty="0" smtClean="0">
                <a:solidFill>
                  <a:srgbClr val="FF3300"/>
                </a:solidFill>
                <a:latin typeface="Candara" pitchFamily="34" charset="0"/>
              </a:rPr>
              <a:t>disadvantage-</a:t>
            </a:r>
            <a:r>
              <a:rPr lang="en-GB" dirty="0" smtClean="0">
                <a:latin typeface="Candara" pitchFamily="34" charset="0"/>
              </a:rPr>
              <a:t> needed) in the 18</a:t>
            </a:r>
            <a:r>
              <a:rPr lang="en-GB" baseline="30000" dirty="0" smtClean="0">
                <a:latin typeface="Candara" pitchFamily="34" charset="0"/>
              </a:rPr>
              <a:t>th</a:t>
            </a:r>
            <a:r>
              <a:rPr lang="en-GB" dirty="0" smtClean="0">
                <a:latin typeface="Candara" pitchFamily="34" charset="0"/>
              </a:rPr>
              <a:t> century novel.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814</Words>
  <Application>Microsoft Office PowerPoint</Application>
  <PresentationFormat>A4 Paper (210x297 mm)</PresentationFormat>
  <Paragraphs>116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Seventh Lecture</vt:lpstr>
      <vt:lpstr>Where we Stand</vt:lpstr>
      <vt:lpstr> </vt:lpstr>
      <vt:lpstr>Full Title</vt:lpstr>
      <vt:lpstr>Titles of Chapters are Also Lengthy</vt:lpstr>
      <vt:lpstr>Slide 7</vt:lpstr>
      <vt:lpstr>Titles and Subtitles</vt:lpstr>
      <vt:lpstr>Sentimentalism</vt:lpstr>
      <vt:lpstr>Repetition </vt:lpstr>
      <vt:lpstr>Repetition </vt:lpstr>
      <vt:lpstr>Colonialism </vt:lpstr>
      <vt:lpstr>Colonialism</vt:lpstr>
      <vt:lpstr>Colonialism</vt:lpstr>
      <vt:lpstr>Contradiction</vt:lpstr>
      <vt:lpstr>Contradiction</vt:lpstr>
      <vt:lpstr>The Omniscient Narrator</vt:lpstr>
      <vt:lpstr>Question 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aaaa</cp:lastModifiedBy>
  <cp:revision>183</cp:revision>
  <dcterms:created xsi:type="dcterms:W3CDTF">2009-10-14T19:14:34Z</dcterms:created>
  <dcterms:modified xsi:type="dcterms:W3CDTF">2011-10-10T11:16:03Z</dcterms:modified>
</cp:coreProperties>
</file>