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380" r:id="rId4"/>
    <p:sldId id="352" r:id="rId5"/>
    <p:sldId id="381" r:id="rId6"/>
    <p:sldId id="358" r:id="rId7"/>
    <p:sldId id="382" r:id="rId8"/>
    <p:sldId id="359" r:id="rId9"/>
    <p:sldId id="387" r:id="rId10"/>
    <p:sldId id="383" r:id="rId11"/>
    <p:sldId id="360" r:id="rId12"/>
    <p:sldId id="386" r:id="rId13"/>
    <p:sldId id="361" r:id="rId14"/>
    <p:sldId id="384" r:id="rId15"/>
    <p:sldId id="362" r:id="rId16"/>
    <p:sldId id="363" r:id="rId17"/>
    <p:sldId id="385" r:id="rId18"/>
    <p:sldId id="345"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009900"/>
    <a:srgbClr val="FF0066"/>
    <a:srgbClr val="FF3300"/>
    <a:srgbClr val="709256"/>
    <a:srgbClr val="AD9968"/>
    <a:srgbClr val="3B84AF"/>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564" y="-15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b="1" dirty="0" smtClean="0">
                <a:solidFill>
                  <a:srgbClr val="0000FF"/>
                </a:solidFill>
                <a:cs typeface="Arial" pitchFamily="34" charset="0"/>
              </a:rPr>
              <a:t>Eighth </a:t>
            </a:r>
            <a:r>
              <a:rPr lang="en-GB" b="1" dirty="0" smtClean="0">
                <a:solidFill>
                  <a:srgbClr val="0000FF"/>
                </a:solidFill>
                <a:cs typeface="Arial" pitchFamily="34" charset="0"/>
              </a:rPr>
              <a:t>Lecture</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00B050"/>
                </a:solidFill>
              </a:rPr>
              <a:t>In this Lecture </a:t>
            </a:r>
            <a:endParaRPr lang="en-US" b="1" dirty="0">
              <a:solidFill>
                <a:srgbClr val="00B050"/>
              </a:solidFill>
            </a:endParaRPr>
          </a:p>
        </p:txBody>
      </p:sp>
      <p:sp>
        <p:nvSpPr>
          <p:cNvPr id="3" name="Content Placeholder 2"/>
          <p:cNvSpPr>
            <a:spLocks noGrp="1"/>
          </p:cNvSpPr>
          <p:nvPr>
            <p:ph idx="1"/>
          </p:nvPr>
        </p:nvSpPr>
        <p:spPr>
          <a:xfrm>
            <a:off x="495300" y="1447801"/>
            <a:ext cx="8915400" cy="4648200"/>
          </a:xfrm>
        </p:spPr>
        <p:txBody>
          <a:bodyPr/>
          <a:lstStyle/>
          <a:p>
            <a:pPr algn="ctr">
              <a:lnSpc>
                <a:spcPct val="150000"/>
              </a:lnSpc>
              <a:buClr>
                <a:srgbClr val="FF0000"/>
              </a:buClr>
              <a:buFont typeface="Wingdings" pitchFamily="2" charset="2"/>
              <a:buChar char="Ø"/>
            </a:pPr>
            <a:r>
              <a:rPr lang="en-US" dirty="0" smtClean="0"/>
              <a:t>Preface to </a:t>
            </a:r>
            <a:r>
              <a:rPr lang="en-GB" dirty="0" smtClean="0"/>
              <a:t>the novel</a:t>
            </a:r>
          </a:p>
          <a:p>
            <a:pPr algn="ctr">
              <a:lnSpc>
                <a:spcPct val="150000"/>
              </a:lnSpc>
              <a:buClr>
                <a:srgbClr val="FF0000"/>
              </a:buClr>
              <a:buFont typeface="Wingdings" pitchFamily="2" charset="2"/>
              <a:buChar char="Ø"/>
            </a:pPr>
            <a:r>
              <a:rPr lang="en-GB" dirty="0" smtClean="0"/>
              <a:t>Chapter One of the novel</a:t>
            </a:r>
          </a:p>
          <a:p>
            <a:pPr algn="ctr">
              <a:lnSpc>
                <a:spcPct val="150000"/>
              </a:lnSpc>
              <a:buClr>
                <a:srgbClr val="FF0000"/>
              </a:buClr>
              <a:buFont typeface="Wingdings" pitchFamily="2" charset="2"/>
              <a:buChar char="Ø"/>
            </a:pPr>
            <a:r>
              <a:rPr lang="en-GB" dirty="0" smtClean="0"/>
              <a:t>Chapter Two</a:t>
            </a:r>
          </a:p>
          <a:p>
            <a:pPr algn="ctr">
              <a:lnSpc>
                <a:spcPct val="150000"/>
              </a:lnSpc>
              <a:buClr>
                <a:srgbClr val="FF0000"/>
              </a:buClr>
              <a:buFont typeface="Wingdings" pitchFamily="2" charset="2"/>
              <a:buChar char="Ø"/>
            </a:pPr>
            <a:r>
              <a:rPr lang="en-GB" dirty="0" smtClean="0"/>
              <a:t>Chapter Three</a:t>
            </a:r>
          </a:p>
          <a:p>
            <a:pPr algn="l"/>
            <a:endParaRPr lang="en-GB" dirty="0" smtClean="0"/>
          </a:p>
          <a:p>
            <a:pPr algn="l"/>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ar-EG" dirty="0"/>
          </a:p>
        </p:txBody>
      </p:sp>
      <p:sp>
        <p:nvSpPr>
          <p:cNvPr id="3" name="Content Placeholder 2"/>
          <p:cNvSpPr>
            <a:spLocks noGrp="1"/>
          </p:cNvSpPr>
          <p:nvPr>
            <p:ph idx="1"/>
          </p:nvPr>
        </p:nvSpPr>
        <p:spPr>
          <a:xfrm>
            <a:off x="304800" y="1447801"/>
            <a:ext cx="9220200" cy="4419600"/>
          </a:xfrm>
        </p:spPr>
        <p:txBody>
          <a:bodyPr/>
          <a:lstStyle/>
          <a:p>
            <a:pPr algn="l"/>
            <a:r>
              <a:rPr lang="en-US" sz="2400" b="1" dirty="0" smtClean="0"/>
              <a:t>Summary: Preface</a:t>
            </a:r>
            <a:endParaRPr lang="en-US" sz="2400" dirty="0" smtClean="0"/>
          </a:p>
          <a:p>
            <a:pPr algn="l">
              <a:buFont typeface="Arial" pitchFamily="34" charset="0"/>
              <a:buChar char="•"/>
            </a:pPr>
            <a:r>
              <a:rPr lang="en-US" sz="2800" dirty="0" smtClean="0"/>
              <a:t>An unnamed </a:t>
            </a:r>
            <a:r>
              <a:rPr lang="en-US" sz="2800" dirty="0" smtClean="0">
                <a:solidFill>
                  <a:srgbClr val="FF0000"/>
                </a:solidFill>
              </a:rPr>
              <a:t>editor</a:t>
            </a:r>
            <a:r>
              <a:rPr lang="en-US" sz="2800" dirty="0" smtClean="0"/>
              <a:t> explains his reasons for offering us the narrative we are about to read. He </a:t>
            </a:r>
            <a:r>
              <a:rPr lang="en-US" sz="2800" dirty="0" smtClean="0">
                <a:solidFill>
                  <a:srgbClr val="FF0000"/>
                </a:solidFill>
              </a:rPr>
              <a:t>does not mention the name or story</a:t>
            </a:r>
            <a:r>
              <a:rPr lang="en-US" sz="2800" dirty="0" smtClean="0"/>
              <a:t> of Robinson Crusoe </a:t>
            </a:r>
            <a:r>
              <a:rPr lang="en-US" sz="2800" dirty="0" smtClean="0">
                <a:solidFill>
                  <a:srgbClr val="FF0000"/>
                </a:solidFill>
              </a:rPr>
              <a:t>explicitly</a:t>
            </a:r>
            <a:r>
              <a:rPr lang="en-US" sz="2800" dirty="0" smtClean="0"/>
              <a:t> but, rather, describes the narrative as a “private man's </a:t>
            </a:r>
            <a:r>
              <a:rPr lang="en-US" sz="2800" dirty="0" smtClean="0">
                <a:solidFill>
                  <a:srgbClr val="FF0000"/>
                </a:solidFill>
              </a:rPr>
              <a:t>adventures</a:t>
            </a:r>
            <a:r>
              <a:rPr lang="en-US" sz="2800" dirty="0" smtClean="0"/>
              <a:t> in the world” and focuses on its </a:t>
            </a:r>
            <a:r>
              <a:rPr lang="en-US" sz="2800" dirty="0" smtClean="0">
                <a:solidFill>
                  <a:srgbClr val="FF0000"/>
                </a:solidFill>
              </a:rPr>
              <a:t>realism</a:t>
            </a:r>
            <a:r>
              <a:rPr lang="en-US" sz="2800" dirty="0" smtClean="0"/>
              <a:t> when he calls it a “just </a:t>
            </a:r>
            <a:r>
              <a:rPr lang="en-US" sz="2800" dirty="0" smtClean="0">
                <a:solidFill>
                  <a:srgbClr val="FF0000"/>
                </a:solidFill>
              </a:rPr>
              <a:t>history of fact</a:t>
            </a:r>
            <a:r>
              <a:rPr lang="en-US" sz="2800" dirty="0" smtClean="0"/>
              <a:t>.” He claims it is modest and serious, and that it has an instructive value, teaching us to honor “the wisdom of Providence.” Thus, the editor asserts he is doing a great service to the world in publishing Crusoe's tale.</a:t>
            </a:r>
          </a:p>
          <a:p>
            <a:pPr algn="l">
              <a:buFont typeface="Arial" pitchFamily="34" charset="0"/>
              <a:buChar char="•"/>
            </a:pPr>
            <a:r>
              <a:rPr lang="en-US" sz="2400" dirty="0" smtClean="0"/>
              <a:t> </a:t>
            </a:r>
            <a:endParaRPr lang="ar-EG" sz="2400" dirty="0"/>
          </a:p>
        </p:txBody>
      </p:sp>
      <p:sp>
        <p:nvSpPr>
          <p:cNvPr id="4" name="Rectangle 2"/>
          <p:cNvSpPr txBox="1">
            <a:spLocks noChangeArrowheads="1"/>
          </p:cNvSpPr>
          <p:nvPr/>
        </p:nvSpPr>
        <p:spPr bwMode="auto">
          <a:xfrm>
            <a:off x="1066800" y="3048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4800" b="1" i="1" u="sng" dirty="0" smtClean="0">
                <a:solidFill>
                  <a:srgbClr val="009900"/>
                </a:solidFill>
                <a:latin typeface="Monotype Corsiva" pitchFamily="66" charset="0"/>
                <a:ea typeface="+mj-ea"/>
                <a:cs typeface="Arial" charset="0"/>
              </a:rPr>
              <a:t>A Summary of </a:t>
            </a:r>
            <a:r>
              <a:rPr kumimoji="0" lang="en-US" sz="4800" b="1" i="1" u="sng" strike="noStrike" kern="1200" cap="none" spc="0" normalizeH="0" baseline="0" noProof="0" dirty="0" smtClean="0">
                <a:ln>
                  <a:noFill/>
                </a:ln>
                <a:solidFill>
                  <a:srgbClr val="009900"/>
                </a:solidFill>
                <a:effectLst/>
                <a:uLnTx/>
                <a:uFillTx/>
                <a:latin typeface="Monotype Corsiva" pitchFamily="66" charset="0"/>
                <a:ea typeface="+mj-ea"/>
                <a:cs typeface="Arial" charset="0"/>
              </a:rPr>
              <a:t>Robinson Crusoe</a:t>
            </a:r>
            <a:endParaRPr kumimoji="0" lang="en-US" sz="4800" b="1" i="1" u="sng" strike="noStrike" kern="1200" cap="none" spc="0" normalizeH="0" baseline="0" noProof="0" dirty="0">
              <a:ln>
                <a:noFill/>
              </a:ln>
              <a:solidFill>
                <a:srgbClr val="009900"/>
              </a:solidFill>
              <a:effectLst/>
              <a:uLnTx/>
              <a:uFillTx/>
              <a:latin typeface="Monotype Corsiva" pitchFamily="66" charset="0"/>
              <a:ea typeface="+mj-ea"/>
              <a:cs typeface="Arial" charset="0"/>
            </a:endParaRPr>
          </a:p>
        </p:txBody>
      </p:sp>
      <p:sp>
        <p:nvSpPr>
          <p:cNvPr id="5" name="Rectangle 3"/>
          <p:cNvSpPr txBox="1">
            <a:spLocks noChangeArrowheads="1"/>
          </p:cNvSpPr>
          <p:nvPr/>
        </p:nvSpPr>
        <p:spPr bwMode="auto">
          <a:xfrm>
            <a:off x="1066800" y="1676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None/>
              <a:tabLst/>
              <a:defRPr/>
            </a:pPr>
            <a:r>
              <a:rPr kumimoji="0" lang="en-US" sz="3600" b="0" i="0" u="none" strike="noStrike" kern="1200" cap="none" spc="0" normalizeH="0" baseline="0" noProof="0" dirty="0" smtClean="0">
                <a:ln>
                  <a:noFill/>
                </a:ln>
                <a:solidFill>
                  <a:schemeClr val="tx1"/>
                </a:solidFill>
                <a:effectLst/>
                <a:uLnTx/>
                <a:uFillTx/>
                <a:latin typeface="Monotype Corsiva" pitchFamily="66" charset="0"/>
                <a:ea typeface="+mn-ea"/>
                <a:cs typeface="Arial" charset="0"/>
              </a:rPr>
              <a:t> </a:t>
            </a:r>
          </a:p>
          <a:p>
            <a:pPr marL="342900" marR="0" lvl="0" indent="-342900" algn="ctr" defTabSz="914400" rtl="0" eaLnBrk="0" fontAlgn="base" latinLnBrk="0" hangingPunct="0">
              <a:lnSpc>
                <a:spcPct val="100000"/>
              </a:lnSpc>
              <a:spcBef>
                <a:spcPct val="20000"/>
              </a:spcBef>
              <a:spcAft>
                <a:spcPct val="0"/>
              </a:spcAft>
              <a:buClrTx/>
              <a:buSzTx/>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Arial" charset="0"/>
              </a:rPr>
              <a:t> </a:t>
            </a:r>
          </a:p>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iterate type="wd">
                                    <p:tmPct val="100000"/>
                                  </p:iterate>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3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laser.wav" builtIn="1"/>
                                        </p:tgtEl>
                                      </p:cMediaNode>
                                    </p:audio>
                                  </p:sub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iterate type="wd">
                                    <p:tmPct val="100000"/>
                                  </p:iterate>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heckerboard(across)">
                                      <p:cBhvr>
                                        <p:cTn id="12" dur="300"/>
                                        <p:tgtEl>
                                          <p:spTgt spid="5">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shreg.wav" builtIn="1"/>
                                        </p:tgtEl>
                                      </p:cMediaNode>
                                    </p:audio>
                                  </p:sub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iterate type="wd">
                                    <p:tmPct val="100000"/>
                                  </p:iterate>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heckerboard(across)">
                                      <p:cBhvr>
                                        <p:cTn id="17" dur="300"/>
                                        <p:tgtEl>
                                          <p:spTgt spid="5">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shreg.wav" builtIn="1"/>
                                        </p:tgtEl>
                                      </p:cMediaNode>
                                    </p:audio>
                                  </p:sub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additive="base">
                                        <p:cTn id="2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additive="base">
                                        <p:cTn id="2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additive="base">
                                        <p:cTn id="3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utoUpdateAnimBg="0"/>
      <p:bldP spid="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914400"/>
          </a:xfrm>
        </p:spPr>
        <p:txBody>
          <a:bodyPr/>
          <a:lstStyle/>
          <a:p>
            <a:pPr algn="ctr"/>
            <a:r>
              <a:rPr lang="en-US" b="1" dirty="0" smtClean="0">
                <a:solidFill>
                  <a:srgbClr val="FF0000"/>
                </a:solidFill>
              </a:rPr>
              <a:t>Comment on the Preface</a:t>
            </a:r>
            <a:endParaRPr lang="ar-EG" b="1" dirty="0">
              <a:solidFill>
                <a:srgbClr val="FF0000"/>
              </a:solidFill>
            </a:endParaRPr>
          </a:p>
        </p:txBody>
      </p:sp>
      <p:sp>
        <p:nvSpPr>
          <p:cNvPr id="3" name="Content Placeholder 2"/>
          <p:cNvSpPr>
            <a:spLocks noGrp="1"/>
          </p:cNvSpPr>
          <p:nvPr>
            <p:ph idx="1"/>
          </p:nvPr>
        </p:nvSpPr>
        <p:spPr>
          <a:xfrm>
            <a:off x="152400" y="1295400"/>
            <a:ext cx="9525000" cy="4830763"/>
          </a:xfrm>
        </p:spPr>
        <p:txBody>
          <a:bodyPr/>
          <a:lstStyle/>
          <a:p>
            <a:pPr algn="just">
              <a:buFont typeface="Wingdings" pitchFamily="2" charset="2"/>
              <a:buChar char="q"/>
            </a:pPr>
            <a:r>
              <a:rPr lang="en-GB" sz="2800" dirty="0" smtClean="0"/>
              <a:t>If </a:t>
            </a:r>
            <a:r>
              <a:rPr lang="en-US" sz="2800" dirty="0" smtClean="0"/>
              <a:t>Daniel Defoe </a:t>
            </a:r>
            <a:r>
              <a:rPr lang="en-GB" sz="2800" dirty="0" smtClean="0"/>
              <a:t>published it as a novel in 1719, it would not be published at all.</a:t>
            </a:r>
            <a:endParaRPr lang="en-US" sz="2800" dirty="0" smtClean="0"/>
          </a:p>
          <a:p>
            <a:pPr algn="just">
              <a:buFont typeface="Wingdings" pitchFamily="2" charset="2"/>
              <a:buChar char="q"/>
            </a:pPr>
            <a:r>
              <a:rPr lang="en-US" sz="2800" dirty="0" smtClean="0"/>
              <a:t>He does not call the novel a novel.</a:t>
            </a:r>
          </a:p>
          <a:p>
            <a:pPr algn="just">
              <a:buFont typeface="Wingdings" pitchFamily="2" charset="2"/>
              <a:buChar char="q"/>
            </a:pPr>
            <a:r>
              <a:rPr lang="en-US" sz="2800" dirty="0" smtClean="0"/>
              <a:t>He gives it the name of a history and a narrative of fact or a book of adventures.</a:t>
            </a:r>
          </a:p>
          <a:p>
            <a:pPr algn="just">
              <a:buFont typeface="Wingdings" pitchFamily="2" charset="2"/>
              <a:buChar char="q"/>
            </a:pPr>
            <a:r>
              <a:rPr lang="en-US" sz="2800" dirty="0" smtClean="0"/>
              <a:t>He insists it is realistic, not fictional</a:t>
            </a:r>
          </a:p>
          <a:p>
            <a:pPr algn="just">
              <a:buFont typeface="Wingdings" pitchFamily="2" charset="2"/>
              <a:buChar char="q"/>
            </a:pPr>
            <a:r>
              <a:rPr lang="en-US" sz="2800" dirty="0" smtClean="0"/>
              <a:t>He says he is just the editor not the writer of the story.</a:t>
            </a:r>
          </a:p>
          <a:p>
            <a:pPr algn="just">
              <a:buFont typeface="Wingdings" pitchFamily="2" charset="2"/>
              <a:buChar char="q"/>
            </a:pPr>
            <a:r>
              <a:rPr lang="en-US" sz="2800" dirty="0" smtClean="0"/>
              <a:t>We learn from this that he avoids censorship through these steps.</a:t>
            </a:r>
          </a:p>
          <a:p>
            <a:pPr algn="just">
              <a:buFont typeface="Wingdings" pitchFamily="2" charset="2"/>
              <a:buChar char="q"/>
            </a:pPr>
            <a:endParaRPr lang="ar-EG" sz="28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One</a:t>
            </a:r>
            <a:endParaRPr lang="ar-EG" b="1" dirty="0">
              <a:solidFill>
                <a:srgbClr val="009900"/>
              </a:solidFill>
            </a:endParaRPr>
          </a:p>
        </p:txBody>
      </p:sp>
      <p:sp>
        <p:nvSpPr>
          <p:cNvPr id="3" name="Content Placeholder 2"/>
          <p:cNvSpPr>
            <a:spLocks noGrp="1"/>
          </p:cNvSpPr>
          <p:nvPr>
            <p:ph idx="1"/>
          </p:nvPr>
        </p:nvSpPr>
        <p:spPr>
          <a:xfrm>
            <a:off x="228600" y="1371600"/>
            <a:ext cx="9448800" cy="4754563"/>
          </a:xfrm>
        </p:spPr>
        <p:txBody>
          <a:bodyPr/>
          <a:lstStyle/>
          <a:p>
            <a:pPr marL="95250" indent="-95250" algn="just"/>
            <a:r>
              <a:rPr lang="en-US" sz="2800" b="1" dirty="0" smtClean="0"/>
              <a:t>A man named Robinson Crusoe records his own life story, beginning with his birth in </a:t>
            </a:r>
            <a:r>
              <a:rPr lang="en-US" sz="2800" b="1" cap="small" dirty="0" smtClean="0">
                <a:solidFill>
                  <a:srgbClr val="FF0000"/>
                </a:solidFill>
              </a:rPr>
              <a:t>1632</a:t>
            </a:r>
            <a:r>
              <a:rPr lang="en-US" sz="2800" b="1" dirty="0" smtClean="0"/>
              <a:t> in the English city of York. Crusoe's father was a German, originally named </a:t>
            </a:r>
            <a:r>
              <a:rPr lang="en-US" sz="2800" b="1" dirty="0" err="1" smtClean="0"/>
              <a:t>Kreutznaer</a:t>
            </a:r>
            <a:r>
              <a:rPr lang="en-US" sz="2800" b="1" dirty="0" smtClean="0"/>
              <a:t>. Crusoe is the youngest of three brothers, the eldest being a soldier </a:t>
            </a:r>
            <a:r>
              <a:rPr lang="en-US" sz="2800" b="1" dirty="0" err="1" smtClean="0"/>
              <a:t>and</a:t>
            </a:r>
            <a:r>
              <a:rPr lang="en-US" sz="2800" b="1" dirty="0" err="1" smtClean="0">
                <a:solidFill>
                  <a:srgbClr val="FF0000"/>
                </a:solidFill>
              </a:rPr>
              <a:t>the</a:t>
            </a:r>
            <a:r>
              <a:rPr lang="en-US" sz="2800" b="1" dirty="0" smtClean="0">
                <a:solidFill>
                  <a:srgbClr val="FF0000"/>
                </a:solidFill>
              </a:rPr>
              <a:t> second one having vanished mysteriously</a:t>
            </a:r>
            <a:r>
              <a:rPr lang="en-US" sz="2800" b="1" dirty="0" smtClean="0"/>
              <a:t>. As the youngest son in the family, Crusoe is expected to inherit little, and, as a result, his father encourages him to take up the law. But Crusoe's inclination is to go to sea. His family strongly opposes this idea, and his father gives him a stern lecture on the value of accepting a middle station in life.</a:t>
            </a:r>
            <a:endParaRPr lang="ar-EG" sz="2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Questions</a:t>
            </a:r>
            <a:endParaRPr lang="ar-EG" b="1" dirty="0">
              <a:solidFill>
                <a:srgbClr val="009900"/>
              </a:solidFill>
            </a:endParaRPr>
          </a:p>
        </p:txBody>
      </p:sp>
      <p:sp>
        <p:nvSpPr>
          <p:cNvPr id="3" name="Content Placeholder 2"/>
          <p:cNvSpPr>
            <a:spLocks noGrp="1"/>
          </p:cNvSpPr>
          <p:nvPr>
            <p:ph idx="1"/>
          </p:nvPr>
        </p:nvSpPr>
        <p:spPr>
          <a:xfrm>
            <a:off x="495300" y="1371600"/>
            <a:ext cx="8915400" cy="4754563"/>
          </a:xfrm>
        </p:spPr>
        <p:txBody>
          <a:bodyPr/>
          <a:lstStyle/>
          <a:p>
            <a:pPr algn="l">
              <a:buFont typeface="Arial" pitchFamily="34" charset="0"/>
              <a:buChar char="•"/>
            </a:pPr>
            <a:r>
              <a:rPr lang="en-US" dirty="0" smtClean="0"/>
              <a:t>When does the novel  start? </a:t>
            </a:r>
          </a:p>
          <a:p>
            <a:pPr algn="l"/>
            <a:r>
              <a:rPr lang="en-US" dirty="0" smtClean="0"/>
              <a:t>        The (16</a:t>
            </a:r>
            <a:r>
              <a:rPr lang="en-US" baseline="30000" dirty="0" smtClean="0"/>
              <a:t>th</a:t>
            </a:r>
            <a:r>
              <a:rPr lang="en-US" dirty="0" smtClean="0"/>
              <a:t>-      the 19</a:t>
            </a:r>
            <a:r>
              <a:rPr lang="en-US" baseline="30000" dirty="0" smtClean="0"/>
              <a:t>th</a:t>
            </a:r>
            <a:r>
              <a:rPr lang="en-US" dirty="0" smtClean="0"/>
              <a:t>-         the 17</a:t>
            </a:r>
            <a:r>
              <a:rPr lang="en-US" baseline="30000" dirty="0" smtClean="0"/>
              <a:t>th- </a:t>
            </a:r>
            <a:r>
              <a:rPr lang="en-US" dirty="0" smtClean="0"/>
              <a:t>    the 18</a:t>
            </a:r>
            <a:r>
              <a:rPr lang="en-US" baseline="30000" dirty="0" smtClean="0"/>
              <a:t>th</a:t>
            </a:r>
            <a:r>
              <a:rPr lang="en-US" dirty="0" smtClean="0"/>
              <a:t>) century.</a:t>
            </a:r>
          </a:p>
          <a:p>
            <a:pPr algn="l">
              <a:buFont typeface="Arial" pitchFamily="34" charset="0"/>
              <a:buChar char="•"/>
            </a:pPr>
            <a:r>
              <a:rPr lang="en-US" dirty="0" smtClean="0"/>
              <a:t>What happens to Robinson’s second brother?</a:t>
            </a:r>
          </a:p>
          <a:p>
            <a:pPr marL="725488" indent="0" algn="ctr">
              <a:buFont typeface="Wingdings" pitchFamily="2" charset="2"/>
              <a:buChar char="Ø"/>
            </a:pPr>
            <a:r>
              <a:rPr lang="en-US" dirty="0" smtClean="0"/>
              <a:t>   He dies</a:t>
            </a:r>
          </a:p>
          <a:p>
            <a:pPr marL="1068388" algn="ctr">
              <a:buFont typeface="Wingdings" pitchFamily="2" charset="2"/>
              <a:buChar char="Ø"/>
            </a:pPr>
            <a:r>
              <a:rPr lang="en-US" dirty="0" smtClean="0"/>
              <a:t>He vanishes</a:t>
            </a:r>
          </a:p>
          <a:p>
            <a:pPr marL="1068388" algn="ctr">
              <a:buFont typeface="Wingdings" pitchFamily="2" charset="2"/>
              <a:buChar char="Ø"/>
            </a:pPr>
            <a:r>
              <a:rPr lang="en-US" dirty="0" smtClean="0"/>
              <a:t>He works as a lawyer</a:t>
            </a:r>
          </a:p>
          <a:p>
            <a:pPr marL="1068388" algn="ctr">
              <a:buFont typeface="Wingdings" pitchFamily="2" charset="2"/>
              <a:buChar char="Ø"/>
            </a:pPr>
            <a:r>
              <a:rPr lang="en-US" dirty="0" smtClean="0"/>
              <a:t>He is a sailor.</a:t>
            </a:r>
            <a:endParaRPr lang="ar-EG"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One</a:t>
            </a:r>
            <a:endParaRPr lang="ar-EG" dirty="0"/>
          </a:p>
        </p:txBody>
      </p:sp>
      <p:sp>
        <p:nvSpPr>
          <p:cNvPr id="3" name="Content Placeholder 2"/>
          <p:cNvSpPr>
            <a:spLocks noGrp="1"/>
          </p:cNvSpPr>
          <p:nvPr>
            <p:ph idx="1"/>
          </p:nvPr>
        </p:nvSpPr>
        <p:spPr>
          <a:xfrm>
            <a:off x="495300" y="1371601"/>
            <a:ext cx="8915400" cy="4267200"/>
          </a:xfrm>
        </p:spPr>
        <p:txBody>
          <a:bodyPr/>
          <a:lstStyle/>
          <a:p>
            <a:pPr marL="95250" indent="-95250" algn="just"/>
            <a:r>
              <a:rPr lang="en-US" sz="2800" dirty="0" smtClean="0"/>
              <a:t>Crusoe resolves to follow his father's advice. But when one of his friends embarks for London, Crusoe succumbs to temptation and boards the ship on September </a:t>
            </a:r>
            <a:r>
              <a:rPr lang="en-US" sz="2800" cap="small" dirty="0" smtClean="0"/>
              <a:t>1</a:t>
            </a:r>
            <a:r>
              <a:rPr lang="en-US" sz="2800" dirty="0" smtClean="0"/>
              <a:t>, </a:t>
            </a:r>
            <a:r>
              <a:rPr lang="en-US" sz="2800" cap="small" dirty="0" smtClean="0"/>
              <a:t>1651</a:t>
            </a:r>
            <a:r>
              <a:rPr lang="en-US" sz="2800" dirty="0" smtClean="0"/>
              <a:t>. A storm develops. Near Yarmouth the weather is so bad that </a:t>
            </a:r>
            <a:r>
              <a:rPr lang="en-US" sz="2800" dirty="0" smtClean="0">
                <a:solidFill>
                  <a:srgbClr val="FF0000"/>
                </a:solidFill>
              </a:rPr>
              <a:t>Crusoe fears for his life and prays to God for deliverance</a:t>
            </a:r>
            <a:r>
              <a:rPr lang="en-US" sz="2800" dirty="0" smtClean="0"/>
              <a:t>. The ship nearly founders, but all are saved. Crusoe sees this ordeal as a sign of fate that he should give up sea travel, and his friend's father warns him against setting foot on a ship again, echoing his own father's warning.</a:t>
            </a:r>
          </a:p>
          <a:p>
            <a:pPr algn="l"/>
            <a:endParaRPr lang="ar-EG"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Question </a:t>
            </a:r>
            <a:endParaRPr lang="en-US" b="1" dirty="0"/>
          </a:p>
        </p:txBody>
      </p:sp>
      <p:sp>
        <p:nvSpPr>
          <p:cNvPr id="3" name="Content Placeholder 2"/>
          <p:cNvSpPr>
            <a:spLocks noGrp="1"/>
          </p:cNvSpPr>
          <p:nvPr>
            <p:ph idx="1"/>
          </p:nvPr>
        </p:nvSpPr>
        <p:spPr/>
        <p:txBody>
          <a:bodyPr/>
          <a:lstStyle/>
          <a:p>
            <a:pPr algn="l"/>
            <a:r>
              <a:rPr lang="en-GB" dirty="0" smtClean="0"/>
              <a:t>What is the most obvious thing about Robinson’s character?</a:t>
            </a:r>
          </a:p>
          <a:p>
            <a:pPr marL="514350" indent="-514350" algn="ctr">
              <a:buFont typeface="+mj-lt"/>
              <a:buAutoNum type="arabicPeriod"/>
            </a:pPr>
            <a:r>
              <a:rPr lang="en-GB" dirty="0" smtClean="0"/>
              <a:t>Hesitation</a:t>
            </a:r>
          </a:p>
          <a:p>
            <a:pPr marL="514350" indent="-514350" algn="ctr">
              <a:buFont typeface="+mj-lt"/>
              <a:buAutoNum type="arabicPeriod"/>
            </a:pPr>
            <a:r>
              <a:rPr lang="en-GB" dirty="0" smtClean="0"/>
              <a:t>Honesty</a:t>
            </a:r>
          </a:p>
          <a:p>
            <a:pPr marL="514350" indent="-514350" algn="ctr">
              <a:buFont typeface="+mj-lt"/>
              <a:buAutoNum type="arabicPeriod"/>
            </a:pPr>
            <a:r>
              <a:rPr lang="en-GB" dirty="0" smtClean="0"/>
              <a:t>Liveliness</a:t>
            </a:r>
          </a:p>
          <a:p>
            <a:pPr marL="514350" indent="-514350" algn="ctr">
              <a:buFont typeface="+mj-lt"/>
              <a:buAutoNum type="arabicPeriod"/>
            </a:pPr>
            <a:r>
              <a:rPr lang="en-GB" dirty="0" smtClean="0"/>
              <a:t>Kindness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915400" cy="715962"/>
          </a:xfrm>
        </p:spPr>
        <p:txBody>
          <a:bodyPr/>
          <a:lstStyle/>
          <a:p>
            <a:pPr algn="ctr"/>
            <a:r>
              <a:rPr lang="en-US" b="1" dirty="0" smtClean="0">
                <a:solidFill>
                  <a:srgbClr val="009900"/>
                </a:solidFill>
              </a:rPr>
              <a:t>Questions</a:t>
            </a:r>
            <a:endParaRPr lang="ar-EG" b="1" dirty="0">
              <a:solidFill>
                <a:srgbClr val="009900"/>
              </a:solidFill>
            </a:endParaRPr>
          </a:p>
        </p:txBody>
      </p:sp>
      <p:sp>
        <p:nvSpPr>
          <p:cNvPr id="3" name="Content Placeholder 2"/>
          <p:cNvSpPr>
            <a:spLocks noGrp="1"/>
          </p:cNvSpPr>
          <p:nvPr>
            <p:ph idx="1"/>
          </p:nvPr>
        </p:nvSpPr>
        <p:spPr>
          <a:xfrm>
            <a:off x="381000" y="762000"/>
            <a:ext cx="9296400" cy="5486400"/>
          </a:xfrm>
        </p:spPr>
        <p:txBody>
          <a:bodyPr/>
          <a:lstStyle/>
          <a:p>
            <a:pPr algn="just">
              <a:buFont typeface="Arial" pitchFamily="34" charset="0"/>
              <a:buChar char="•"/>
            </a:pPr>
            <a:endParaRPr lang="en-US" sz="2800" b="1" dirty="0" smtClean="0">
              <a:solidFill>
                <a:srgbClr val="FF0000"/>
              </a:solidFill>
            </a:endParaRPr>
          </a:p>
          <a:p>
            <a:pPr algn="just">
              <a:buFont typeface="Wingdings" pitchFamily="2" charset="2"/>
              <a:buChar char="q"/>
            </a:pPr>
            <a:r>
              <a:rPr lang="en-US" sz="2400" b="1" dirty="0" smtClean="0">
                <a:solidFill>
                  <a:srgbClr val="FF0000"/>
                </a:solidFill>
              </a:rPr>
              <a:t>Robinson fears for his life and prays to God for deliverance when </a:t>
            </a:r>
          </a:p>
          <a:p>
            <a:pPr marL="1436688" lvl="1" algn="ctr">
              <a:buFont typeface="Wingdings" pitchFamily="2" charset="2"/>
              <a:buChar char="q"/>
            </a:pPr>
            <a:r>
              <a:rPr lang="en-US" sz="2400" b="1" dirty="0" smtClean="0"/>
              <a:t>He is in trouble</a:t>
            </a:r>
          </a:p>
          <a:p>
            <a:pPr marL="1436688" lvl="1" algn="ctr">
              <a:buFont typeface="Wingdings" pitchFamily="2" charset="2"/>
              <a:buChar char="q"/>
            </a:pPr>
            <a:r>
              <a:rPr lang="en-US" sz="2400" b="1" dirty="0" smtClean="0"/>
              <a:t>He gets married</a:t>
            </a:r>
          </a:p>
          <a:p>
            <a:pPr marL="1436688" lvl="1" algn="ctr">
              <a:buFont typeface="Wingdings" pitchFamily="2" charset="2"/>
              <a:buChar char="q"/>
            </a:pPr>
            <a:r>
              <a:rPr lang="en-US" sz="2400" b="1" dirty="0" smtClean="0"/>
              <a:t>Goes home</a:t>
            </a:r>
          </a:p>
          <a:p>
            <a:pPr marL="1436688" lvl="1" algn="ctr">
              <a:buFont typeface="Wingdings" pitchFamily="2" charset="2"/>
              <a:buChar char="q"/>
            </a:pPr>
            <a:r>
              <a:rPr lang="en-US" sz="2400" b="1" dirty="0" smtClean="0"/>
              <a:t>Starts sailing.</a:t>
            </a:r>
          </a:p>
          <a:p>
            <a:pPr marL="173038" lvl="1" indent="0" algn="just">
              <a:buFont typeface="Wingdings" pitchFamily="2" charset="2"/>
              <a:buChar char="q"/>
            </a:pPr>
            <a:r>
              <a:rPr lang="en-US" sz="2400" b="1" dirty="0" smtClean="0">
                <a:solidFill>
                  <a:srgbClr val="FF0000"/>
                </a:solidFill>
              </a:rPr>
              <a:t>Robinson’s parents advise him to</a:t>
            </a:r>
          </a:p>
          <a:p>
            <a:pPr marL="1436688" lvl="1" algn="ctr">
              <a:buFont typeface="Wingdings" pitchFamily="2" charset="2"/>
              <a:buChar char="q"/>
            </a:pPr>
            <a:r>
              <a:rPr lang="en-US" sz="2400" b="1" dirty="0" smtClean="0"/>
              <a:t>Stay at home</a:t>
            </a:r>
          </a:p>
          <a:p>
            <a:pPr marL="1436688" lvl="1" algn="ctr">
              <a:buFont typeface="Wingdings" pitchFamily="2" charset="2"/>
              <a:buChar char="q"/>
            </a:pPr>
            <a:r>
              <a:rPr lang="en-US" sz="2400" b="1" dirty="0" smtClean="0"/>
              <a:t>Go to the sea</a:t>
            </a:r>
          </a:p>
          <a:p>
            <a:pPr marL="1436688" lvl="1" algn="ctr">
              <a:buFont typeface="Wingdings" pitchFamily="2" charset="2"/>
              <a:buChar char="q"/>
            </a:pPr>
            <a:r>
              <a:rPr lang="en-US" sz="2400" b="1" dirty="0" smtClean="0"/>
              <a:t>Search for money</a:t>
            </a:r>
          </a:p>
          <a:p>
            <a:pPr marL="1436688" lvl="1" algn="ctr">
              <a:buFont typeface="Wingdings" pitchFamily="2" charset="2"/>
              <a:buChar char="q"/>
            </a:pPr>
            <a:r>
              <a:rPr lang="en-US" sz="2400" b="1" dirty="0" smtClean="0"/>
              <a:t>Search for adventure.</a:t>
            </a:r>
          </a:p>
          <a:p>
            <a:pPr marL="1436688" lvl="1" algn="just">
              <a:buFont typeface="Arial" pitchFamily="34" charset="0"/>
              <a:buChar char="•"/>
            </a:pPr>
            <a:endParaRPr lang="en-US" b="1"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wipe(down)">
                                      <p:cBhvr>
                                        <p:cTn id="28" dur="500"/>
                                        <p:tgtEl>
                                          <p:spTgt spid="3">
                                            <p:txEl>
                                              <p:pRg st="8" end="8"/>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wipe(down)">
                                      <p:cBhvr>
                                        <p:cTn id="31" dur="500"/>
                                        <p:tgtEl>
                                          <p:spTgt spid="3">
                                            <p:txEl>
                                              <p:pRg st="9" end="9"/>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wipe(down)">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915400" cy="685800"/>
          </a:xfrm>
        </p:spPr>
        <p:txBody>
          <a:bodyPr/>
          <a:lstStyle/>
          <a:p>
            <a:pPr algn="ctr"/>
            <a:r>
              <a:rPr lang="en-US" b="1" dirty="0" smtClean="0">
                <a:solidFill>
                  <a:srgbClr val="009900"/>
                </a:solidFill>
              </a:rPr>
              <a:t>Chapter Two</a:t>
            </a:r>
            <a:endParaRPr lang="ar-EG" dirty="0"/>
          </a:p>
        </p:txBody>
      </p:sp>
      <p:sp>
        <p:nvSpPr>
          <p:cNvPr id="3" name="Content Placeholder 2"/>
          <p:cNvSpPr>
            <a:spLocks noGrp="1"/>
          </p:cNvSpPr>
          <p:nvPr>
            <p:ph idx="1"/>
          </p:nvPr>
        </p:nvSpPr>
        <p:spPr>
          <a:xfrm>
            <a:off x="495300" y="1295400"/>
            <a:ext cx="8915400" cy="4830763"/>
          </a:xfrm>
        </p:spPr>
        <p:txBody>
          <a:bodyPr/>
          <a:lstStyle/>
          <a:p>
            <a:pPr marL="0" indent="0" algn="just"/>
            <a:r>
              <a:rPr lang="en-US" sz="2800" dirty="0" smtClean="0"/>
              <a:t>Crusoe </a:t>
            </a:r>
            <a:r>
              <a:rPr lang="en-US" sz="2800" dirty="0" smtClean="0">
                <a:solidFill>
                  <a:srgbClr val="FF0066"/>
                </a:solidFill>
              </a:rPr>
              <a:t>parts with his friend </a:t>
            </a:r>
            <a:r>
              <a:rPr lang="en-US" sz="2800" dirty="0" smtClean="0"/>
              <a:t>and proceeds to London by land, where he meets a sea captain who proposes that Crusoe accompany him on an upcoming merchant voyage. </a:t>
            </a:r>
            <a:r>
              <a:rPr lang="en-US" sz="2800" dirty="0" smtClean="0">
                <a:solidFill>
                  <a:srgbClr val="FF0066"/>
                </a:solidFill>
              </a:rPr>
              <a:t>Writing to his family for investment money</a:t>
            </a:r>
            <a:r>
              <a:rPr lang="en-US" sz="2800" dirty="0" smtClean="0"/>
              <a:t>, Crusoe sets off with forty pounds worth of trinkets and toys to sell abroad. </a:t>
            </a:r>
            <a:r>
              <a:rPr lang="en-US" sz="2800" dirty="0" smtClean="0">
                <a:solidFill>
                  <a:srgbClr val="FF0066"/>
                </a:solidFill>
              </a:rPr>
              <a:t>Crusoe makes a net income of </a:t>
            </a:r>
            <a:r>
              <a:rPr lang="en-US" sz="2800" cap="small" dirty="0" smtClean="0">
                <a:solidFill>
                  <a:srgbClr val="FF0066"/>
                </a:solidFill>
              </a:rPr>
              <a:t>300</a:t>
            </a:r>
            <a:r>
              <a:rPr lang="en-US" sz="2800" dirty="0" smtClean="0">
                <a:solidFill>
                  <a:srgbClr val="FF0066"/>
                </a:solidFill>
              </a:rPr>
              <a:t> pounds from this trip</a:t>
            </a:r>
            <a:r>
              <a:rPr lang="en-US" sz="2800" dirty="0" smtClean="0"/>
              <a:t>, and considers it a great success. Taking one hundred pounds with him, and leaving the remaining </a:t>
            </a:r>
            <a:r>
              <a:rPr lang="en-US" sz="2800" cap="small" dirty="0" smtClean="0"/>
              <a:t>200</a:t>
            </a:r>
            <a:r>
              <a:rPr lang="en-US" sz="2800" dirty="0" smtClean="0"/>
              <a:t> pounds with a widow whom he trusts, Crusoe sets off on another merchant expedition.</a:t>
            </a:r>
            <a:endParaRPr lang="ar-EG"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Question</a:t>
            </a:r>
            <a:r>
              <a:rPr lang="en-GB" dirty="0" smtClean="0"/>
              <a:t> </a:t>
            </a:r>
            <a:endParaRPr lang="en-US" dirty="0"/>
          </a:p>
        </p:txBody>
      </p:sp>
      <p:sp>
        <p:nvSpPr>
          <p:cNvPr id="3" name="Content Placeholder 2"/>
          <p:cNvSpPr>
            <a:spLocks noGrp="1"/>
          </p:cNvSpPr>
          <p:nvPr>
            <p:ph idx="1"/>
          </p:nvPr>
        </p:nvSpPr>
        <p:spPr/>
        <p:txBody>
          <a:bodyPr/>
          <a:lstStyle/>
          <a:p>
            <a:pPr algn="l"/>
            <a:r>
              <a:rPr lang="en-GB" dirty="0" smtClean="0"/>
              <a:t> On his very first voyage, what does Robinson do to achieve himself as an individual?</a:t>
            </a:r>
          </a:p>
          <a:p>
            <a:pPr algn="ctr">
              <a:buFont typeface="Wingdings" pitchFamily="2" charset="2"/>
              <a:buChar char="q"/>
            </a:pPr>
            <a:r>
              <a:rPr lang="en-GB" dirty="0" smtClean="0"/>
              <a:t>He tries to make more money</a:t>
            </a:r>
          </a:p>
          <a:p>
            <a:pPr algn="ctr">
              <a:buFont typeface="Wingdings" pitchFamily="2" charset="2"/>
              <a:buChar char="q"/>
            </a:pPr>
            <a:r>
              <a:rPr lang="en-GB" dirty="0" smtClean="0"/>
              <a:t>He works as a surgeon</a:t>
            </a:r>
          </a:p>
          <a:p>
            <a:pPr algn="ctr">
              <a:buFont typeface="Wingdings" pitchFamily="2" charset="2"/>
              <a:buChar char="q"/>
            </a:pPr>
            <a:r>
              <a:rPr lang="en-GB" dirty="0" smtClean="0"/>
              <a:t>He works as a farmer</a:t>
            </a:r>
          </a:p>
          <a:p>
            <a:pPr algn="ctr">
              <a:buFont typeface="Wingdings" pitchFamily="2" charset="2"/>
              <a:buChar char="q"/>
            </a:pPr>
            <a:r>
              <a:rPr lang="en-GB" dirty="0" smtClean="0"/>
              <a:t>He studies medicine.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Two</a:t>
            </a:r>
            <a:endParaRPr lang="ar-EG" dirty="0"/>
          </a:p>
        </p:txBody>
      </p:sp>
      <p:sp>
        <p:nvSpPr>
          <p:cNvPr id="3" name="Content Placeholder 2"/>
          <p:cNvSpPr>
            <a:spLocks noGrp="1"/>
          </p:cNvSpPr>
          <p:nvPr>
            <p:ph idx="1"/>
          </p:nvPr>
        </p:nvSpPr>
        <p:spPr>
          <a:xfrm>
            <a:off x="609600" y="1447801"/>
            <a:ext cx="8686800" cy="4343400"/>
          </a:xfrm>
        </p:spPr>
        <p:txBody>
          <a:bodyPr/>
          <a:lstStyle/>
          <a:p>
            <a:pPr marL="0" indent="0" algn="just"/>
            <a:r>
              <a:rPr lang="en-US" sz="2800" dirty="0" smtClean="0"/>
              <a:t> This time he is pursued by Moorish pirates off the coast of </a:t>
            </a:r>
            <a:r>
              <a:rPr lang="en-US" sz="2800" dirty="0" err="1" smtClean="0"/>
              <a:t>Sallee</a:t>
            </a:r>
            <a:r>
              <a:rPr lang="en-US" sz="2800" dirty="0" smtClean="0"/>
              <a:t> in North Africa. His ship is overtaken, and </a:t>
            </a:r>
            <a:r>
              <a:rPr lang="en-US" sz="2800" dirty="0" smtClean="0">
                <a:solidFill>
                  <a:srgbClr val="FF0066"/>
                </a:solidFill>
              </a:rPr>
              <a:t>Crusoe is enslaved</a:t>
            </a:r>
            <a:r>
              <a:rPr lang="en-US" sz="2800" dirty="0" smtClean="0"/>
              <a:t>, the only Briton among his Moorish master's slaves. </a:t>
            </a:r>
            <a:r>
              <a:rPr lang="en-US" sz="2800" dirty="0" smtClean="0">
                <a:solidFill>
                  <a:srgbClr val="FF0066"/>
                </a:solidFill>
              </a:rPr>
              <a:t>Crusoe is assigned the task of fishing because of his natural skill</a:t>
            </a:r>
            <a:r>
              <a:rPr lang="en-US" sz="2800" dirty="0" smtClean="0"/>
              <a:t>. One day the slaves' fishing vessel gets lost in fog, and the master installs a compass on board. The master also stores some gunpowder on board in preparation for a shooting party, but the guests do not come. Crusoe waits.</a:t>
            </a:r>
            <a:endParaRPr lang="ar-EG"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Brainstorming</a:t>
            </a:r>
            <a:endParaRPr lang="ar-EG" dirty="0">
              <a:solidFill>
                <a:srgbClr val="FF0000"/>
              </a:solidFill>
            </a:endParaRPr>
          </a:p>
        </p:txBody>
      </p:sp>
      <p:sp>
        <p:nvSpPr>
          <p:cNvPr id="3" name="Content Placeholder 2"/>
          <p:cNvSpPr>
            <a:spLocks noGrp="1"/>
          </p:cNvSpPr>
          <p:nvPr>
            <p:ph idx="1"/>
          </p:nvPr>
        </p:nvSpPr>
        <p:spPr>
          <a:xfrm>
            <a:off x="228600" y="1371600"/>
            <a:ext cx="9448800" cy="4754563"/>
          </a:xfrm>
        </p:spPr>
        <p:txBody>
          <a:bodyPr/>
          <a:lstStyle/>
          <a:p>
            <a:pPr algn="l">
              <a:buClr>
                <a:srgbClr val="0070C0"/>
              </a:buClr>
              <a:buSzPct val="107000"/>
              <a:buFont typeface="Wingdings" pitchFamily="2" charset="2"/>
              <a:buChar char="§"/>
            </a:pPr>
            <a:r>
              <a:rPr lang="en-US" sz="2400" b="1" dirty="0" smtClean="0">
                <a:latin typeface="Candara" pitchFamily="34" charset="0"/>
              </a:rPr>
              <a:t>What is a narrative gap?</a:t>
            </a:r>
          </a:p>
          <a:p>
            <a:pPr algn="l">
              <a:buClr>
                <a:srgbClr val="0070C0"/>
              </a:buClr>
              <a:buSzPct val="107000"/>
            </a:pPr>
            <a:r>
              <a:rPr lang="en-US" sz="2400" b="1" dirty="0" smtClean="0">
                <a:latin typeface="Candara" pitchFamily="34" charset="0"/>
              </a:rPr>
              <a:t>It is a section in the story that is not covered in detail by the author.</a:t>
            </a:r>
          </a:p>
          <a:p>
            <a:pPr algn="l">
              <a:buClr>
                <a:srgbClr val="0070C0"/>
              </a:buClr>
              <a:buSzPct val="107000"/>
              <a:buFont typeface="Wingdings" pitchFamily="2" charset="2"/>
              <a:buChar char="§"/>
            </a:pPr>
            <a:r>
              <a:rPr lang="en-US" sz="2400" b="1" dirty="0" smtClean="0">
                <a:solidFill>
                  <a:srgbClr val="FF0000"/>
                </a:solidFill>
                <a:latin typeface="Candara" pitchFamily="34" charset="0"/>
              </a:rPr>
              <a:t>Why is Robinson not described in detail as a prisoner?</a:t>
            </a:r>
          </a:p>
          <a:p>
            <a:pPr marL="514350" indent="-514350" algn="l">
              <a:buClr>
                <a:srgbClr val="0070C0"/>
              </a:buClr>
              <a:buSzPct val="107000"/>
              <a:buFont typeface="+mj-lt"/>
              <a:buAutoNum type="alphaUcPeriod"/>
            </a:pPr>
            <a:r>
              <a:rPr lang="en-US" sz="2400" b="1" dirty="0" smtClean="0">
                <a:latin typeface="Candara" pitchFamily="34" charset="0"/>
              </a:rPr>
              <a:t>Because he is British and readers in Britain would not welcome such a story</a:t>
            </a:r>
          </a:p>
          <a:p>
            <a:pPr marL="514350" indent="-514350" algn="l">
              <a:buClr>
                <a:srgbClr val="0070C0"/>
              </a:buClr>
              <a:buSzPct val="107000"/>
              <a:buFont typeface="+mj-lt"/>
              <a:buAutoNum type="alphaUcPeriod"/>
            </a:pPr>
            <a:r>
              <a:rPr lang="en-US" sz="2400" b="1" dirty="0" smtClean="0">
                <a:latin typeface="Candara" pitchFamily="34" charset="0"/>
              </a:rPr>
              <a:t>Because he did not want to</a:t>
            </a:r>
          </a:p>
          <a:p>
            <a:pPr marL="514350" indent="-514350" algn="l">
              <a:buClr>
                <a:srgbClr val="0070C0"/>
              </a:buClr>
              <a:buSzPct val="107000"/>
              <a:buFont typeface="+mj-lt"/>
              <a:buAutoNum type="alphaUcPeriod"/>
            </a:pPr>
            <a:r>
              <a:rPr lang="en-US" sz="2400" b="1" dirty="0" smtClean="0">
                <a:latin typeface="Candara" pitchFamily="34" charset="0"/>
              </a:rPr>
              <a:t>Because prisoners were good readers of novels</a:t>
            </a:r>
          </a:p>
          <a:p>
            <a:pPr marL="514350" indent="-514350" algn="l">
              <a:buClr>
                <a:srgbClr val="0070C0"/>
              </a:buClr>
              <a:buSzPct val="107000"/>
              <a:buFont typeface="+mj-lt"/>
              <a:buAutoNum type="alphaUcPeriod"/>
            </a:pPr>
            <a:r>
              <a:rPr lang="en-US" sz="2400" b="1" dirty="0" smtClean="0">
                <a:latin typeface="Candara" pitchFamily="34" charset="0"/>
              </a:rPr>
              <a:t>Because he intended to escape.</a:t>
            </a:r>
          </a:p>
          <a:p>
            <a:pPr marL="514350" indent="-514350" algn="l">
              <a:buClr>
                <a:srgbClr val="0070C0"/>
              </a:buClr>
              <a:buSzPct val="107000"/>
              <a:buFont typeface="+mj-lt"/>
              <a:buAutoNum type="alphaUcPeriod"/>
            </a:pPr>
            <a:r>
              <a:rPr lang="en-US" sz="2400" b="1" dirty="0" smtClean="0">
                <a:solidFill>
                  <a:srgbClr val="FF0000"/>
                </a:solidFill>
                <a:latin typeface="Candara" pitchFamily="34" charset="0"/>
              </a:rPr>
              <a:t>Robinson </a:t>
            </a:r>
            <a:r>
              <a:rPr lang="en-US" sz="2400" b="1" dirty="0" smtClean="0">
                <a:solidFill>
                  <a:srgbClr val="FF0000"/>
                </a:solidFill>
                <a:latin typeface="Candara" pitchFamily="34" charset="0"/>
              </a:rPr>
              <a:t>is not </a:t>
            </a:r>
            <a:r>
              <a:rPr lang="en-US" sz="2400" b="1" dirty="0" smtClean="0">
                <a:solidFill>
                  <a:srgbClr val="FF0000"/>
                </a:solidFill>
                <a:latin typeface="Candara" pitchFamily="34" charset="0"/>
              </a:rPr>
              <a:t>described in detail as a prisoner. This is called:</a:t>
            </a:r>
          </a:p>
          <a:p>
            <a:pPr marL="514350" indent="-514350" algn="ctr">
              <a:buClr>
                <a:srgbClr val="0070C0"/>
              </a:buClr>
              <a:buSzPct val="107000"/>
            </a:pPr>
            <a:r>
              <a:rPr lang="en-US" sz="2400" b="1" dirty="0" smtClean="0">
                <a:solidFill>
                  <a:srgbClr val="FF0000"/>
                </a:solidFill>
                <a:latin typeface="Candara" pitchFamily="34" charset="0"/>
              </a:rPr>
              <a:t>    </a:t>
            </a:r>
            <a:r>
              <a:rPr lang="en-US" sz="2400" b="1" dirty="0" smtClean="0">
                <a:latin typeface="Candara" pitchFamily="34" charset="0"/>
              </a:rPr>
              <a:t>    (a- </a:t>
            </a:r>
            <a:r>
              <a:rPr lang="en-US" sz="2400" b="1" u="sng" dirty="0" smtClean="0">
                <a:latin typeface="Candara" pitchFamily="34" charset="0"/>
              </a:rPr>
              <a:t>narrative gap</a:t>
            </a:r>
            <a:r>
              <a:rPr lang="en-US" sz="2400" b="1" dirty="0" smtClean="0">
                <a:latin typeface="Candara" pitchFamily="34" charset="0"/>
              </a:rPr>
              <a:t>-     b-  a plot     c- a story      d- a theme)</a:t>
            </a:r>
          </a:p>
          <a:p>
            <a:pPr marL="514350" indent="-514350" algn="l">
              <a:buClr>
                <a:srgbClr val="0070C0"/>
              </a:buClr>
              <a:buSzPct val="107000"/>
              <a:buFont typeface="+mj-lt"/>
              <a:buAutoNum type="alphaUcPeriod"/>
            </a:pPr>
            <a:endParaRPr lang="en-US" sz="2400" b="1" dirty="0" smtClean="0">
              <a:latin typeface="Candara" pitchFamily="34" charset="0"/>
            </a:endParaRPr>
          </a:p>
          <a:p>
            <a:pPr marL="514350" indent="-514350" algn="l">
              <a:buClr>
                <a:srgbClr val="0070C0"/>
              </a:buClr>
              <a:buSzPct val="107000"/>
              <a:buFont typeface="+mj-lt"/>
              <a:buAutoNum type="alphaUcPeriod"/>
            </a:pPr>
            <a:endParaRPr lang="ar-EG" sz="2400" b="1" dirty="0">
              <a:latin typeface="Candara"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Three</a:t>
            </a:r>
            <a:endParaRPr lang="ar-EG" b="1" dirty="0">
              <a:solidFill>
                <a:srgbClr val="009900"/>
              </a:solidFill>
            </a:endParaRPr>
          </a:p>
        </p:txBody>
      </p:sp>
      <p:sp>
        <p:nvSpPr>
          <p:cNvPr id="3" name="Content Placeholder 2"/>
          <p:cNvSpPr>
            <a:spLocks noGrp="1"/>
          </p:cNvSpPr>
          <p:nvPr>
            <p:ph idx="1"/>
          </p:nvPr>
        </p:nvSpPr>
        <p:spPr>
          <a:xfrm>
            <a:off x="228600" y="1371600"/>
            <a:ext cx="9372600" cy="4754563"/>
          </a:xfrm>
        </p:spPr>
        <p:txBody>
          <a:bodyPr/>
          <a:lstStyle/>
          <a:p>
            <a:pPr algn="just"/>
            <a:r>
              <a:rPr lang="en-US" sz="2800" dirty="0" smtClean="0"/>
              <a:t> Robinson sets off on a fishing expedition with two other slaves, a man named </a:t>
            </a:r>
            <a:r>
              <a:rPr lang="en-US" sz="2800" dirty="0" err="1" smtClean="0"/>
              <a:t>Ismael</a:t>
            </a:r>
            <a:r>
              <a:rPr lang="en-US" sz="2800" dirty="0" smtClean="0"/>
              <a:t> and a boy named </a:t>
            </a:r>
            <a:r>
              <a:rPr lang="en-US" sz="2800" dirty="0" err="1" smtClean="0"/>
              <a:t>Xury</a:t>
            </a:r>
            <a:r>
              <a:rPr lang="en-US" sz="2800" dirty="0" smtClean="0"/>
              <a:t>. Sneaking up behind </a:t>
            </a:r>
            <a:r>
              <a:rPr lang="en-US" sz="2800" dirty="0" err="1" smtClean="0"/>
              <a:t>Ismael</a:t>
            </a:r>
            <a:r>
              <a:rPr lang="en-US" sz="2800" dirty="0" smtClean="0"/>
              <a:t>, Robinson pushes him into the water. </a:t>
            </a:r>
            <a:r>
              <a:rPr lang="en-US" sz="2800" dirty="0" err="1" smtClean="0"/>
              <a:t>Ismael</a:t>
            </a:r>
            <a:r>
              <a:rPr lang="en-US" sz="2800" dirty="0" smtClean="0"/>
              <a:t> swims alongside the boat and begs to be taken in. </a:t>
            </a:r>
            <a:r>
              <a:rPr lang="en-US" sz="2800" dirty="0" smtClean="0">
                <a:solidFill>
                  <a:srgbClr val="FF0066"/>
                </a:solidFill>
              </a:rPr>
              <a:t>Crusoe pulls a gun on him and tells him to return to shore or else be killed. Crusoe then asks </a:t>
            </a:r>
            <a:r>
              <a:rPr lang="en-US" sz="2800" dirty="0" err="1" smtClean="0">
                <a:solidFill>
                  <a:srgbClr val="FF0066"/>
                </a:solidFill>
              </a:rPr>
              <a:t>Xury</a:t>
            </a:r>
            <a:r>
              <a:rPr lang="en-US" sz="2800" dirty="0" smtClean="0">
                <a:solidFill>
                  <a:srgbClr val="FF0066"/>
                </a:solidFill>
              </a:rPr>
              <a:t> whether he will accompany him and serve him faithfully, and </a:t>
            </a:r>
            <a:r>
              <a:rPr lang="en-US" sz="2800" dirty="0" err="1" smtClean="0">
                <a:solidFill>
                  <a:srgbClr val="FF0066"/>
                </a:solidFill>
              </a:rPr>
              <a:t>Xury</a:t>
            </a:r>
            <a:r>
              <a:rPr lang="en-US" sz="2800" dirty="0" smtClean="0">
                <a:solidFill>
                  <a:srgbClr val="FF0066"/>
                </a:solidFill>
              </a:rPr>
              <a:t> agrees. </a:t>
            </a:r>
            <a:r>
              <a:rPr lang="en-US" sz="2800" dirty="0" smtClean="0"/>
              <a:t>By evening, Crusoe </a:t>
            </a:r>
            <a:r>
              <a:rPr lang="en-US" sz="2800" dirty="0" smtClean="0">
                <a:solidFill>
                  <a:srgbClr val="009900"/>
                </a:solidFill>
              </a:rPr>
              <a:t>calculates</a:t>
            </a:r>
            <a:r>
              <a:rPr lang="en-US" sz="2800" dirty="0" smtClean="0"/>
              <a:t> they have sailed </a:t>
            </a:r>
            <a:r>
              <a:rPr lang="en-US" sz="2800" cap="small" dirty="0" smtClean="0"/>
              <a:t>150</a:t>
            </a:r>
            <a:r>
              <a:rPr lang="en-US" sz="2800" dirty="0" smtClean="0"/>
              <a:t> miles south of </a:t>
            </a:r>
            <a:r>
              <a:rPr lang="en-US" sz="2800" dirty="0" err="1" smtClean="0"/>
              <a:t>Sallee</a:t>
            </a:r>
            <a:r>
              <a:rPr lang="en-US" sz="2800" dirty="0" smtClean="0"/>
              <a:t>. They see wild creatures onshore that Crusoe recognizes as lions. Crusoe shoots one dead, and he and </a:t>
            </a:r>
            <a:r>
              <a:rPr lang="en-US" sz="2800" dirty="0" err="1" smtClean="0"/>
              <a:t>Xury</a:t>
            </a:r>
            <a:r>
              <a:rPr lang="en-US" sz="2800" dirty="0" smtClean="0"/>
              <a:t> skin it. </a:t>
            </a:r>
            <a:endParaRPr lang="ar-EG"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Three </a:t>
            </a:r>
            <a:endParaRPr lang="ar-EG" b="1" dirty="0">
              <a:solidFill>
                <a:srgbClr val="009900"/>
              </a:solidFill>
            </a:endParaRPr>
          </a:p>
        </p:txBody>
      </p:sp>
      <p:sp>
        <p:nvSpPr>
          <p:cNvPr id="3" name="Content Placeholder 2"/>
          <p:cNvSpPr>
            <a:spLocks noGrp="1"/>
          </p:cNvSpPr>
          <p:nvPr>
            <p:ph idx="1"/>
          </p:nvPr>
        </p:nvSpPr>
        <p:spPr/>
        <p:txBody>
          <a:bodyPr/>
          <a:lstStyle/>
          <a:p>
            <a:pPr marL="0" indent="0" algn="just"/>
            <a:r>
              <a:rPr lang="en-US" sz="2800" dirty="0" smtClean="0"/>
              <a:t>They proceed southward toward what Crusoe believes are the Cape Verde or Canary Islands. They see naked black people onshore, and they fear them until the natives offer them food. When the Africans witness Crusoe shooting a leopard, they are impressed, and they offer the skin to Crusoe. Unsure where to head, Crusoe is surprised by a European ship in the distance. The ship picks up </a:t>
            </a:r>
            <a:r>
              <a:rPr lang="en-US" sz="2800" dirty="0" err="1" smtClean="0"/>
              <a:t>Xury</a:t>
            </a:r>
            <a:r>
              <a:rPr lang="en-US" sz="2800" dirty="0" smtClean="0"/>
              <a:t> and Crusoe, and its kind Portuguese captain offers to take them to Brazil. </a:t>
            </a:r>
            <a:r>
              <a:rPr lang="en-US" sz="2800" dirty="0" smtClean="0">
                <a:solidFill>
                  <a:srgbClr val="009900"/>
                </a:solidFill>
              </a:rPr>
              <a:t>The captain buys Crusoe's boat as well as </a:t>
            </a:r>
            <a:r>
              <a:rPr lang="en-US" sz="2800" dirty="0" err="1" smtClean="0">
                <a:solidFill>
                  <a:srgbClr val="009900"/>
                </a:solidFill>
              </a:rPr>
              <a:t>Xury</a:t>
            </a:r>
            <a:r>
              <a:rPr lang="en-US" sz="2800" dirty="0" smtClean="0"/>
              <a:t>.</a:t>
            </a:r>
          </a:p>
          <a:p>
            <a:pPr marL="0" indent="0" algn="l"/>
            <a:r>
              <a:rPr lang="en-US" sz="2800" dirty="0" smtClean="0"/>
              <a:t> </a:t>
            </a:r>
            <a:endParaRPr lang="ar-EG"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915400" cy="792162"/>
          </a:xfrm>
        </p:spPr>
        <p:txBody>
          <a:bodyPr/>
          <a:lstStyle/>
          <a:p>
            <a:pPr algn="ctr"/>
            <a:r>
              <a:rPr lang="en-US" b="1" dirty="0" smtClean="0">
                <a:solidFill>
                  <a:srgbClr val="0000FF"/>
                </a:solidFill>
              </a:rPr>
              <a:t>Questions</a:t>
            </a:r>
            <a:r>
              <a:rPr lang="en-US" dirty="0" smtClean="0"/>
              <a:t> </a:t>
            </a:r>
            <a:endParaRPr lang="ar-EG" dirty="0"/>
          </a:p>
        </p:txBody>
      </p:sp>
      <p:sp>
        <p:nvSpPr>
          <p:cNvPr id="3" name="Content Placeholder 2"/>
          <p:cNvSpPr>
            <a:spLocks noGrp="1"/>
          </p:cNvSpPr>
          <p:nvPr>
            <p:ph idx="1"/>
          </p:nvPr>
        </p:nvSpPr>
        <p:spPr>
          <a:xfrm>
            <a:off x="304800" y="914400"/>
            <a:ext cx="9296400" cy="5211763"/>
          </a:xfrm>
        </p:spPr>
        <p:txBody>
          <a:bodyPr/>
          <a:lstStyle/>
          <a:p>
            <a:pPr algn="l">
              <a:buFont typeface="Arial" pitchFamily="34" charset="0"/>
              <a:buChar char="•"/>
            </a:pPr>
            <a:r>
              <a:rPr lang="en-US" sz="2800" u="sng" dirty="0" smtClean="0">
                <a:solidFill>
                  <a:srgbClr val="FF0000"/>
                </a:solidFill>
              </a:rPr>
              <a:t>As a prisoner, Robinson  manages to escape because:</a:t>
            </a:r>
          </a:p>
          <a:p>
            <a:pPr marL="514350" indent="-514350" algn="ctr">
              <a:buFont typeface="+mj-lt"/>
              <a:buAutoNum type="alphaLcPeriod"/>
            </a:pPr>
            <a:r>
              <a:rPr lang="en-US" sz="2800" u="sng" dirty="0" smtClean="0"/>
              <a:t>He is regarded by the author as powerful and skilful</a:t>
            </a:r>
          </a:p>
          <a:p>
            <a:pPr marL="514350" indent="-514350" algn="ctr">
              <a:buFont typeface="+mj-lt"/>
              <a:buAutoNum type="alphaLcPeriod"/>
            </a:pPr>
            <a:r>
              <a:rPr lang="en-US" sz="2800" dirty="0" smtClean="0"/>
              <a:t>He arranges this with the Moors</a:t>
            </a:r>
          </a:p>
          <a:p>
            <a:pPr marL="514350" indent="-514350" algn="ctr">
              <a:buFont typeface="+mj-lt"/>
              <a:buAutoNum type="alphaLcPeriod"/>
            </a:pPr>
            <a:r>
              <a:rPr lang="en-US" sz="2800" dirty="0" smtClean="0"/>
              <a:t>He wants to go back home</a:t>
            </a:r>
          </a:p>
          <a:p>
            <a:pPr marL="514350" indent="-514350" algn="ctr">
              <a:buFont typeface="+mj-lt"/>
              <a:buAutoNum type="alphaLcPeriod"/>
            </a:pPr>
            <a:r>
              <a:rPr lang="en-US" sz="2800" dirty="0" smtClean="0"/>
              <a:t>He is powerful </a:t>
            </a:r>
          </a:p>
          <a:p>
            <a:pPr marL="514350" indent="-514350" algn="ctr"/>
            <a:r>
              <a:rPr lang="en-GB" sz="2800" u="sng" dirty="0" smtClean="0">
                <a:solidFill>
                  <a:srgbClr val="FF0000"/>
                </a:solidFill>
              </a:rPr>
              <a:t>Is Defoe a colonialist writer?</a:t>
            </a:r>
          </a:p>
          <a:p>
            <a:pPr marL="514350" indent="-514350" algn="ctr">
              <a:buFont typeface="+mj-lt"/>
              <a:buAutoNum type="alphaLcParenR"/>
            </a:pPr>
            <a:r>
              <a:rPr lang="en-GB" sz="2800" dirty="0" smtClean="0"/>
              <a:t>Yes he is</a:t>
            </a:r>
          </a:p>
          <a:p>
            <a:pPr marL="514350" indent="-514350" algn="ctr">
              <a:buFont typeface="+mj-lt"/>
              <a:buAutoNum type="alphaLcParenR"/>
            </a:pPr>
            <a:r>
              <a:rPr lang="en-GB" sz="2800" dirty="0" smtClean="0"/>
              <a:t>No he is not</a:t>
            </a:r>
          </a:p>
          <a:p>
            <a:pPr marL="514350" indent="-514350" algn="ctr">
              <a:buFont typeface="+mj-lt"/>
              <a:buAutoNum type="alphaLcParenR"/>
            </a:pPr>
            <a:r>
              <a:rPr lang="en-GB" sz="2800" dirty="0" smtClean="0"/>
              <a:t>Maybe</a:t>
            </a:r>
          </a:p>
          <a:p>
            <a:pPr marL="514350" indent="-514350" algn="ctr">
              <a:buFont typeface="+mj-lt"/>
              <a:buAutoNum type="alphaLcParenR"/>
            </a:pPr>
            <a:r>
              <a:rPr lang="en-GB" sz="2800" dirty="0" smtClean="0"/>
              <a:t>It is not clear from the novel.</a:t>
            </a:r>
            <a:endParaRPr lang="en-US" sz="2800" dirty="0" smtClean="0"/>
          </a:p>
          <a:p>
            <a:pPr marL="514350" indent="-514350" algn="l">
              <a:buFont typeface="+mj-lt"/>
              <a:buAutoNum type="arabicPeriod"/>
            </a:pP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2683</TotalTime>
  <Words>1204</Words>
  <Application>Microsoft Office PowerPoint</Application>
  <PresentationFormat>A4 Paper (210x297 mm)‎</PresentationFormat>
  <Paragraphs>97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Eighth Lecture</vt:lpstr>
      <vt:lpstr>In this Lecture </vt:lpstr>
      <vt:lpstr> </vt:lpstr>
      <vt:lpstr>Comment on the Preface</vt:lpstr>
      <vt:lpstr>Chapter One</vt:lpstr>
      <vt:lpstr>Questions</vt:lpstr>
      <vt:lpstr>Chapter One</vt:lpstr>
      <vt:lpstr>Question </vt:lpstr>
      <vt:lpstr>Questions</vt:lpstr>
      <vt:lpstr>Chapter Two</vt:lpstr>
      <vt:lpstr>Question </vt:lpstr>
      <vt:lpstr>Chapter Two</vt:lpstr>
      <vt:lpstr>Brainstorming</vt:lpstr>
      <vt:lpstr>Chapter Three</vt:lpstr>
      <vt:lpstr>Chapter Three </vt:lpstr>
      <vt:lpstr>Questions </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203</cp:revision>
  <dcterms:created xsi:type="dcterms:W3CDTF">2009-10-14T19:14:34Z</dcterms:created>
  <dcterms:modified xsi:type="dcterms:W3CDTF">2011-10-17T12:09:00Z</dcterms:modified>
</cp:coreProperties>
</file>