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80" r:id="rId4"/>
    <p:sldId id="364" r:id="rId5"/>
    <p:sldId id="381" r:id="rId6"/>
    <p:sldId id="378" r:id="rId7"/>
    <p:sldId id="365" r:id="rId8"/>
    <p:sldId id="366" r:id="rId9"/>
    <p:sldId id="367" r:id="rId10"/>
    <p:sldId id="382" r:id="rId11"/>
    <p:sldId id="368" r:id="rId12"/>
    <p:sldId id="383" r:id="rId13"/>
    <p:sldId id="369" r:id="rId14"/>
    <p:sldId id="379" r:id="rId15"/>
    <p:sldId id="384" r:id="rId16"/>
    <p:sldId id="345"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0000FF"/>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rgbClr val="0000FF"/>
                </a:solidFill>
                <a:cs typeface="Arial" pitchFamily="34" charset="0"/>
              </a:rPr>
              <a:t>Ninth </a:t>
            </a:r>
            <a:r>
              <a:rPr lang="en-GB" b="1" dirty="0" smtClean="0">
                <a:solidFill>
                  <a:srgbClr val="0000FF"/>
                </a:solidFill>
                <a:cs typeface="Arial" pitchFamily="34" charset="0"/>
              </a:rPr>
              <a:t>Lecture</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B050"/>
                </a:solidFill>
              </a:rPr>
              <a:t>In this Lecture </a:t>
            </a:r>
            <a:endParaRPr lang="en-US" b="1" dirty="0">
              <a:solidFill>
                <a:srgbClr val="00B050"/>
              </a:solidFill>
            </a:endParaRPr>
          </a:p>
        </p:txBody>
      </p:sp>
      <p:sp>
        <p:nvSpPr>
          <p:cNvPr id="3" name="Content Placeholder 2"/>
          <p:cNvSpPr>
            <a:spLocks noGrp="1"/>
          </p:cNvSpPr>
          <p:nvPr>
            <p:ph idx="1"/>
          </p:nvPr>
        </p:nvSpPr>
        <p:spPr>
          <a:xfrm>
            <a:off x="495300" y="1447801"/>
            <a:ext cx="8915400" cy="4648200"/>
          </a:xfrm>
        </p:spPr>
        <p:txBody>
          <a:bodyPr/>
          <a:lstStyle/>
          <a:p>
            <a:pPr algn="ctr">
              <a:lnSpc>
                <a:spcPct val="150000"/>
              </a:lnSpc>
              <a:buClr>
                <a:srgbClr val="FF0000"/>
              </a:buClr>
              <a:buFont typeface="Wingdings" pitchFamily="2" charset="2"/>
              <a:buChar char="Ø"/>
            </a:pPr>
            <a:r>
              <a:rPr lang="en-GB" dirty="0" smtClean="0"/>
              <a:t>Chapter Four of the novel</a:t>
            </a:r>
          </a:p>
          <a:p>
            <a:pPr algn="ctr">
              <a:lnSpc>
                <a:spcPct val="150000"/>
              </a:lnSpc>
              <a:buClr>
                <a:srgbClr val="FF0000"/>
              </a:buClr>
              <a:buFont typeface="Wingdings" pitchFamily="2" charset="2"/>
              <a:buChar char="Ø"/>
            </a:pPr>
            <a:r>
              <a:rPr lang="en-GB" dirty="0" smtClean="0"/>
              <a:t>Chapter Five</a:t>
            </a:r>
          </a:p>
          <a:p>
            <a:pPr algn="ctr">
              <a:lnSpc>
                <a:spcPct val="150000"/>
              </a:lnSpc>
              <a:buClr>
                <a:srgbClr val="FF0000"/>
              </a:buClr>
              <a:buFont typeface="Wingdings" pitchFamily="2" charset="2"/>
              <a:buChar char="Ø"/>
            </a:pPr>
            <a:r>
              <a:rPr lang="en-GB" dirty="0" smtClean="0"/>
              <a:t>Chapter Six</a:t>
            </a:r>
          </a:p>
          <a:p>
            <a:pPr algn="ctr">
              <a:lnSpc>
                <a:spcPct val="150000"/>
              </a:lnSpc>
              <a:buClr>
                <a:srgbClr val="FF0000"/>
              </a:buClr>
              <a:buFont typeface="Wingdings" pitchFamily="2" charset="2"/>
              <a:buChar char="Ø"/>
            </a:pPr>
            <a:r>
              <a:rPr lang="en-GB" smtClean="0"/>
              <a:t>Chapter Seven</a:t>
            </a:r>
            <a:endParaRPr lang="en-GB" dirty="0" smtClean="0"/>
          </a:p>
          <a:p>
            <a:pPr algn="ctr">
              <a:lnSpc>
                <a:spcPct val="150000"/>
              </a:lnSpc>
              <a:buClr>
                <a:srgbClr val="FF0000"/>
              </a:buClr>
              <a:buFont typeface="Wingdings" pitchFamily="2" charset="2"/>
              <a:buChar char="Ø"/>
            </a:pPr>
            <a:endParaRPr lang="en-GB" dirty="0" smtClean="0"/>
          </a:p>
          <a:p>
            <a:pPr algn="l"/>
            <a:endParaRPr lang="en-GB" dirty="0" smtClean="0"/>
          </a:p>
          <a:p>
            <a:pPr algn="l"/>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Four</a:t>
            </a:r>
            <a:endParaRPr lang="ar-EG" dirty="0"/>
          </a:p>
        </p:txBody>
      </p:sp>
      <p:sp>
        <p:nvSpPr>
          <p:cNvPr id="3" name="Content Placeholder 2"/>
          <p:cNvSpPr>
            <a:spLocks noGrp="1"/>
          </p:cNvSpPr>
          <p:nvPr>
            <p:ph idx="1"/>
          </p:nvPr>
        </p:nvSpPr>
        <p:spPr/>
        <p:txBody>
          <a:bodyPr/>
          <a:lstStyle/>
          <a:p>
            <a:pPr marL="0" indent="0" algn="just"/>
            <a:r>
              <a:rPr lang="en-US" dirty="0" smtClean="0"/>
              <a:t>After a voyage of twenty-two days, Crusoe lands in Brazil, accepting many farewell gifts from the Portuguese captain. After meeting his Anglo-Brazilian neighbor, he conceives </a:t>
            </a:r>
            <a:r>
              <a:rPr lang="en-US" dirty="0" smtClean="0">
                <a:solidFill>
                  <a:srgbClr val="0000FF"/>
                </a:solidFill>
              </a:rPr>
              <a:t>a plan to become a tobacco planter. </a:t>
            </a:r>
            <a:r>
              <a:rPr lang="en-US" dirty="0" smtClean="0"/>
              <a:t>For two years Crusoe earns only enough on which to subsist, but in the third year he begins to do well and, in retrospect, misses the labor potential of the slave boy </a:t>
            </a:r>
            <a:r>
              <a:rPr lang="en-US" dirty="0" err="1" smtClean="0"/>
              <a:t>Xury</a:t>
            </a:r>
            <a:r>
              <a:rPr lang="en-US" dirty="0" smtClean="0"/>
              <a:t> whom he sold.</a:t>
            </a:r>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66"/>
                </a:solidFill>
              </a:rPr>
              <a:t>Questions</a:t>
            </a:r>
            <a:endParaRPr lang="ar-EG" b="1" dirty="0">
              <a:solidFill>
                <a:srgbClr val="FF0066"/>
              </a:solidFill>
            </a:endParaRPr>
          </a:p>
        </p:txBody>
      </p:sp>
      <p:sp>
        <p:nvSpPr>
          <p:cNvPr id="3" name="Content Placeholder 2"/>
          <p:cNvSpPr>
            <a:spLocks noGrp="1"/>
          </p:cNvSpPr>
          <p:nvPr>
            <p:ph idx="1"/>
          </p:nvPr>
        </p:nvSpPr>
        <p:spPr/>
        <p:txBody>
          <a:bodyPr/>
          <a:lstStyle/>
          <a:p>
            <a:pPr algn="l">
              <a:buFont typeface="Arial" pitchFamily="34" charset="0"/>
              <a:buChar char="•"/>
            </a:pPr>
            <a:r>
              <a:rPr lang="en-US" dirty="0" smtClean="0"/>
              <a:t>Why does he decide to become a tobacco planter?</a:t>
            </a:r>
          </a:p>
          <a:p>
            <a:pPr marL="514350" indent="-514350" algn="ctr">
              <a:buFont typeface="+mj-lt"/>
              <a:buAutoNum type="arabicPeriod"/>
            </a:pPr>
            <a:r>
              <a:rPr lang="en-US" dirty="0" smtClean="0">
                <a:solidFill>
                  <a:srgbClr val="0000FF"/>
                </a:solidFill>
              </a:rPr>
              <a:t>It is a chance for him to earn more money.</a:t>
            </a:r>
          </a:p>
          <a:p>
            <a:pPr marL="514350" indent="-514350" algn="ctr">
              <a:buFont typeface="+mj-lt"/>
              <a:buAutoNum type="arabicPeriod"/>
            </a:pPr>
            <a:r>
              <a:rPr lang="en-US" dirty="0" smtClean="0">
                <a:solidFill>
                  <a:srgbClr val="0000FF"/>
                </a:solidFill>
              </a:rPr>
              <a:t>He is a heavy smoker.</a:t>
            </a:r>
          </a:p>
          <a:p>
            <a:pPr marL="514350" indent="-514350" algn="ctr">
              <a:buFont typeface="+mj-lt"/>
              <a:buAutoNum type="arabicPeriod"/>
            </a:pPr>
            <a:r>
              <a:rPr lang="en-US" dirty="0" smtClean="0">
                <a:solidFill>
                  <a:srgbClr val="0000FF"/>
                </a:solidFill>
              </a:rPr>
              <a:t>He has lots of time.</a:t>
            </a:r>
          </a:p>
          <a:p>
            <a:pPr marL="514350" indent="-514350" algn="ctr">
              <a:buFont typeface="+mj-lt"/>
              <a:buAutoNum type="arabicPeriod"/>
            </a:pPr>
            <a:r>
              <a:rPr lang="en-US" dirty="0" smtClean="0">
                <a:solidFill>
                  <a:srgbClr val="0000FF"/>
                </a:solidFill>
              </a:rPr>
              <a:t>His father wanted him to do so.</a:t>
            </a:r>
            <a:endParaRPr lang="ar-EG"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Four</a:t>
            </a:r>
            <a:endParaRPr lang="ar-EG" dirty="0"/>
          </a:p>
        </p:txBody>
      </p:sp>
      <p:sp>
        <p:nvSpPr>
          <p:cNvPr id="3" name="Content Placeholder 2"/>
          <p:cNvSpPr>
            <a:spLocks noGrp="1"/>
          </p:cNvSpPr>
          <p:nvPr>
            <p:ph idx="1"/>
          </p:nvPr>
        </p:nvSpPr>
        <p:spPr/>
        <p:txBody>
          <a:bodyPr/>
          <a:lstStyle/>
          <a:p>
            <a:pPr marL="0" indent="0" algn="just"/>
            <a:r>
              <a:rPr lang="en-US" dirty="0" smtClean="0"/>
              <a:t>Having told the Portuguese captain of his </a:t>
            </a:r>
            <a:r>
              <a:rPr lang="en-US" cap="small" dirty="0" smtClean="0"/>
              <a:t>200</a:t>
            </a:r>
            <a:r>
              <a:rPr lang="en-US" dirty="0" smtClean="0"/>
              <a:t> pounds left in England, the captain arranges to have one hundred pounds sent to Crusoe in Brazil, along with many gifts besides. After receiving what the captain sent, Crusoe feels quite well off. Eager for slave labor to extend his business further, he agrees to an acquaintance's plan to sail to Guinea for black slaves, in exchange for his own share of the slaves.</a:t>
            </a:r>
          </a:p>
          <a:p>
            <a:r>
              <a:rPr lang="en-US" dirty="0" smtClean="0"/>
              <a:t> </a:t>
            </a:r>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Five</a:t>
            </a:r>
            <a:endParaRPr lang="ar-EG" dirty="0"/>
          </a:p>
        </p:txBody>
      </p:sp>
      <p:sp>
        <p:nvSpPr>
          <p:cNvPr id="3" name="Content Placeholder 2"/>
          <p:cNvSpPr>
            <a:spLocks noGrp="1"/>
          </p:cNvSpPr>
          <p:nvPr>
            <p:ph idx="1"/>
          </p:nvPr>
        </p:nvSpPr>
        <p:spPr>
          <a:xfrm>
            <a:off x="495300" y="1371601"/>
            <a:ext cx="8915400" cy="4419600"/>
          </a:xfrm>
        </p:spPr>
        <p:txBody>
          <a:bodyPr/>
          <a:lstStyle/>
          <a:p>
            <a:pPr marL="0" indent="0" algn="just"/>
            <a:r>
              <a:rPr lang="en-US" sz="2800" dirty="0" smtClean="0"/>
              <a:t> After writing a will leaving half his possessions to the Portuguese captain, Crusoe sets sail for Guinea on September </a:t>
            </a:r>
            <a:r>
              <a:rPr lang="en-US" sz="2800" cap="small" dirty="0" smtClean="0"/>
              <a:t>1</a:t>
            </a:r>
            <a:r>
              <a:rPr lang="en-US" sz="2800" dirty="0" smtClean="0"/>
              <a:t>, </a:t>
            </a:r>
            <a:r>
              <a:rPr lang="en-US" sz="2800" cap="small" dirty="0" smtClean="0"/>
              <a:t>1659</a:t>
            </a:r>
            <a:r>
              <a:rPr lang="en-US" sz="2800" dirty="0" smtClean="0"/>
              <a:t> with a cargo of trinkets with which to buy slaves. Sailing up the South American coast, the ship encounters a storm, and two men are lost. Crusoe fears for his life. Reaching the Caribbean, the ship is shaken by yet another storm that drives the ship onto the sand, breaking the rudder. The ship is clearly doomed, and the crew climbs into boats to make for shore.</a:t>
            </a:r>
            <a:endParaRPr lang="ar-EG"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Five</a:t>
            </a:r>
            <a:endParaRPr lang="ar-EG" dirty="0"/>
          </a:p>
        </p:txBody>
      </p:sp>
      <p:sp>
        <p:nvSpPr>
          <p:cNvPr id="3" name="Content Placeholder 2"/>
          <p:cNvSpPr>
            <a:spLocks noGrp="1"/>
          </p:cNvSpPr>
          <p:nvPr>
            <p:ph idx="1"/>
          </p:nvPr>
        </p:nvSpPr>
        <p:spPr/>
        <p:txBody>
          <a:bodyPr/>
          <a:lstStyle/>
          <a:p>
            <a:pPr marL="268288" indent="0" algn="just"/>
            <a:r>
              <a:rPr lang="en-US" dirty="0" smtClean="0"/>
              <a:t> </a:t>
            </a:r>
            <a:r>
              <a:rPr lang="en-US" sz="3600" dirty="0" smtClean="0"/>
              <a:t>Crusoe loses sight of his mates when all are swept away by an immense wave. Finally Crusoe makes it to shore, where he immediately prays to God in gratitude. He never sees a sign of another living crewmember. After drinking some fresh water and finding a tree in which to sleep, Crusoe spends his first night on the island.</a:t>
            </a:r>
            <a:endParaRPr lang="en-US" dirty="0" smtClean="0"/>
          </a:p>
          <a:p>
            <a:pPr marL="268288" indent="0" algn="l"/>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algn="ctr"/>
            <a:r>
              <a:rPr lang="en-US" b="1" dirty="0" smtClean="0">
                <a:solidFill>
                  <a:srgbClr val="009900"/>
                </a:solidFill>
              </a:rPr>
              <a:t>Chapter Six</a:t>
            </a:r>
            <a:endParaRPr lang="ar-EG" dirty="0"/>
          </a:p>
        </p:txBody>
      </p:sp>
      <p:sp>
        <p:nvSpPr>
          <p:cNvPr id="3" name="Content Placeholder 2"/>
          <p:cNvSpPr>
            <a:spLocks noGrp="1"/>
          </p:cNvSpPr>
          <p:nvPr>
            <p:ph idx="1"/>
          </p:nvPr>
        </p:nvSpPr>
        <p:spPr>
          <a:xfrm>
            <a:off x="304800" y="1371600"/>
            <a:ext cx="9296400" cy="4754563"/>
          </a:xfrm>
        </p:spPr>
        <p:txBody>
          <a:bodyPr/>
          <a:lstStyle/>
          <a:p>
            <a:pPr marL="95250" indent="-95250" algn="just"/>
            <a:r>
              <a:rPr lang="en-US" sz="2800" dirty="0" smtClean="0"/>
              <a:t>Awakening the next morning refreshed, Crusoe goes down to the shore to explore the remains of the ship. Swimming around it, he finds it impossible to climb aboard until he finds a chain hanging, by which he pulls himself up. Crusoe conceives the idea of building a raft out of broken lumber, on which he loads provisions of bread, rice, goat meat, cheese, and other foods. He also finds clothes, arms, and fresh water. He sails his cargo-laden raft into a small cove, where he unloads it. </a:t>
            </a:r>
            <a:endParaRPr lang="ar-EG" sz="28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66"/>
                </a:solidFill>
              </a:rPr>
              <a:t>Questions</a:t>
            </a:r>
            <a:r>
              <a:rPr lang="en-US" dirty="0" smtClean="0"/>
              <a:t> </a:t>
            </a:r>
            <a:endParaRPr lang="ar-EG" dirty="0"/>
          </a:p>
        </p:txBody>
      </p:sp>
      <p:sp>
        <p:nvSpPr>
          <p:cNvPr id="3" name="Content Placeholder 2"/>
          <p:cNvSpPr>
            <a:spLocks noGrp="1"/>
          </p:cNvSpPr>
          <p:nvPr>
            <p:ph idx="1"/>
          </p:nvPr>
        </p:nvSpPr>
        <p:spPr/>
        <p:txBody>
          <a:bodyPr/>
          <a:lstStyle/>
          <a:p>
            <a:pPr algn="l"/>
            <a:r>
              <a:rPr lang="en-US" dirty="0" smtClean="0"/>
              <a:t>What are the basic things that Robinson looks for once he is on the island?</a:t>
            </a:r>
          </a:p>
          <a:p>
            <a:pPr marL="514350" indent="-514350" algn="ctr">
              <a:buFont typeface="+mj-lt"/>
              <a:buAutoNum type="arabicPeriod"/>
            </a:pPr>
            <a:r>
              <a:rPr lang="en-US" dirty="0" smtClean="0"/>
              <a:t>Food and shelter</a:t>
            </a:r>
          </a:p>
          <a:p>
            <a:pPr marL="514350" indent="-514350" algn="ctr">
              <a:buFont typeface="+mj-lt"/>
              <a:buAutoNum type="arabicPeriod"/>
            </a:pPr>
            <a:r>
              <a:rPr lang="en-US" dirty="0" smtClean="0"/>
              <a:t>Friends</a:t>
            </a:r>
          </a:p>
          <a:p>
            <a:pPr marL="514350" indent="-514350" algn="ctr">
              <a:buFont typeface="+mj-lt"/>
              <a:buAutoNum type="arabicPeriod"/>
            </a:pPr>
            <a:r>
              <a:rPr lang="en-US" dirty="0" err="1" smtClean="0"/>
              <a:t>Neighbours</a:t>
            </a:r>
            <a:endParaRPr lang="en-US" dirty="0" smtClean="0"/>
          </a:p>
          <a:p>
            <a:pPr marL="514350" indent="-514350" algn="ctr">
              <a:buFont typeface="+mj-lt"/>
              <a:buAutoNum type="arabicPeriod"/>
            </a:pPr>
            <a:r>
              <a:rPr lang="en-US" dirty="0" smtClean="0"/>
              <a:t>parents</a:t>
            </a:r>
            <a:endParaRPr lang="ar-EG"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Six</a:t>
            </a:r>
            <a:endParaRPr lang="ar-EG" dirty="0"/>
          </a:p>
        </p:txBody>
      </p:sp>
      <p:sp>
        <p:nvSpPr>
          <p:cNvPr id="3" name="Content Placeholder 2"/>
          <p:cNvSpPr>
            <a:spLocks noGrp="1"/>
          </p:cNvSpPr>
          <p:nvPr>
            <p:ph idx="1"/>
          </p:nvPr>
        </p:nvSpPr>
        <p:spPr>
          <a:xfrm>
            <a:off x="381000" y="1600200"/>
            <a:ext cx="9220200" cy="4525963"/>
          </a:xfrm>
        </p:spPr>
        <p:txBody>
          <a:bodyPr/>
          <a:lstStyle/>
          <a:p>
            <a:pPr indent="19050" algn="just"/>
            <a:r>
              <a:rPr lang="en-US" dirty="0" smtClean="0"/>
              <a:t> He notices that the land has wildfowl but no other humans. Crusoe returns to the ship twelve times over the following thirteen days. On one of the </a:t>
            </a:r>
            <a:r>
              <a:rPr lang="en-US" dirty="0" smtClean="0"/>
              <a:t>latter </a:t>
            </a:r>
            <a:r>
              <a:rPr lang="en-US" dirty="0" smtClean="0"/>
              <a:t>trips he finds thirty-six pounds, and he sadly meditates on how worthless the money is to him. After a strong wind that night, he awakens to find the ship's remains gone the next morning.</a:t>
            </a: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66"/>
                </a:solidFill>
              </a:rPr>
              <a:t>Questions</a:t>
            </a:r>
            <a:endParaRPr lang="ar-EG" dirty="0"/>
          </a:p>
        </p:txBody>
      </p:sp>
      <p:sp>
        <p:nvSpPr>
          <p:cNvPr id="3" name="Content Placeholder 2"/>
          <p:cNvSpPr>
            <a:spLocks noGrp="1"/>
          </p:cNvSpPr>
          <p:nvPr>
            <p:ph idx="1"/>
          </p:nvPr>
        </p:nvSpPr>
        <p:spPr/>
        <p:txBody>
          <a:bodyPr/>
          <a:lstStyle/>
          <a:p>
            <a:pPr algn="l">
              <a:buFont typeface="Arial" pitchFamily="34" charset="0"/>
              <a:buChar char="•"/>
            </a:pPr>
            <a:r>
              <a:rPr lang="en-US" dirty="0" smtClean="0"/>
              <a:t>Though Robinson finds money on the ship, he is sad. Why?</a:t>
            </a:r>
          </a:p>
          <a:p>
            <a:pPr marL="514350" indent="-514350" algn="ctr">
              <a:buFont typeface="+mj-lt"/>
              <a:buAutoNum type="arabicPeriod"/>
            </a:pPr>
            <a:r>
              <a:rPr lang="en-US" sz="2800" dirty="0" smtClean="0"/>
              <a:t>He has to pay it back to others</a:t>
            </a:r>
          </a:p>
          <a:p>
            <a:pPr marL="514350" indent="-514350" algn="ctr">
              <a:buFont typeface="+mj-lt"/>
              <a:buAutoNum type="arabicPeriod"/>
            </a:pPr>
            <a:r>
              <a:rPr lang="en-US" sz="2800" dirty="0" smtClean="0"/>
              <a:t>He cannot make more money by trading with people</a:t>
            </a:r>
          </a:p>
          <a:p>
            <a:pPr marL="514350" indent="-514350" algn="ctr">
              <a:buFont typeface="+mj-lt"/>
              <a:buAutoNum type="arabicPeriod"/>
            </a:pPr>
            <a:r>
              <a:rPr lang="en-US" sz="2800" dirty="0" smtClean="0"/>
              <a:t>The money is not British</a:t>
            </a:r>
          </a:p>
          <a:p>
            <a:pPr marL="514350" indent="-514350" algn="ctr">
              <a:buFont typeface="+mj-lt"/>
              <a:buAutoNum type="arabicPeriod"/>
            </a:pPr>
            <a:r>
              <a:rPr lang="en-US" sz="2800" dirty="0" smtClean="0"/>
              <a:t>The money is little</a:t>
            </a:r>
            <a:endParaRPr lang="ar-EG"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Seven</a:t>
            </a:r>
            <a:endParaRPr lang="ar-EG" dirty="0"/>
          </a:p>
        </p:txBody>
      </p:sp>
      <p:sp>
        <p:nvSpPr>
          <p:cNvPr id="3" name="Content Placeholder 2"/>
          <p:cNvSpPr>
            <a:spLocks noGrp="1"/>
          </p:cNvSpPr>
          <p:nvPr>
            <p:ph idx="1"/>
          </p:nvPr>
        </p:nvSpPr>
        <p:spPr>
          <a:xfrm>
            <a:off x="495300" y="1219200"/>
            <a:ext cx="9105900" cy="4906963"/>
          </a:xfrm>
        </p:spPr>
        <p:txBody>
          <a:bodyPr/>
          <a:lstStyle/>
          <a:p>
            <a:pPr marL="169863" indent="-169863" algn="l"/>
            <a:r>
              <a:rPr lang="en-US" sz="2800" b="1" dirty="0" smtClean="0"/>
              <a:t>Wary of savages, Crusoe decides he must build a dwelling or “fortress,” as he calls it. He chooses a spot with a view of the sea, protected from animals and the heat of the sun and near fresh water. He drives wooden stakes into the ground, using them as a frame for walls. Crusoe sleeps securely in the shelter that night. The next day he hauls all of his provisions and supplies inside, and hangs a hammock on which to sleep. He also builds a cellar. During a thunderstorm he suddenly worries about his gunpowder supply, which he separates from the other supplies and stores in the cellar.</a:t>
            </a:r>
            <a:endParaRPr lang="ar-EG" sz="2800" b="1"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9900"/>
                </a:solidFill>
              </a:rPr>
              <a:t>Chapter Seven</a:t>
            </a:r>
            <a:endParaRPr lang="ar-EG" dirty="0"/>
          </a:p>
        </p:txBody>
      </p:sp>
      <p:sp>
        <p:nvSpPr>
          <p:cNvPr id="3" name="Content Placeholder 2"/>
          <p:cNvSpPr>
            <a:spLocks noGrp="1"/>
          </p:cNvSpPr>
          <p:nvPr>
            <p:ph idx="1"/>
          </p:nvPr>
        </p:nvSpPr>
        <p:spPr>
          <a:xfrm>
            <a:off x="381000" y="1371600"/>
            <a:ext cx="9220200" cy="4754563"/>
          </a:xfrm>
        </p:spPr>
        <p:txBody>
          <a:bodyPr/>
          <a:lstStyle/>
          <a:p>
            <a:pPr marL="95250" indent="-95250" algn="l"/>
            <a:r>
              <a:rPr lang="en-US" dirty="0" smtClean="0"/>
              <a:t> Crusoe discovers wild goats on the island. He kills one and then sees that it had a kid, which he then kills too. On about his twelfth day on the island, he erects a large </a:t>
            </a:r>
            <a:r>
              <a:rPr lang="en-US" dirty="0" smtClean="0">
                <a:solidFill>
                  <a:srgbClr val="FF0066"/>
                </a:solidFill>
              </a:rPr>
              <a:t>cross</a:t>
            </a:r>
            <a:r>
              <a:rPr lang="en-US" dirty="0" smtClean="0"/>
              <a:t> that he inscribes with the date of his arrival, September </a:t>
            </a:r>
            <a:r>
              <a:rPr lang="en-US" cap="small" dirty="0" smtClean="0"/>
              <a:t>30</a:t>
            </a:r>
            <a:r>
              <a:rPr lang="en-US" dirty="0" smtClean="0"/>
              <a:t>, </a:t>
            </a:r>
            <a:r>
              <a:rPr lang="en-US" cap="small" dirty="0" smtClean="0"/>
              <a:t>1659</a:t>
            </a:r>
            <a:r>
              <a:rPr lang="en-US" dirty="0" smtClean="0"/>
              <a:t>. He resolves to cut a notch on the cross to mark every passing day. He also begins a </a:t>
            </a:r>
            <a:r>
              <a:rPr lang="en-US" dirty="0" smtClean="0">
                <a:solidFill>
                  <a:srgbClr val="FF0066"/>
                </a:solidFill>
              </a:rPr>
              <a:t>journal</a:t>
            </a:r>
            <a:r>
              <a:rPr lang="en-US" dirty="0" smtClean="0"/>
              <a:t> in which he records the good and evil aspects of his experience, until he runs out of ink. He keeps watch for passing ships, always disappointed.</a:t>
            </a:r>
          </a:p>
          <a:p>
            <a:pPr algn="l"/>
            <a:endParaRPr lang="ar-EG"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66"/>
                </a:solidFill>
              </a:rPr>
              <a:t>Questions</a:t>
            </a:r>
            <a:endParaRPr lang="ar-EG" dirty="0"/>
          </a:p>
        </p:txBody>
      </p:sp>
      <p:sp>
        <p:nvSpPr>
          <p:cNvPr id="3" name="Content Placeholder 2"/>
          <p:cNvSpPr>
            <a:spLocks noGrp="1"/>
          </p:cNvSpPr>
          <p:nvPr>
            <p:ph idx="1"/>
          </p:nvPr>
        </p:nvSpPr>
        <p:spPr/>
        <p:txBody>
          <a:bodyPr/>
          <a:lstStyle/>
          <a:p>
            <a:pPr algn="l"/>
            <a:r>
              <a:rPr lang="en-US" dirty="0" smtClean="0"/>
              <a:t>Why does the </a:t>
            </a:r>
            <a:r>
              <a:rPr lang="en-US" u="sng" dirty="0" smtClean="0"/>
              <a:t>writer</a:t>
            </a:r>
            <a:r>
              <a:rPr lang="en-US" dirty="0" smtClean="0"/>
              <a:t> use the journal in the novel?</a:t>
            </a:r>
          </a:p>
          <a:p>
            <a:pPr marL="514350" indent="-514350" algn="ctr">
              <a:buFont typeface="+mj-lt"/>
              <a:buAutoNum type="arabicPeriod"/>
            </a:pPr>
            <a:r>
              <a:rPr lang="en-US" dirty="0" smtClean="0"/>
              <a:t>He worked as a journalist</a:t>
            </a:r>
          </a:p>
          <a:p>
            <a:pPr marL="514350" indent="-514350" algn="ctr">
              <a:buFont typeface="+mj-lt"/>
              <a:buAutoNum type="arabicPeriod"/>
            </a:pPr>
            <a:r>
              <a:rPr lang="en-US" dirty="0" smtClean="0"/>
              <a:t>To keep record of the time</a:t>
            </a:r>
          </a:p>
          <a:p>
            <a:pPr marL="514350" indent="-514350" algn="ctr">
              <a:buFont typeface="+mj-lt"/>
              <a:buAutoNum type="arabicPeriod"/>
            </a:pPr>
            <a:r>
              <a:rPr lang="en-US" dirty="0" smtClean="0"/>
              <a:t>To achieve verisimilitude </a:t>
            </a:r>
          </a:p>
          <a:p>
            <a:pPr marL="514350" indent="-514350" algn="ctr">
              <a:buFont typeface="+mj-lt"/>
              <a:buAutoNum type="arabicPeriod"/>
            </a:pPr>
            <a:r>
              <a:rPr lang="en-US" dirty="0" smtClean="0"/>
              <a:t>To start the real action</a:t>
            </a:r>
          </a:p>
          <a:p>
            <a:pPr marL="514350" indent="-514350" algn="ctr">
              <a:buFont typeface="+mj-lt"/>
              <a:buAutoNum type="arabicPeriod"/>
            </a:pPr>
            <a:endParaRPr lang="en-US" dirty="0" smtClean="0"/>
          </a:p>
          <a:p>
            <a:pPr marL="514350" indent="-514350" algn="ctr">
              <a:buFont typeface="+mj-lt"/>
              <a:buAutoNum type="arabicPeriod"/>
            </a:pPr>
            <a:endParaRPr lang="en-US" dirty="0" smtClean="0"/>
          </a:p>
          <a:p>
            <a:pPr algn="l"/>
            <a:endParaRPr lang="ar-EG" dirty="0"/>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2670</TotalTime>
  <Words>929</Words>
  <Application>Microsoft Office PowerPoint</Application>
  <PresentationFormat>A4 Paper (210x297 mm)‎</PresentationFormat>
  <Paragraphs>60</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Ninth Lecture</vt:lpstr>
      <vt:lpstr>In this Lecture </vt:lpstr>
      <vt:lpstr>Chapter Four</vt:lpstr>
      <vt:lpstr>Questions</vt:lpstr>
      <vt:lpstr>Chapter Four</vt:lpstr>
      <vt:lpstr>Chapter Five</vt:lpstr>
      <vt:lpstr>Chapter Five</vt:lpstr>
      <vt:lpstr>Chapter Six</vt:lpstr>
      <vt:lpstr>Questions </vt:lpstr>
      <vt:lpstr>Chapter Six</vt:lpstr>
      <vt:lpstr>Questions</vt:lpstr>
      <vt:lpstr>Chapter Seven</vt:lpstr>
      <vt:lpstr>Chapter Seven</vt:lpstr>
      <vt:lpstr>Questions</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207</cp:revision>
  <dcterms:created xsi:type="dcterms:W3CDTF">2009-10-14T19:14:34Z</dcterms:created>
  <dcterms:modified xsi:type="dcterms:W3CDTF">2011-10-17T12:59:49Z</dcterms:modified>
</cp:coreProperties>
</file>