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67" r:id="rId4"/>
    <p:sldId id="348" r:id="rId5"/>
    <p:sldId id="349" r:id="rId6"/>
    <p:sldId id="335" r:id="rId7"/>
    <p:sldId id="350" r:id="rId8"/>
    <p:sldId id="340" r:id="rId9"/>
    <p:sldId id="336" r:id="rId10"/>
    <p:sldId id="351" r:id="rId11"/>
    <p:sldId id="337" r:id="rId12"/>
    <p:sldId id="338" r:id="rId13"/>
    <p:sldId id="339" r:id="rId14"/>
    <p:sldId id="266"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FF"/>
    <a:srgbClr val="FF3300"/>
    <a:srgbClr val="009900"/>
    <a:srgbClr val="709256"/>
    <a:srgbClr val="AD9968"/>
    <a:srgbClr val="3B84AF"/>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60" d="100"/>
          <a:sy n="60" d="100"/>
        </p:scale>
        <p:origin x="-1428" y="-198"/>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10/24/2011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Robinson_Crusoe_BT%5b1%5d.pdf"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en-GB" sz="2400" b="1" dirty="0" smtClean="0">
                <a:solidFill>
                  <a:schemeClr val="tx2">
                    <a:lumMod val="75000"/>
                  </a:schemeClr>
                </a:solidFill>
                <a:latin typeface="Calibri" pitchFamily="34" charset="0"/>
              </a:rPr>
              <a:t>King Faisal University</a:t>
            </a:r>
            <a:endParaRPr lang="ar-SA" sz="2400" b="1" dirty="0" smtClean="0">
              <a:solidFill>
                <a:schemeClr val="tx2">
                  <a:lumMod val="75000"/>
                </a:schemeClr>
              </a:solidFill>
              <a:latin typeface="Calibri" pitchFamily="34" charset="0"/>
            </a:endParaRPr>
          </a:p>
          <a:p>
            <a:pPr algn="ctr" rtl="0">
              <a:spcBef>
                <a:spcPct val="20000"/>
              </a:spcBef>
              <a:buFont typeface="Arial" pitchFamily="34" charset="0"/>
              <a:buNone/>
            </a:pPr>
            <a:r>
              <a:rPr lang="en-GB" sz="2400" b="1" dirty="0" smtClean="0">
                <a:solidFill>
                  <a:schemeClr val="tx2">
                    <a:lumMod val="75000"/>
                  </a:schemeClr>
                </a:solidFill>
                <a:latin typeface="Calibri" pitchFamily="34" charset="0"/>
              </a:rPr>
              <a:t>Deanship of E-Learning</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3048000"/>
          </a:xfrm>
          <a:prstGeom prst="rect">
            <a:avLst/>
          </a:prstGeom>
          <a:noFill/>
          <a:ln w="9525">
            <a:noFill/>
            <a:miter lim="800000"/>
            <a:headEnd/>
            <a:tailEnd/>
          </a:ln>
        </p:spPr>
        <p:txBody>
          <a:bodyPr anchor="ctr"/>
          <a:lstStyle/>
          <a:p>
            <a:pPr algn="ctr"/>
            <a:r>
              <a:rPr lang="en-GB" sz="2800" b="1" dirty="0" smtClean="0">
                <a:solidFill>
                  <a:srgbClr val="0000FF"/>
                </a:solidFill>
                <a:latin typeface="Candara" pitchFamily="34" charset="0"/>
                <a:cs typeface="Times New Roman" pitchFamily="18" charset="0"/>
              </a:rPr>
              <a:t>Course Title:</a:t>
            </a:r>
            <a:endParaRPr lang="ar-SA" sz="2800" b="1" dirty="0">
              <a:solidFill>
                <a:srgbClr val="0000FF"/>
              </a:solidFill>
              <a:latin typeface="Candara" pitchFamily="34" charset="0"/>
              <a:cs typeface="Times New Roman" pitchFamily="18" charset="0"/>
            </a:endParaRPr>
          </a:p>
          <a:p>
            <a:pPr algn="ctr"/>
            <a:r>
              <a:rPr lang="en-GB" sz="2800" b="1" dirty="0" smtClean="0">
                <a:latin typeface="Candara" pitchFamily="34" charset="0"/>
                <a:cs typeface="Times New Roman" pitchFamily="18" charset="0"/>
              </a:rPr>
              <a:t>The Rise of the Novel </a:t>
            </a:r>
            <a:endParaRPr lang="en-US" sz="2800" b="1" dirty="0">
              <a:latin typeface="Candara" pitchFamily="34" charset="0"/>
            </a:endParaRPr>
          </a:p>
          <a:p>
            <a:pPr algn="ctr"/>
            <a:r>
              <a:rPr lang="en-GB" sz="3200" b="1" dirty="0" smtClean="0">
                <a:solidFill>
                  <a:srgbClr val="0000FF"/>
                </a:solidFill>
                <a:latin typeface="Candara" pitchFamily="34" charset="0"/>
                <a:cs typeface="Times New Roman" pitchFamily="18" charset="0"/>
              </a:rPr>
              <a:t>Instructor</a:t>
            </a:r>
            <a:r>
              <a:rPr lang="en-GB" b="1" dirty="0" smtClean="0">
                <a:latin typeface="Candara" pitchFamily="34" charset="0"/>
                <a:cs typeface="Times New Roman" pitchFamily="18" charset="0"/>
              </a:rPr>
              <a:t>:</a:t>
            </a:r>
          </a:p>
          <a:p>
            <a:pPr algn="ctr"/>
            <a:r>
              <a:rPr lang="en-GB" sz="2400" b="1" dirty="0" smtClean="0">
                <a:latin typeface="Candara" pitchFamily="34" charset="0"/>
                <a:cs typeface="Times New Roman" pitchFamily="18" charset="0"/>
              </a:rPr>
              <a:t>Dr </a:t>
            </a:r>
            <a:r>
              <a:rPr lang="en-GB" sz="2400" b="1" dirty="0" err="1" smtClean="0">
                <a:latin typeface="Candara" pitchFamily="34" charset="0"/>
                <a:cs typeface="Times New Roman" pitchFamily="18" charset="0"/>
              </a:rPr>
              <a:t>Abdulgawad</a:t>
            </a:r>
            <a:r>
              <a:rPr lang="en-GB" sz="2400" b="1" dirty="0" smtClean="0">
                <a:latin typeface="Candara" pitchFamily="34" charset="0"/>
                <a:cs typeface="Times New Roman" pitchFamily="18" charset="0"/>
              </a:rPr>
              <a:t> </a:t>
            </a:r>
            <a:r>
              <a:rPr lang="en-GB" sz="2400" b="1" dirty="0" err="1" smtClean="0">
                <a:latin typeface="Candara" pitchFamily="34" charset="0"/>
                <a:cs typeface="Times New Roman" pitchFamily="18" charset="0"/>
              </a:rPr>
              <a:t>Elnady</a:t>
            </a:r>
            <a:endParaRPr lang="en-GB" sz="2400" b="1" dirty="0" smtClean="0">
              <a:latin typeface="Candara" pitchFamily="34" charset="0"/>
              <a:cs typeface="Times New Roman" pitchFamily="18" charset="0"/>
            </a:endParaRPr>
          </a:p>
          <a:p>
            <a:pPr algn="ctr"/>
            <a:r>
              <a:rPr lang="en-GB" sz="2400" b="1" dirty="0" smtClean="0">
                <a:latin typeface="Candara" pitchFamily="34" charset="0"/>
                <a:cs typeface="Times New Roman" pitchFamily="18" charset="0"/>
              </a:rPr>
              <a:t>Associate Professor of Literature, Department of  English, </a:t>
            </a:r>
          </a:p>
          <a:p>
            <a:pPr algn="ctr"/>
            <a:r>
              <a:rPr lang="en-GB" sz="2400" b="1" dirty="0" smtClean="0">
                <a:latin typeface="Candara" pitchFamily="34" charset="0"/>
                <a:cs typeface="Times New Roman" pitchFamily="18" charset="0"/>
              </a:rPr>
              <a:t>King Faisal University.</a:t>
            </a:r>
            <a:endParaRPr lang="en-US" sz="2400" b="1" dirty="0">
              <a:latin typeface="Candara"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z="6000" b="1" dirty="0" smtClean="0">
                <a:solidFill>
                  <a:srgbClr val="0000FF"/>
                </a:solidFill>
                <a:cs typeface="Arial" pitchFamily="34" charset="0"/>
              </a:rPr>
              <a:t>Tenth </a:t>
            </a:r>
            <a:r>
              <a:rPr lang="en-GB" sz="6000" b="1" dirty="0" smtClean="0">
                <a:solidFill>
                  <a:srgbClr val="0000FF"/>
                </a:solidFill>
                <a:cs typeface="Arial" pitchFamily="34" charset="0"/>
              </a:rPr>
              <a:t>Lecture</a:t>
            </a:r>
            <a:endParaRPr lang="en-US" sz="6000" b="1"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l" eaLnBrk="1" hangingPunct="1"/>
            <a:r>
              <a:rPr lang="en-US" sz="4000" b="1" dirty="0" smtClean="0">
                <a:solidFill>
                  <a:srgbClr val="0000FF"/>
                </a:solidFill>
                <a:cs typeface="Arial" pitchFamily="34" charset="0"/>
              </a:rPr>
              <a:t>In this Lecture:</a:t>
            </a:r>
            <a:endParaRPr lang="ar-SA" sz="4000" b="1" dirty="0" smtClean="0">
              <a:solidFill>
                <a:srgbClr val="0000FF"/>
              </a:solidFill>
              <a:cs typeface="Arial" pitchFamily="34" charset="0"/>
            </a:endParaRPr>
          </a:p>
        </p:txBody>
      </p:sp>
      <p:sp>
        <p:nvSpPr>
          <p:cNvPr id="7" name="TextBox 6"/>
          <p:cNvSpPr txBox="1"/>
          <p:nvPr/>
        </p:nvSpPr>
        <p:spPr>
          <a:xfrm>
            <a:off x="457200" y="1371600"/>
            <a:ext cx="9144000" cy="4570482"/>
          </a:xfrm>
          <a:prstGeom prst="rect">
            <a:avLst/>
          </a:prstGeom>
          <a:noFill/>
        </p:spPr>
        <p:txBody>
          <a:bodyPr wrap="square" rtlCol="1">
            <a:spAutoFit/>
          </a:bodyPr>
          <a:lstStyle/>
          <a:p>
            <a:pPr algn="ctr" rtl="0">
              <a:lnSpc>
                <a:spcPct val="150000"/>
              </a:lnSpc>
              <a:buFont typeface="Arial" pitchFamily="34" charset="0"/>
              <a:buChar char="•"/>
            </a:pPr>
            <a:r>
              <a:rPr lang="en-US" sz="4000" dirty="0" smtClean="0"/>
              <a:t>Chapter Eight</a:t>
            </a:r>
          </a:p>
          <a:p>
            <a:pPr algn="ctr" rtl="0">
              <a:lnSpc>
                <a:spcPct val="150000"/>
              </a:lnSpc>
              <a:buFont typeface="Arial" pitchFamily="34" charset="0"/>
              <a:buChar char="•"/>
            </a:pPr>
            <a:r>
              <a:rPr lang="en-US" sz="4000" dirty="0" smtClean="0"/>
              <a:t>Chapter Nine</a:t>
            </a:r>
          </a:p>
          <a:p>
            <a:pPr algn="ctr" rtl="0">
              <a:lnSpc>
                <a:spcPct val="150000"/>
              </a:lnSpc>
              <a:buFont typeface="Arial" pitchFamily="34" charset="0"/>
              <a:buChar char="•"/>
            </a:pPr>
            <a:r>
              <a:rPr lang="en-US" sz="4000" dirty="0" smtClean="0"/>
              <a:t>Chapter Ten</a:t>
            </a:r>
          </a:p>
          <a:p>
            <a:pPr marL="173038" algn="l" rtl="0">
              <a:lnSpc>
                <a:spcPct val="150000"/>
              </a:lnSpc>
              <a:buFont typeface="Arial" pitchFamily="34" charset="0"/>
              <a:buChar char="•"/>
            </a:pPr>
            <a:endParaRPr lang="en-US" sz="2000" dirty="0" smtClean="0"/>
          </a:p>
          <a:p>
            <a:pPr marL="173038" lvl="0" algn="l" rtl="0">
              <a:lnSpc>
                <a:spcPct val="150000"/>
              </a:lnSpc>
              <a:buFont typeface="Arial" pitchFamily="34" charset="0"/>
              <a:buChar char="•"/>
            </a:pPr>
            <a:endParaRPr lang="en-US" sz="2000" dirty="0" smtClean="0"/>
          </a:p>
          <a:p>
            <a:pPr marL="173038" algn="l" rtl="0">
              <a:lnSpc>
                <a:spcPct val="150000"/>
              </a:lnSpc>
              <a:buFont typeface="Arial" pitchFamily="34" charset="0"/>
              <a:buChar char="•"/>
            </a:pPr>
            <a:endParaRPr lang="en-US" sz="2000" dirty="0" smtClean="0"/>
          </a:p>
          <a:p>
            <a:pPr marL="173038" algn="l" rtl="0">
              <a:lnSpc>
                <a:spcPct val="150000"/>
              </a:lnSpc>
              <a:buFont typeface="Arial" pitchFamily="34" charset="0"/>
              <a:buChar char="•"/>
            </a:pPr>
            <a:endParaRPr lang="ar-SA"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solidFill>
                  <a:srgbClr val="FF0000"/>
                </a:solidFill>
              </a:rPr>
              <a:t>Important Remarks about the Novel</a:t>
            </a:r>
            <a:endParaRPr lang="en-US" b="1" dirty="0">
              <a:solidFill>
                <a:srgbClr val="FF0000"/>
              </a:solidFill>
            </a:endParaRPr>
          </a:p>
        </p:txBody>
      </p:sp>
      <p:sp>
        <p:nvSpPr>
          <p:cNvPr id="3" name="Content Placeholder 2"/>
          <p:cNvSpPr>
            <a:spLocks noGrp="1"/>
          </p:cNvSpPr>
          <p:nvPr>
            <p:ph idx="1"/>
          </p:nvPr>
        </p:nvSpPr>
        <p:spPr/>
        <p:txBody>
          <a:bodyPr/>
          <a:lstStyle/>
          <a:p>
            <a:pPr marL="0" indent="0" algn="just">
              <a:buFont typeface="Arial" pitchFamily="34" charset="0"/>
              <a:buChar char="•"/>
            </a:pPr>
            <a:r>
              <a:rPr lang="en-GB" sz="4400" dirty="0" smtClean="0"/>
              <a:t> On </a:t>
            </a:r>
            <a:r>
              <a:rPr lang="en-GB" sz="4400" dirty="0" smtClean="0">
                <a:hlinkClick r:id="rId2" action="ppaction://hlinkfile"/>
              </a:rPr>
              <a:t>page 104</a:t>
            </a:r>
            <a:r>
              <a:rPr lang="en-GB" sz="4400" dirty="0" smtClean="0"/>
              <a:t>, Robinson gives us a picture of how he came to an understanding of his life on the island. He reasons with himself in a very clear-cut way, putting the evil aspects of his life against the good.</a:t>
            </a:r>
          </a:p>
          <a:p>
            <a:pPr marL="0" indent="0" algn="just"/>
            <a:r>
              <a:rPr lang="en-GB" sz="4400" dirty="0" smtClean="0"/>
              <a:t> </a:t>
            </a:r>
            <a:endParaRPr lang="en-US" sz="4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FF0000"/>
                </a:solidFill>
              </a:rPr>
              <a:t>Important Remarks about the Novel</a:t>
            </a:r>
            <a:endParaRPr lang="en-US" dirty="0"/>
          </a:p>
        </p:txBody>
      </p:sp>
      <p:sp>
        <p:nvSpPr>
          <p:cNvPr id="3" name="Content Placeholder 2"/>
          <p:cNvSpPr>
            <a:spLocks noGrp="1"/>
          </p:cNvSpPr>
          <p:nvPr>
            <p:ph idx="1"/>
          </p:nvPr>
        </p:nvSpPr>
        <p:spPr/>
        <p:txBody>
          <a:bodyPr/>
          <a:lstStyle/>
          <a:p>
            <a:pPr algn="l"/>
            <a:r>
              <a:rPr lang="en-GB" sz="2800" dirty="0" smtClean="0"/>
              <a:t>This means:</a:t>
            </a:r>
          </a:p>
          <a:p>
            <a:pPr algn="l">
              <a:buFont typeface="Wingdings" pitchFamily="2" charset="2"/>
              <a:buChar char="ü"/>
            </a:pPr>
            <a:r>
              <a:rPr lang="en-GB" sz="2800" dirty="0" smtClean="0"/>
              <a:t>Robinson gains experience with age and adventures</a:t>
            </a:r>
          </a:p>
          <a:p>
            <a:pPr algn="l">
              <a:buFont typeface="Wingdings" pitchFamily="2" charset="2"/>
              <a:buChar char="ü"/>
            </a:pPr>
            <a:r>
              <a:rPr lang="en-GB" sz="2800" dirty="0" smtClean="0"/>
              <a:t>He hesitates between good and evil</a:t>
            </a:r>
          </a:p>
          <a:p>
            <a:pPr algn="l">
              <a:buFont typeface="Wingdings" pitchFamily="2" charset="2"/>
              <a:buChar char="ü"/>
            </a:pPr>
            <a:r>
              <a:rPr lang="en-GB" sz="2800" dirty="0" smtClean="0"/>
              <a:t>There is a conflict inside him all the time</a:t>
            </a:r>
          </a:p>
          <a:p>
            <a:pPr algn="l">
              <a:buFont typeface="Wingdings" pitchFamily="2" charset="2"/>
              <a:buChar char="ü"/>
            </a:pPr>
            <a:r>
              <a:rPr lang="en-GB" sz="2800" dirty="0" smtClean="0"/>
              <a:t>There are two voices inside him: the voice of reason and the voice of the heart</a:t>
            </a:r>
          </a:p>
          <a:p>
            <a:pPr algn="l">
              <a:buFont typeface="Wingdings" pitchFamily="2" charset="2"/>
              <a:buChar char="ü"/>
            </a:pPr>
            <a:r>
              <a:rPr lang="en-GB" sz="2800" dirty="0" smtClean="0"/>
              <a:t>The writer is interested in facts and data to make his novel achieve verisimilitude</a:t>
            </a:r>
          </a:p>
          <a:p>
            <a:pPr algn="l">
              <a:buFont typeface="Wingdings" pitchFamily="2" charset="2"/>
              <a:buChar char="ü"/>
            </a:pPr>
            <a:endParaRPr lang="en-US" sz="2800" dirty="0"/>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Chapter Eight: </a:t>
            </a:r>
            <a:r>
              <a:rPr lang="en-US" b="1" i="1" dirty="0" smtClean="0"/>
              <a:t>The Journal</a:t>
            </a:r>
            <a:r>
              <a:rPr lang="en-US" b="1" dirty="0" smtClean="0"/>
              <a:t> </a:t>
            </a:r>
            <a:endParaRPr lang="en-US" b="1" dirty="0"/>
          </a:p>
        </p:txBody>
      </p:sp>
      <p:sp>
        <p:nvSpPr>
          <p:cNvPr id="3" name="Content Placeholder 2"/>
          <p:cNvSpPr>
            <a:spLocks noGrp="1"/>
          </p:cNvSpPr>
          <p:nvPr>
            <p:ph idx="1"/>
          </p:nvPr>
        </p:nvSpPr>
        <p:spPr>
          <a:xfrm>
            <a:off x="304800" y="1447800"/>
            <a:ext cx="9296400" cy="4678363"/>
          </a:xfrm>
        </p:spPr>
        <p:txBody>
          <a:bodyPr/>
          <a:lstStyle/>
          <a:p>
            <a:pPr marL="173038" indent="-173038" algn="just"/>
            <a:r>
              <a:rPr lang="en-GB" sz="2800" dirty="0" smtClean="0"/>
              <a:t> Crusoe keeps a journal for a while, beginning with an entry dated “September 30, 1659,”that begins his account of life on the “Island of Despair,” as he calls it. He proceeds to narrate events that have already been narrated: his discovery of the ship’s remains, his salvaging of provisions, the storm that destroys the ship entirely, the construction of his house, and so on. He notes that he has lost track of which day is Sunday, and he is thus unable to keep the Sabbath religiously. He records the building of various pieces of furniture and tools. He tames his first goat.</a:t>
            </a:r>
            <a:endParaRPr lang="en-US"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Questions </a:t>
            </a:r>
            <a:endParaRPr lang="en-US" dirty="0"/>
          </a:p>
        </p:txBody>
      </p:sp>
      <p:sp>
        <p:nvSpPr>
          <p:cNvPr id="3" name="Content Placeholder 2"/>
          <p:cNvSpPr>
            <a:spLocks noGrp="1"/>
          </p:cNvSpPr>
          <p:nvPr>
            <p:ph idx="1"/>
          </p:nvPr>
        </p:nvSpPr>
        <p:spPr/>
        <p:txBody>
          <a:bodyPr/>
          <a:lstStyle/>
          <a:p>
            <a:pPr algn="l">
              <a:buFont typeface="Courier New" pitchFamily="49" charset="0"/>
              <a:buChar char="o"/>
            </a:pPr>
            <a:r>
              <a:rPr lang="en-GB" sz="4000" dirty="0" smtClean="0"/>
              <a:t>Why does he keep a journal?</a:t>
            </a:r>
          </a:p>
          <a:p>
            <a:pPr algn="l">
              <a:buFont typeface="Courier New" pitchFamily="49" charset="0"/>
              <a:buChar char="o"/>
            </a:pPr>
            <a:r>
              <a:rPr lang="en-GB" sz="4000" dirty="0" smtClean="0"/>
              <a:t>Why does he call the island the island of despair?</a:t>
            </a:r>
          </a:p>
          <a:p>
            <a:pPr algn="l">
              <a:buFont typeface="Courier New" pitchFamily="49" charset="0"/>
              <a:buChar char="o"/>
            </a:pPr>
            <a:r>
              <a:rPr lang="en-GB" sz="4000" dirty="0" smtClean="0"/>
              <a:t>Can he keep the journal for long?</a:t>
            </a:r>
          </a:p>
          <a:p>
            <a:pPr algn="l">
              <a:buFont typeface="Courier New" pitchFamily="49" charset="0"/>
              <a:buChar char="o"/>
            </a:pPr>
            <a:r>
              <a:rPr lang="en-GB" sz="4000" dirty="0" smtClean="0"/>
              <a:t>Why does he stop it later?</a:t>
            </a:r>
            <a:endParaRPr lang="en-US" sz="4000" dirty="0"/>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solidFill>
                  <a:srgbClr val="FF0000"/>
                </a:solidFill>
              </a:rPr>
              <a:t>Commentary on the Journal</a:t>
            </a:r>
            <a:endParaRPr lang="en-US" b="1" dirty="0">
              <a:solidFill>
                <a:srgbClr val="FF0000"/>
              </a:solidFill>
            </a:endParaRPr>
          </a:p>
        </p:txBody>
      </p:sp>
      <p:sp>
        <p:nvSpPr>
          <p:cNvPr id="3" name="Content Placeholder 2"/>
          <p:cNvSpPr>
            <a:spLocks noGrp="1"/>
          </p:cNvSpPr>
          <p:nvPr>
            <p:ph idx="1"/>
          </p:nvPr>
        </p:nvSpPr>
        <p:spPr>
          <a:xfrm>
            <a:off x="304800" y="1600200"/>
            <a:ext cx="9296400" cy="4525963"/>
          </a:xfrm>
        </p:spPr>
        <p:txBody>
          <a:bodyPr/>
          <a:lstStyle/>
          <a:p>
            <a:pPr marL="95250" indent="-95250" algn="just"/>
            <a:r>
              <a:rPr lang="en-GB" sz="2800" dirty="0" smtClean="0"/>
              <a:t> Crusoe’s journal provides little interesting new information for us, since most of it narrates previously recounted material. But it does offer insights into Crusoe’s character, especially his conception of his own identity. First, he introduces himself as “poor, miserable Robinson Crusoe,” which strikes a startling note of self-pity that contradicts the sturdy, resourceful self-image of his narrative. He always shows us that he is self-confident and that he only listens to himself, but here he is described as hesitant and weak.</a:t>
            </a:r>
            <a:endParaRPr lang="en-US" sz="2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Chapter Nine: </a:t>
            </a:r>
            <a:r>
              <a:rPr lang="en-GB" b="1" i="1" dirty="0" smtClean="0"/>
              <a:t>I Throw Away the Husks of Corn</a:t>
            </a:r>
            <a:r>
              <a:rPr lang="en-GB" b="1" dirty="0" smtClean="0"/>
              <a:t> </a:t>
            </a:r>
            <a:endParaRPr lang="en-US" b="1" dirty="0"/>
          </a:p>
        </p:txBody>
      </p:sp>
      <p:sp>
        <p:nvSpPr>
          <p:cNvPr id="3" name="Content Placeholder 2"/>
          <p:cNvSpPr>
            <a:spLocks noGrp="1"/>
          </p:cNvSpPr>
          <p:nvPr>
            <p:ph idx="1"/>
          </p:nvPr>
        </p:nvSpPr>
        <p:spPr>
          <a:xfrm>
            <a:off x="304800" y="1600200"/>
            <a:ext cx="9105900" cy="4525963"/>
          </a:xfrm>
        </p:spPr>
        <p:txBody>
          <a:bodyPr/>
          <a:lstStyle/>
          <a:p>
            <a:pPr algn="just"/>
            <a:r>
              <a:rPr lang="en-GB" sz="2800" dirty="0" smtClean="0"/>
              <a:t> Continuing his journal, Crusoe records his failed attempt to tame pigeons and his manufacture of candles from goat grease. He tells of his </a:t>
            </a:r>
            <a:r>
              <a:rPr lang="en-GB" sz="2800" dirty="0" err="1" smtClean="0"/>
              <a:t>semimiraculous</a:t>
            </a:r>
            <a:r>
              <a:rPr lang="en-GB" sz="2800" dirty="0" smtClean="0"/>
              <a:t> discovery of barley: having tossed out a few husks of corn in a shady area, he is astonished to find healthy barley plants growing there later. He carefully saves the harvest to plant again and thus is able eventually to supply himself with bread. On April 16, an earthquake nearly kills him as he is standing in the entrance to his cellar. After two aftershocks, he is relieved to feel it end with no damage to his life or property.</a:t>
            </a:r>
            <a:endParaRPr lang="en-US"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Question</a:t>
            </a:r>
            <a:endParaRPr lang="en-US" b="1" dirty="0"/>
          </a:p>
        </p:txBody>
      </p:sp>
      <p:sp>
        <p:nvSpPr>
          <p:cNvPr id="3" name="Content Placeholder 2"/>
          <p:cNvSpPr>
            <a:spLocks noGrp="1"/>
          </p:cNvSpPr>
          <p:nvPr>
            <p:ph idx="1"/>
          </p:nvPr>
        </p:nvSpPr>
        <p:spPr/>
        <p:txBody>
          <a:bodyPr/>
          <a:lstStyle/>
          <a:p>
            <a:pPr algn="l">
              <a:buFont typeface="Arial" pitchFamily="34" charset="0"/>
              <a:buChar char="•"/>
            </a:pPr>
            <a:r>
              <a:rPr lang="en-GB" dirty="0" smtClean="0"/>
              <a:t>On April 16, an earthquake nearly kills him as he is standing in the entrance to his cellar:</a:t>
            </a:r>
          </a:p>
          <a:p>
            <a:pPr algn="l">
              <a:buFont typeface="Arial" pitchFamily="34" charset="0"/>
              <a:buChar char="•"/>
            </a:pPr>
            <a:r>
              <a:rPr lang="en-GB" dirty="0" smtClean="0"/>
              <a:t>Guess what he thinks of as he faces death in the earthquake?</a:t>
            </a:r>
            <a:endParaRPr lang="en-US"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Chapter Ten: </a:t>
            </a:r>
            <a:r>
              <a:rPr lang="en-GB" b="1" i="1" dirty="0" smtClean="0"/>
              <a:t>It Blows a Most Dreadful Hurricane</a:t>
            </a:r>
            <a:r>
              <a:rPr lang="en-GB" b="1" dirty="0" smtClean="0"/>
              <a:t> </a:t>
            </a:r>
            <a:endParaRPr lang="en-US" b="1" dirty="0"/>
          </a:p>
        </p:txBody>
      </p:sp>
      <p:sp>
        <p:nvSpPr>
          <p:cNvPr id="3" name="Content Placeholder 2"/>
          <p:cNvSpPr>
            <a:spLocks noGrp="1"/>
          </p:cNvSpPr>
          <p:nvPr>
            <p:ph idx="1"/>
          </p:nvPr>
        </p:nvSpPr>
        <p:spPr/>
        <p:txBody>
          <a:bodyPr/>
          <a:lstStyle/>
          <a:p>
            <a:pPr algn="just"/>
            <a:r>
              <a:rPr lang="en-GB" sz="2800" dirty="0" smtClean="0"/>
              <a:t>Immediately after the earthquake, a hurricane arrives. Crusoe takes shelter in his cave, cutting a drain for his house and waiting out the torrential rains. He is worried by the thought that another earthquake would send the overhanging precipice falling onto his dwelling and resolves to move. But he is distracted from this plan by the discovery of casks of gunpowder and other remains from the ship that have been driven back to shore by the hurricane. Crusoe spends many days salvaging these remains for more useful items.</a:t>
            </a:r>
          </a:p>
          <a:p>
            <a:pPr algn="l"/>
            <a:endParaRPr lang="en-US" sz="2800" dirty="0"/>
          </a:p>
        </p:txBody>
      </p:sp>
    </p:spTree>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sz="3600" b="1" dirty="0" smtClean="0"/>
              <a:t>Chapter Eleven: </a:t>
            </a:r>
            <a:r>
              <a:rPr lang="en-GB" sz="3600" b="1" i="1" dirty="0" smtClean="0"/>
              <a:t>I Am Very Ill and </a:t>
            </a:r>
            <a:r>
              <a:rPr lang="en-GB" sz="3600" b="1" i="1" dirty="0" err="1" smtClean="0"/>
              <a:t>Frighted</a:t>
            </a:r>
            <a:r>
              <a:rPr lang="en-GB" sz="3600" b="1" dirty="0" smtClean="0"/>
              <a:t> </a:t>
            </a:r>
            <a:endParaRPr lang="en-US" sz="3600" dirty="0"/>
          </a:p>
        </p:txBody>
      </p:sp>
      <p:sp>
        <p:nvSpPr>
          <p:cNvPr id="3" name="Content Placeholder 2"/>
          <p:cNvSpPr>
            <a:spLocks noGrp="1"/>
          </p:cNvSpPr>
          <p:nvPr>
            <p:ph idx="1"/>
          </p:nvPr>
        </p:nvSpPr>
        <p:spPr>
          <a:xfrm>
            <a:off x="228600" y="1295400"/>
            <a:ext cx="9372600" cy="4830763"/>
          </a:xfrm>
        </p:spPr>
        <p:txBody>
          <a:bodyPr/>
          <a:lstStyle/>
          <a:p>
            <a:pPr marL="95250" indent="-95250" algn="just"/>
            <a:r>
              <a:rPr lang="en-GB" sz="2400" dirty="0" smtClean="0"/>
              <a:t>For more than a week of rainy weather, Crusoe is seriously ill with a fever and severe headache. He is almost too weak to get up for water, though he is dying of thirst. He prays to God for mercy. In one of his feverish fits, he hallucinates a vision of a man descending from a black cloud on a great flame. The man brandishes a weapon at Crusoe and tells him that all his suffering has not yet brought him to repentance. Crusoe emerges from the vision to take stock of the many times he has been delivered from death and cries over his ingratitude. He utters his first serious prayer to God, asking for an end to his distress. The next day, Crusoe finds he is beginning to recover, though he is still so weak he can hardly hold his gun. </a:t>
            </a:r>
            <a:endParaRPr lang="en-US" sz="2400" dirty="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Chapter Eleven</a:t>
            </a:r>
            <a:endParaRPr lang="en-US" dirty="0"/>
          </a:p>
        </p:txBody>
      </p:sp>
      <p:sp>
        <p:nvSpPr>
          <p:cNvPr id="3" name="Content Placeholder 2"/>
          <p:cNvSpPr>
            <a:spLocks noGrp="1"/>
          </p:cNvSpPr>
          <p:nvPr>
            <p:ph idx="1"/>
          </p:nvPr>
        </p:nvSpPr>
        <p:spPr>
          <a:xfrm>
            <a:off x="304800" y="1447800"/>
            <a:ext cx="9296400" cy="4678363"/>
          </a:xfrm>
        </p:spPr>
        <p:txBody>
          <a:bodyPr/>
          <a:lstStyle/>
          <a:p>
            <a:pPr marL="95250" indent="-95250" algn="just"/>
            <a:r>
              <a:rPr lang="en-GB" sz="2400" dirty="0" smtClean="0"/>
              <a:t> He struggles with thoughts of self-pity followed by self-reproach. Taking some tobacco and rum, his mind is altered and he opens the Bible to read a verse about calling on the Lord in times of trouble, which affects him deeply. He falls into a profound sleep of more than twenty-four hours, which throws off his calendar calculations forever. In the days that follow, Crusoe almost completely recovers and kneels to God in gratitude. He prefers not to eat the wildfowl while sick and instead eats some turtle eggs that he finds. He begins a serious reading of the New Testament and regrets his earlier life. He comes to conceive of his isolation on the island as a kind of deliverance from his former guilty existence.</a:t>
            </a:r>
          </a:p>
          <a:p>
            <a:pPr marL="95250" indent="-95250" algn="l"/>
            <a:endParaRPr lang="en-US" sz="2400" dirty="0" smtClean="0"/>
          </a:p>
          <a:p>
            <a:endParaRPr lang="en-US" sz="2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2861</TotalTime>
  <Words>985</Words>
  <Application>Microsoft Office PowerPoint</Application>
  <PresentationFormat>A4 Paper (210x297 mm)</PresentationFormat>
  <Paragraphs>48</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Slide 1</vt:lpstr>
      <vt:lpstr>Tenth Lecture</vt:lpstr>
      <vt:lpstr>In this Lecture:</vt:lpstr>
      <vt:lpstr>Important Remarks about the Novel</vt:lpstr>
      <vt:lpstr>Important Remarks about the Novel</vt:lpstr>
      <vt:lpstr>Chapter Eight: The Journal </vt:lpstr>
      <vt:lpstr>Questions </vt:lpstr>
      <vt:lpstr>Commentary on the Journal</vt:lpstr>
      <vt:lpstr>Chapter Nine: I Throw Away the Husks of Corn </vt:lpstr>
      <vt:lpstr>Question</vt:lpstr>
      <vt:lpstr>Chapter Ten: It Blows a Most Dreadful Hurricane </vt:lpstr>
      <vt:lpstr>Chapter Eleven: I Am Very Ill and Frighted </vt:lpstr>
      <vt:lpstr>Chapter Eleven</vt:lpstr>
      <vt:lpstr>Slide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aaaa</cp:lastModifiedBy>
  <cp:revision>180</cp:revision>
  <dcterms:created xsi:type="dcterms:W3CDTF">2009-10-14T19:14:34Z</dcterms:created>
  <dcterms:modified xsi:type="dcterms:W3CDTF">2011-10-24T10:54:53Z</dcterms:modified>
</cp:coreProperties>
</file>