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88" r:id="rId4"/>
    <p:sldId id="348" r:id="rId5"/>
    <p:sldId id="349" r:id="rId6"/>
    <p:sldId id="312" r:id="rId7"/>
    <p:sldId id="341" r:id="rId8"/>
    <p:sldId id="342" r:id="rId9"/>
    <p:sldId id="343" r:id="rId10"/>
    <p:sldId id="344" r:id="rId11"/>
    <p:sldId id="345" r:id="rId12"/>
    <p:sldId id="346" r:id="rId13"/>
    <p:sldId id="35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4000" b="1" dirty="0" smtClean="0">
                <a:solidFill>
                  <a:srgbClr val="0000FF"/>
                </a:solidFill>
                <a:cs typeface="Arial" pitchFamily="34" charset="0"/>
              </a:rPr>
              <a:t>Eleventh </a:t>
            </a:r>
            <a:r>
              <a:rPr lang="en-GB" sz="4000" b="1" dirty="0" smtClean="0">
                <a:solidFill>
                  <a:srgbClr val="0000FF"/>
                </a:solidFill>
                <a:cs typeface="Arial" pitchFamily="34" charset="0"/>
              </a:rPr>
              <a:t>Lecture</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solidFill>
                  <a:srgbClr val="FF0000"/>
                </a:solidFill>
              </a:rPr>
              <a:t>Chapter Twelve: </a:t>
            </a:r>
            <a:r>
              <a:rPr lang="en-GB" sz="3600" b="1" i="1" dirty="0" smtClean="0">
                <a:solidFill>
                  <a:srgbClr val="FF0000"/>
                </a:solidFill>
              </a:rPr>
              <a:t>I Take a Survey of the Island</a:t>
            </a:r>
            <a:endParaRPr lang="ar-EG" sz="3600" b="1" dirty="0">
              <a:solidFill>
                <a:srgbClr val="FF0000"/>
              </a:solidFill>
            </a:endParaRPr>
          </a:p>
        </p:txBody>
      </p:sp>
      <p:sp>
        <p:nvSpPr>
          <p:cNvPr id="3" name="Content Placeholder 2"/>
          <p:cNvSpPr>
            <a:spLocks noGrp="1"/>
          </p:cNvSpPr>
          <p:nvPr>
            <p:ph idx="1"/>
          </p:nvPr>
        </p:nvSpPr>
        <p:spPr>
          <a:xfrm>
            <a:off x="304800" y="1447800"/>
            <a:ext cx="9296400" cy="4678363"/>
          </a:xfrm>
        </p:spPr>
        <p:txBody>
          <a:bodyPr/>
          <a:lstStyle/>
          <a:p>
            <a:pPr marL="95250" indent="-95250" algn="l"/>
            <a:r>
              <a:rPr lang="en-GB" sz="2400" dirty="0" smtClean="0"/>
              <a:t>Now, in the month of July, in his tenth month on the island, Crusoe discovers that the rainy season is a very unhealthy time.  Convinced of  the idea that only Providence controls his deliverance from the island, Crusoe resolves to explore the place thoroughly. He discovers sugarcane and grapes, and is delighted with the beauty of one valley especially. He secretly exults in imagining himself the king and lord of the whole domain. Crusoe lays out grapes to make raisins and carries home a large basket of limes and grapes. He contemplates choosing that site as his new home, then spends the rest of July building a bower in the valley. He notes that his domicile now houses some cats. He celebrates the passing of one year on the island by fasting all day. Shortly after this occasion, he runs out of ink and discontinues his journal.</a:t>
            </a:r>
            <a:endParaRPr lang="en-GB" sz="24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Commentary</a:t>
            </a:r>
            <a:r>
              <a:rPr lang="en-GB" dirty="0" smtClean="0"/>
              <a:t> </a:t>
            </a:r>
            <a:endParaRPr lang="en-US" dirty="0"/>
          </a:p>
        </p:txBody>
      </p:sp>
      <p:sp>
        <p:nvSpPr>
          <p:cNvPr id="3" name="Content Placeholder 2"/>
          <p:cNvSpPr>
            <a:spLocks noGrp="1"/>
          </p:cNvSpPr>
          <p:nvPr>
            <p:ph idx="1"/>
          </p:nvPr>
        </p:nvSpPr>
        <p:spPr/>
        <p:txBody>
          <a:bodyPr/>
          <a:lstStyle/>
          <a:p>
            <a:pPr algn="l">
              <a:buFont typeface="Arial" charset="0"/>
              <a:buChar char="•"/>
            </a:pPr>
            <a:r>
              <a:rPr lang="en-GB" dirty="0" smtClean="0"/>
              <a:t>Crusoe is interested only in the basic needs of his body, in his survival. </a:t>
            </a:r>
          </a:p>
          <a:p>
            <a:pPr algn="l">
              <a:buFont typeface="Arial" charset="0"/>
              <a:buChar char="•"/>
            </a:pPr>
            <a:r>
              <a:rPr lang="en-GB" dirty="0" smtClean="0"/>
              <a:t>The writer gives us all the details concerning his existence on the island.</a:t>
            </a:r>
          </a:p>
          <a:p>
            <a:pPr algn="l">
              <a:buFont typeface="Arial" charset="0"/>
              <a:buChar char="•"/>
            </a:pPr>
            <a:r>
              <a:rPr lang="en-GB" dirty="0" smtClean="0"/>
              <a:t>We feel that the story has completely stopped: no characters, no plot, no action except what is happening to Robinson.</a:t>
            </a:r>
          </a:p>
          <a:p>
            <a:pPr algn="l">
              <a:buFont typeface="Arial" charset="0"/>
              <a:buChar char="•"/>
            </a:pPr>
            <a:endParaRPr lang="en-GB" dirty="0" smtClean="0"/>
          </a:p>
          <a:p>
            <a:pPr algn="l"/>
            <a:r>
              <a:rPr lang="en-GB" dirty="0" smtClean="0"/>
              <a:t> </a:t>
            </a:r>
            <a:endParaRPr lang="en-US"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Verisimilitude</a:t>
            </a:r>
            <a:r>
              <a:rPr lang="en-GB" dirty="0" smtClean="0"/>
              <a:t> </a:t>
            </a:r>
            <a:endParaRPr lang="en-US" dirty="0"/>
          </a:p>
        </p:txBody>
      </p:sp>
      <p:sp>
        <p:nvSpPr>
          <p:cNvPr id="3" name="Content Placeholder 2"/>
          <p:cNvSpPr>
            <a:spLocks noGrp="1"/>
          </p:cNvSpPr>
          <p:nvPr>
            <p:ph idx="1"/>
          </p:nvPr>
        </p:nvSpPr>
        <p:spPr/>
        <p:txBody>
          <a:bodyPr/>
          <a:lstStyle/>
          <a:p>
            <a:pPr algn="l">
              <a:buFont typeface="Arial" pitchFamily="34" charset="0"/>
              <a:buChar char="•"/>
            </a:pPr>
            <a:r>
              <a:rPr lang="en-GB" dirty="0" smtClean="0"/>
              <a:t>Daniel Defoe tried as much as possible to achieve </a:t>
            </a:r>
            <a:r>
              <a:rPr lang="en-GB" b="1" dirty="0" smtClean="0"/>
              <a:t>Verisimilitude</a:t>
            </a:r>
            <a:r>
              <a:rPr lang="en-GB" dirty="0" smtClean="0"/>
              <a:t> .</a:t>
            </a:r>
          </a:p>
          <a:p>
            <a:pPr algn="l">
              <a:buFont typeface="Arial" pitchFamily="34" charset="0"/>
              <a:buChar char="•"/>
            </a:pPr>
            <a:r>
              <a:rPr lang="en-GB" dirty="0" smtClean="0"/>
              <a:t>Instead of achieving it, he gives us a book that has hardly any fiction in it: just an account of the adventures Robinson has on the island.</a:t>
            </a:r>
          </a:p>
          <a:p>
            <a:pPr algn="l">
              <a:buFont typeface="Arial" pitchFamily="34" charset="0"/>
              <a:buChar char="•"/>
            </a:pPr>
            <a:r>
              <a:rPr lang="en-GB" dirty="0" smtClean="0"/>
              <a:t>This means that the novel fails to impress us with its </a:t>
            </a:r>
            <a:r>
              <a:rPr lang="en-GB" b="1" dirty="0" smtClean="0"/>
              <a:t>Verisimilitude</a:t>
            </a:r>
            <a:r>
              <a:rPr lang="en-GB" dirty="0" smtClean="0"/>
              <a:t> </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Chapter Thirteen: </a:t>
            </a:r>
            <a:r>
              <a:rPr lang="en-US" b="1" i="1" dirty="0" smtClean="0">
                <a:solidFill>
                  <a:srgbClr val="FF0000"/>
                </a:solidFill>
              </a:rPr>
              <a:t>I Sow My Grain</a:t>
            </a:r>
            <a:r>
              <a:rPr lang="en-US" b="1" dirty="0" smtClean="0">
                <a:solidFill>
                  <a:srgbClr val="FF0000"/>
                </a:solidFill>
              </a:rPr>
              <a:t> </a:t>
            </a:r>
            <a:endParaRPr lang="ar-EG" b="1" dirty="0">
              <a:solidFill>
                <a:srgbClr val="FF0000"/>
              </a:solidFill>
            </a:endParaRPr>
          </a:p>
        </p:txBody>
      </p:sp>
      <p:sp>
        <p:nvSpPr>
          <p:cNvPr id="3" name="Content Placeholder 2"/>
          <p:cNvSpPr>
            <a:spLocks noGrp="1"/>
          </p:cNvSpPr>
          <p:nvPr>
            <p:ph idx="1"/>
          </p:nvPr>
        </p:nvSpPr>
        <p:spPr>
          <a:xfrm>
            <a:off x="304800" y="1447800"/>
            <a:ext cx="9296400" cy="4678363"/>
          </a:xfrm>
        </p:spPr>
        <p:txBody>
          <a:bodyPr/>
          <a:lstStyle/>
          <a:p>
            <a:pPr algn="l"/>
            <a:r>
              <a:rPr lang="en-GB" sz="2400" dirty="0" smtClean="0"/>
              <a:t>After planting his grain in the dry season when it cannot sprout, Crusoe learns from his mistake, and afterward makes a table of the dry and rainy months to facilitate his farming. He also discovers that the wooden stakes he drove into the ground when building his “</a:t>
            </a:r>
            <a:r>
              <a:rPr lang="en-GB" sz="2400" dirty="0" err="1" smtClean="0"/>
              <a:t>bower,”or</a:t>
            </a:r>
            <a:r>
              <a:rPr lang="en-GB" sz="2400" dirty="0" smtClean="0"/>
              <a:t> country house, have sprouted and grown. Over the course of several years they grow into a kind of sheltering hedge providing cool shade. Crusoe also teaches himself to make wicker baskets, imitating the basket makers he remembers from his childhood. By this time he lacks only tobacco pipes, glassware, and a kettle.</a:t>
            </a:r>
            <a:endParaRPr lang="en-GB" sz="24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solidFill>
                  <a:srgbClr val="FF0000"/>
                </a:solidFill>
              </a:rPr>
              <a:t>Chapter Fourteen: </a:t>
            </a:r>
            <a:r>
              <a:rPr lang="en-GB" sz="3200" b="1" i="1" dirty="0" smtClean="0">
                <a:solidFill>
                  <a:srgbClr val="FF0000"/>
                </a:solidFill>
              </a:rPr>
              <a:t>I Travel Quite Across the Island</a:t>
            </a:r>
            <a:r>
              <a:rPr lang="en-GB" sz="3200" b="1" dirty="0" smtClean="0">
                <a:solidFill>
                  <a:srgbClr val="FF0000"/>
                </a:solidFill>
              </a:rPr>
              <a:t> </a:t>
            </a:r>
            <a:endParaRPr lang="en-US" sz="3200" dirty="0">
              <a:solidFill>
                <a:srgbClr val="FF0000"/>
              </a:solidFill>
            </a:endParaRPr>
          </a:p>
        </p:txBody>
      </p:sp>
      <p:sp>
        <p:nvSpPr>
          <p:cNvPr id="3" name="Content Placeholder 2"/>
          <p:cNvSpPr>
            <a:spLocks noGrp="1"/>
          </p:cNvSpPr>
          <p:nvPr>
            <p:ph idx="1"/>
          </p:nvPr>
        </p:nvSpPr>
        <p:spPr/>
        <p:txBody>
          <a:bodyPr/>
          <a:lstStyle/>
          <a:p>
            <a:pPr marL="95250" indent="-95250" algn="just"/>
            <a:r>
              <a:rPr lang="en-GB" sz="2400" b="1" dirty="0" smtClean="0"/>
              <a:t> Finally carrying out his earlier wish to survey the island thoroughly, Crusoe proceeds to the western end, where he finds he can make out land in the distance. He concludes it belongs to Spanish America. Crusoe is reluctant to explore it for fear of cannibals. He catches a parrot that he teaches to speak, (p.189) and discovers a penguin colony. He takes a goat kid as a pet, keeping it in his bower where it nearly starves until Crusoe remembers it. By this point, Crusoe has been on the island two years, and his moments of satisfaction alternate with despairing moods. He continues to read the Bible and is consoled by the verse that tells him God will never forsake him.</a:t>
            </a:r>
          </a:p>
          <a:p>
            <a:pPr marL="95250" indent="-95250" algn="l"/>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Chapter Fifteen: </a:t>
            </a:r>
            <a:r>
              <a:rPr lang="en-GB" sz="4000" b="1" i="1" dirty="0" smtClean="0">
                <a:solidFill>
                  <a:srgbClr val="FF0000"/>
                </a:solidFill>
              </a:rPr>
              <a:t>I Am Very Seldom Idle</a:t>
            </a:r>
            <a:endParaRPr lang="en-US" b="1" dirty="0">
              <a:solidFill>
                <a:srgbClr val="FF0000"/>
              </a:solidFill>
            </a:endParaRPr>
          </a:p>
        </p:txBody>
      </p:sp>
      <p:sp>
        <p:nvSpPr>
          <p:cNvPr id="3" name="Content Placeholder 2"/>
          <p:cNvSpPr>
            <a:spLocks noGrp="1"/>
          </p:cNvSpPr>
          <p:nvPr>
            <p:ph idx="1"/>
          </p:nvPr>
        </p:nvSpPr>
        <p:spPr/>
        <p:txBody>
          <a:bodyPr/>
          <a:lstStyle/>
          <a:p>
            <a:pPr marL="0" indent="0" algn="just"/>
            <a:r>
              <a:rPr lang="en-GB" sz="2400" dirty="0" smtClean="0"/>
              <a:t>Crusoe spends months making a shelf for his abode. During the rainy months he plants his crop of rice and grain but is angered to discover that birds damage it. He shoots several of the birds and hangs them as scarecrows over the plants, and the birds never return. Crusoe finally harvests the grain and slowly learns the complex process of flour grinding and bread making. Determined to make earthenware pots, Crusoe attempts to shape vessels out of clay, failing miserably at first. Eventually he learns to shape, fire, and even glaze his pots. Thinking again of sailing to the mainland, Crusoe returns to the place where the ship’s boat has been left upturned by the storm. He tries for weeks to put it right side up but is not strong enough.</a:t>
            </a:r>
          </a:p>
          <a:p>
            <a:pPr marL="0" indent="0" algn="just"/>
            <a:r>
              <a:rPr lang="en-GB" sz="2400" dirty="0" smtClean="0"/>
              <a:t>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000" b="1" dirty="0" smtClean="0">
                <a:solidFill>
                  <a:srgbClr val="FF0000"/>
                </a:solidFill>
              </a:rPr>
              <a:t>Chapter Sixteen: </a:t>
            </a:r>
            <a:r>
              <a:rPr lang="en-GB" sz="4000" b="1" i="1" dirty="0" smtClean="0">
                <a:solidFill>
                  <a:srgbClr val="FF0000"/>
                </a:solidFill>
              </a:rPr>
              <a:t>I Make Myself a Canoe</a:t>
            </a:r>
            <a:r>
              <a:rPr lang="en-GB" sz="4000" b="1" dirty="0" smtClean="0">
                <a:solidFill>
                  <a:srgbClr val="FF0000"/>
                </a:solidFill>
              </a:rPr>
              <a:t> </a:t>
            </a:r>
            <a:endParaRPr lang="en-US" sz="4000" dirty="0"/>
          </a:p>
        </p:txBody>
      </p:sp>
      <p:sp>
        <p:nvSpPr>
          <p:cNvPr id="3" name="Content Placeholder 2"/>
          <p:cNvSpPr>
            <a:spLocks noGrp="1"/>
          </p:cNvSpPr>
          <p:nvPr>
            <p:ph idx="1"/>
          </p:nvPr>
        </p:nvSpPr>
        <p:spPr>
          <a:xfrm>
            <a:off x="304800" y="1371600"/>
            <a:ext cx="9220200" cy="4754563"/>
          </a:xfrm>
        </p:spPr>
        <p:txBody>
          <a:bodyPr/>
          <a:lstStyle/>
          <a:p>
            <a:pPr marL="0" indent="0" algn="just"/>
            <a:r>
              <a:rPr lang="en-GB" sz="2400" dirty="0" smtClean="0"/>
              <a:t> Resolving to make a canoe, Crusoe selects and cuts down an enormous cedar. He spends many months hacking off the branches, shaping the exterior, and hollowing out the insides. The result is a far larger canoe than he has ever seen before. He now realizes the mistake of not previously considering its transport, since for him alone it is immovable. He considers building a canal to bring the water to the canoe, but he calculates it would take too long and abandons the idea. By this point, four years have passed. He reflects that all his wants are satisfied, since he already has everything that he can possibly use on his island. He feels gratitude imagining how much worse off he could be now. </a:t>
            </a:r>
          </a:p>
          <a:p>
            <a:pPr marL="0" indent="0" algn="just"/>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solidFill>
                  <a:srgbClr val="FF0000"/>
                </a:solidFill>
              </a:rPr>
              <a:t>Chapter Sixteen: </a:t>
            </a:r>
            <a:r>
              <a:rPr lang="en-GB" sz="4000" b="1" i="1" dirty="0" smtClean="0">
                <a:solidFill>
                  <a:srgbClr val="FF0000"/>
                </a:solidFill>
              </a:rPr>
              <a:t>I Make Myself a Canoe</a:t>
            </a:r>
            <a:r>
              <a:rPr lang="en-GB" sz="4000" b="1" dirty="0" smtClean="0">
                <a:solidFill>
                  <a:srgbClr val="FF0000"/>
                </a:solidFill>
              </a:rPr>
              <a:t> </a:t>
            </a:r>
            <a:endParaRPr lang="en-US" sz="4000" b="1" dirty="0">
              <a:solidFill>
                <a:srgbClr val="FF0000"/>
              </a:solidFill>
            </a:endParaRPr>
          </a:p>
        </p:txBody>
      </p:sp>
      <p:sp>
        <p:nvSpPr>
          <p:cNvPr id="3" name="Content Placeholder 2"/>
          <p:cNvSpPr>
            <a:spLocks noGrp="1"/>
          </p:cNvSpPr>
          <p:nvPr>
            <p:ph idx="1"/>
          </p:nvPr>
        </p:nvSpPr>
        <p:spPr/>
        <p:txBody>
          <a:bodyPr/>
          <a:lstStyle/>
          <a:p>
            <a:pPr marL="0" indent="0" algn="just"/>
            <a:r>
              <a:rPr lang="en-GB" sz="2400" dirty="0" smtClean="0"/>
              <a:t> He also reflects on several calendar coincidences that he finds remarkable: he left his family on the same day he was enslaved by the Moor; he escaped from the ship near Yarmouth on the same day that he escaped from </a:t>
            </a:r>
            <a:r>
              <a:rPr lang="en-GB" sz="2400" dirty="0" err="1" smtClean="0"/>
              <a:t>Sallee</a:t>
            </a:r>
            <a:r>
              <a:rPr lang="en-GB" sz="2400" dirty="0" smtClean="0"/>
              <a:t>; and he was born on the same day he was cast ashore on the island. Crusoe undertakes to make himself some new clothing out of animal skins, and he also constructs an umbrella. Building a smaller canoe, he sets out on a tour around the island. He is caught in a dangerous current that threatens to take him out to sea and away from the island forever, and when he is saved he falls to the ground in gratitude. Crusoe hears a voice say his name repeatedly on his return, asking where he has been, and Crusoe discovers that it is his parrot Poll.</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800" b="1" dirty="0" smtClean="0">
                <a:solidFill>
                  <a:srgbClr val="FF0000"/>
                </a:solidFill>
              </a:rPr>
              <a:t>Chapter Seventeen: </a:t>
            </a:r>
            <a:r>
              <a:rPr lang="en-GB" sz="2800" b="1" i="1" dirty="0" smtClean="0">
                <a:solidFill>
                  <a:srgbClr val="FF0000"/>
                </a:solidFill>
              </a:rPr>
              <a:t> </a:t>
            </a:r>
            <a:r>
              <a:rPr lang="en-GB" sz="2800" b="1" i="1" dirty="0" smtClean="0"/>
              <a:t>I Improve Myself</a:t>
            </a:r>
            <a:br>
              <a:rPr lang="en-GB" sz="2800" b="1" i="1" dirty="0" smtClean="0"/>
            </a:br>
            <a:r>
              <a:rPr lang="en-GB" sz="2800" b="1" i="1" dirty="0" smtClean="0"/>
              <a:t> in the Mechanic Exercises</a:t>
            </a:r>
            <a:endParaRPr lang="en-US" sz="2800" b="1" dirty="0"/>
          </a:p>
        </p:txBody>
      </p:sp>
      <p:sp>
        <p:nvSpPr>
          <p:cNvPr id="3" name="Content Placeholder 2"/>
          <p:cNvSpPr>
            <a:spLocks noGrp="1"/>
          </p:cNvSpPr>
          <p:nvPr>
            <p:ph idx="1"/>
          </p:nvPr>
        </p:nvSpPr>
        <p:spPr/>
        <p:txBody>
          <a:bodyPr/>
          <a:lstStyle/>
          <a:p>
            <a:pPr marL="0" indent="0" algn="l"/>
            <a:r>
              <a:rPr lang="en-GB" sz="2400" dirty="0" smtClean="0"/>
              <a:t>Wary of sea journeys, Crusoe spends a quiet year in his new home, missing nothing but human contact. He is pleased with his newly developed skills of basket making and pottery making. Alarmed by his low supply of gunpowder and wondering how he will feed himself if unable to shoot goats, Crusoe decides he must learn animal husbandry and tries to catch a small number of goats. He builds a pit in which he traps three young kids, and within a year and a half Crusoe has a flock of twelve goats. He learns to milk them, setting up a dairy that provides him with cheese and butter. He is pleased at his “absolute command” over all the subjects of his island kingdom and enjoys dining like a king surrounded by his parrot, his senile dog, and his two cats.  </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b="1" dirty="0" smtClean="0">
                <a:solidFill>
                  <a:srgbClr val="FF0000"/>
                </a:solidFill>
              </a:rPr>
              <a:t>Chapter Seventeen: </a:t>
            </a:r>
            <a:r>
              <a:rPr lang="en-GB" sz="3200" b="1" i="1" dirty="0" smtClean="0">
                <a:solidFill>
                  <a:srgbClr val="FF0000"/>
                </a:solidFill>
              </a:rPr>
              <a:t> </a:t>
            </a:r>
            <a:r>
              <a:rPr lang="en-GB" sz="3200" b="1" i="1" dirty="0" smtClean="0"/>
              <a:t>I Improve Myself</a:t>
            </a:r>
            <a:br>
              <a:rPr lang="en-GB" sz="3200" b="1" i="1" dirty="0" smtClean="0"/>
            </a:br>
            <a:r>
              <a:rPr lang="en-GB" sz="3200" b="1" i="1" dirty="0" smtClean="0"/>
              <a:t> in the Mechanic Exercises</a:t>
            </a:r>
            <a:endParaRPr lang="en-US" sz="3200" dirty="0"/>
          </a:p>
        </p:txBody>
      </p:sp>
      <p:sp>
        <p:nvSpPr>
          <p:cNvPr id="3" name="Content Placeholder 2"/>
          <p:cNvSpPr>
            <a:spLocks noGrp="1"/>
          </p:cNvSpPr>
          <p:nvPr>
            <p:ph idx="1"/>
          </p:nvPr>
        </p:nvSpPr>
        <p:spPr/>
        <p:txBody>
          <a:bodyPr/>
          <a:lstStyle/>
          <a:p>
            <a:pPr algn="l"/>
            <a:r>
              <a:rPr lang="en-GB" dirty="0" smtClean="0"/>
              <a:t> He provides us with a brief inventory of his island holdings: he has two “</a:t>
            </a:r>
            <a:r>
              <a:rPr lang="en-GB" dirty="0" err="1" smtClean="0"/>
              <a:t>plantations”on</a:t>
            </a:r>
            <a:r>
              <a:rPr lang="en-GB" dirty="0" smtClean="0"/>
              <a:t> the island, the first his original home or “castle,” the second his “country seat.” He has a grape </a:t>
            </a:r>
            <a:r>
              <a:rPr lang="en-GB" dirty="0" err="1" smtClean="0"/>
              <a:t>arbor</a:t>
            </a:r>
            <a:r>
              <a:rPr lang="en-GB" dirty="0" smtClean="0"/>
              <a:t>, fields under cultivation, and enclosures for his “cattle,” or goats.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Commentary on </a:t>
            </a:r>
            <a:r>
              <a:rPr lang="en-GB" b="1" smtClean="0">
                <a:solidFill>
                  <a:srgbClr val="FF0000"/>
                </a:solidFill>
              </a:rPr>
              <a:t>Chapter </a:t>
            </a:r>
            <a:r>
              <a:rPr lang="en-GB" b="1" smtClean="0">
                <a:solidFill>
                  <a:srgbClr val="FF0000"/>
                </a:solidFill>
              </a:rPr>
              <a:t>Seventeen</a:t>
            </a:r>
            <a:endParaRPr lang="en-US" b="1" dirty="0">
              <a:solidFill>
                <a:srgbClr val="FF0000"/>
              </a:solidFill>
            </a:endParaRPr>
          </a:p>
        </p:txBody>
      </p:sp>
      <p:sp>
        <p:nvSpPr>
          <p:cNvPr id="3" name="Content Placeholder 2"/>
          <p:cNvSpPr>
            <a:spLocks noGrp="1"/>
          </p:cNvSpPr>
          <p:nvPr>
            <p:ph idx="1"/>
          </p:nvPr>
        </p:nvSpPr>
        <p:spPr/>
        <p:txBody>
          <a:bodyPr/>
          <a:lstStyle/>
          <a:p>
            <a:pPr algn="just">
              <a:buFont typeface="Arial" pitchFamily="34" charset="0"/>
              <a:buChar char="•"/>
            </a:pPr>
            <a:r>
              <a:rPr lang="en-GB" sz="2800" dirty="0" smtClean="0"/>
              <a:t>. He is pleased at his “absolute command” over all the subjects of his island kingdom and enjoys dining like a king surrounded by his parrot, his senile dog, and his two cats.</a:t>
            </a:r>
          </a:p>
          <a:p>
            <a:pPr algn="just">
              <a:buFont typeface="Arial" pitchFamily="34" charset="0"/>
              <a:buChar char="•"/>
            </a:pPr>
            <a:r>
              <a:rPr lang="en-GB" sz="2800" dirty="0" smtClean="0"/>
              <a:t>This is a nice introduction to Robinson’s colonialist attitude.</a:t>
            </a:r>
          </a:p>
          <a:p>
            <a:pPr algn="just">
              <a:buFont typeface="Arial" pitchFamily="34" charset="0"/>
              <a:buChar char="•"/>
            </a:pPr>
            <a:r>
              <a:rPr lang="en-GB" sz="2800" dirty="0" smtClean="0"/>
              <a:t>Defoe is a colonialist writer and his hero is full of himself as a British young man who is quite aware of his supremacy over other people from other nations</a:t>
            </a:r>
          </a:p>
          <a:p>
            <a:pPr algn="just">
              <a:buFont typeface="Arial" pitchFamily="34" charset="0"/>
              <a:buChar char="•"/>
            </a:pPr>
            <a:endParaRPr lang="en-US"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2920</TotalTime>
  <Words>1363</Words>
  <Application>Microsoft Office PowerPoint</Application>
  <PresentationFormat>A4 Paper (210x297 mm)‎</PresentationFormat>
  <Paragraphs>43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Eleventh Lecture</vt:lpstr>
      <vt:lpstr>Chapter Twelve: I Take a Survey of the Island</vt:lpstr>
      <vt:lpstr>Commentary </vt:lpstr>
      <vt:lpstr>Verisimilitude </vt:lpstr>
      <vt:lpstr>Chapter Thirteen: I Sow My Grain </vt:lpstr>
      <vt:lpstr>Chapter Fourteen: I Travel Quite Across the Island </vt:lpstr>
      <vt:lpstr>Chapter Fifteen: I Am Very Seldom Idle</vt:lpstr>
      <vt:lpstr>Chapter Sixteen: I Make Myself a Canoe </vt:lpstr>
      <vt:lpstr>Chapter Sixteen: I Make Myself a Canoe </vt:lpstr>
      <vt:lpstr>Chapter Seventeen:  I Improve Myself  in the Mechanic Exercises</vt:lpstr>
      <vt:lpstr>Chapter Seventeen:  I Improve Myself  in the Mechanic Exercises</vt:lpstr>
      <vt:lpstr>Commentary on Chapter Seventeen</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186</cp:revision>
  <dcterms:created xsi:type="dcterms:W3CDTF">2009-10-14T19:14:34Z</dcterms:created>
  <dcterms:modified xsi:type="dcterms:W3CDTF">2011-10-24T13:00:38Z</dcterms:modified>
</cp:coreProperties>
</file>