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348" r:id="rId5"/>
    <p:sldId id="349" r:id="rId6"/>
    <p:sldId id="352" r:id="rId7"/>
    <p:sldId id="368" r:id="rId8"/>
    <p:sldId id="369" r:id="rId9"/>
    <p:sldId id="370" r:id="rId10"/>
    <p:sldId id="371" r:id="rId11"/>
    <p:sldId id="351" r:id="rId12"/>
    <p:sldId id="350" r:id="rId13"/>
    <p:sldId id="378" r:id="rId14"/>
    <p:sldId id="353" r:id="rId15"/>
    <p:sldId id="372" r:id="rId16"/>
    <p:sldId id="373" r:id="rId17"/>
    <p:sldId id="354" r:id="rId18"/>
    <p:sldId id="374" r:id="rId19"/>
    <p:sldId id="37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4000" b="1" dirty="0" smtClean="0">
                <a:solidFill>
                  <a:srgbClr val="0000FF"/>
                </a:solidFill>
                <a:cs typeface="Arial" pitchFamily="34" charset="0"/>
              </a:rPr>
              <a:t>Twelfth </a:t>
            </a:r>
            <a:r>
              <a:rPr lang="en-GB" sz="4000" b="1" dirty="0" smtClean="0">
                <a:solidFill>
                  <a:srgbClr val="0000FF"/>
                </a:solidFill>
                <a:cs typeface="Arial" pitchFamily="34" charset="0"/>
              </a:rPr>
              <a:t>Lecture</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solidFill>
                  <a:srgbClr val="0000FF"/>
                </a:solidFill>
                <a:cs typeface="Arial" pitchFamily="34" charset="0"/>
              </a:rPr>
              <a:t>In this Lecture:</a:t>
            </a:r>
            <a:endParaRPr lang="ar-SA" sz="4000" b="1" dirty="0" smtClean="0">
              <a:solidFill>
                <a:srgbClr val="0000FF"/>
              </a:solidFill>
              <a:cs typeface="Arial" pitchFamily="34" charset="0"/>
            </a:endParaRPr>
          </a:p>
        </p:txBody>
      </p:sp>
      <p:sp>
        <p:nvSpPr>
          <p:cNvPr id="7" name="TextBox 6"/>
          <p:cNvSpPr txBox="1"/>
          <p:nvPr/>
        </p:nvSpPr>
        <p:spPr>
          <a:xfrm>
            <a:off x="457200" y="1371600"/>
            <a:ext cx="9144000" cy="7762190"/>
          </a:xfrm>
          <a:prstGeom prst="rect">
            <a:avLst/>
          </a:prstGeom>
          <a:noFill/>
        </p:spPr>
        <p:txBody>
          <a:bodyPr wrap="square" rtlCol="1">
            <a:spAutoFit/>
          </a:bodyPr>
          <a:lstStyle/>
          <a:p>
            <a:pPr algn="ctr" rtl="0">
              <a:lnSpc>
                <a:spcPct val="150000"/>
              </a:lnSpc>
            </a:pPr>
            <a:r>
              <a:rPr lang="en-US" sz="6000" dirty="0" smtClean="0"/>
              <a:t>Special Focus on Robinson Crusoe as a Colonialist Figure.</a:t>
            </a:r>
          </a:p>
          <a:p>
            <a:pPr algn="ctr" rtl="0">
              <a:lnSpc>
                <a:spcPct val="150000"/>
              </a:lnSpc>
              <a:buFont typeface="Arial" pitchFamily="34" charset="0"/>
              <a:buChar char="•"/>
            </a:pPr>
            <a:endParaRPr lang="en-GB" sz="4000" dirty="0" smtClean="0"/>
          </a:p>
          <a:p>
            <a:pPr algn="ctr" rtl="0">
              <a:lnSpc>
                <a:spcPct val="150000"/>
              </a:lnSpc>
              <a:buFont typeface="Arial" pitchFamily="34" charset="0"/>
              <a:buChar char="•"/>
            </a:pPr>
            <a:endParaRPr lang="en-US" sz="4000" dirty="0" smtClean="0"/>
          </a:p>
          <a:p>
            <a:pPr marL="173038" algn="l" rtl="0">
              <a:lnSpc>
                <a:spcPct val="150000"/>
              </a:lnSpc>
              <a:buFont typeface="Arial" pitchFamily="34" charset="0"/>
              <a:buChar char="•"/>
            </a:pPr>
            <a:endParaRPr lang="en-US" sz="2000" dirty="0" smtClean="0"/>
          </a:p>
          <a:p>
            <a:pPr marL="173038" lvl="0"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ar-SA"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Before we Start</a:t>
            </a:r>
            <a:endParaRPr lang="en-US" dirty="0"/>
          </a:p>
        </p:txBody>
      </p:sp>
      <p:sp>
        <p:nvSpPr>
          <p:cNvPr id="3" name="Content Placeholder 2"/>
          <p:cNvSpPr>
            <a:spLocks noGrp="1"/>
          </p:cNvSpPr>
          <p:nvPr>
            <p:ph idx="1"/>
          </p:nvPr>
        </p:nvSpPr>
        <p:spPr>
          <a:xfrm>
            <a:off x="228600" y="1143000"/>
            <a:ext cx="9372600" cy="4983163"/>
          </a:xfrm>
        </p:spPr>
        <p:txBody>
          <a:bodyPr/>
          <a:lstStyle/>
          <a:p>
            <a:pPr algn="l">
              <a:buFont typeface="Arial" charset="0"/>
              <a:buChar char="•"/>
            </a:pPr>
            <a:endParaRPr lang="en-GB" sz="2800" dirty="0" smtClean="0"/>
          </a:p>
          <a:p>
            <a:pPr algn="l">
              <a:buFont typeface="Arial" charset="0"/>
              <a:buChar char="•"/>
            </a:pPr>
            <a:r>
              <a:rPr lang="en-GB" sz="2800" dirty="0" smtClean="0"/>
              <a:t>Crusoe </a:t>
            </a:r>
            <a:r>
              <a:rPr lang="en-GB" sz="2800" dirty="0" smtClean="0"/>
              <a:t>is interested only in the basic needs of his body, in his survival. </a:t>
            </a:r>
          </a:p>
          <a:p>
            <a:pPr algn="l">
              <a:buFont typeface="Arial" charset="0"/>
              <a:buChar char="•"/>
            </a:pPr>
            <a:r>
              <a:rPr lang="en-GB" sz="2800" dirty="0" smtClean="0"/>
              <a:t>The writer gives us all the details concerning his existence on the island.</a:t>
            </a:r>
          </a:p>
          <a:p>
            <a:pPr algn="l">
              <a:buFont typeface="Arial" charset="0"/>
              <a:buChar char="•"/>
            </a:pPr>
            <a:r>
              <a:rPr lang="en-GB" sz="2800" dirty="0" smtClean="0"/>
              <a:t>We feel that the story has completely stopped: no characters, no plot, no action except what is happening to Robinson</a:t>
            </a:r>
            <a:r>
              <a:rPr lang="en-GB" sz="2800" dirty="0" smtClean="0"/>
              <a:t>.</a:t>
            </a:r>
          </a:p>
          <a:p>
            <a:pPr algn="l">
              <a:buFont typeface="Arial" charset="0"/>
              <a:buChar char="•"/>
            </a:pPr>
            <a:r>
              <a:rPr lang="en-GB" sz="2800" dirty="0" smtClean="0"/>
              <a:t>The final effect on us is that Crusoe is the one and only important person on earth. All else is insignificant.</a:t>
            </a:r>
            <a:endParaRPr lang="en-GB" sz="2800" dirty="0" smtClean="0"/>
          </a:p>
          <a:p>
            <a:pPr algn="l">
              <a:buFont typeface="Arial" charset="0"/>
              <a:buChar char="•"/>
            </a:pPr>
            <a:endParaRPr lang="en-GB" sz="2800" dirty="0" smtClean="0"/>
          </a:p>
          <a:p>
            <a:pPr algn="l"/>
            <a:r>
              <a:rPr lang="en-GB" sz="2800" dirty="0" smtClean="0"/>
              <a:t> </a:t>
            </a:r>
            <a:endParaRPr lang="en-US" sz="2800"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Verisimilitude</a:t>
            </a:r>
            <a:r>
              <a:rPr lang="en-GB" dirty="0" smtClean="0"/>
              <a:t> </a:t>
            </a:r>
            <a:endParaRPr lang="en-US" dirty="0"/>
          </a:p>
        </p:txBody>
      </p:sp>
      <p:sp>
        <p:nvSpPr>
          <p:cNvPr id="3" name="Content Placeholder 2"/>
          <p:cNvSpPr>
            <a:spLocks noGrp="1"/>
          </p:cNvSpPr>
          <p:nvPr>
            <p:ph idx="1"/>
          </p:nvPr>
        </p:nvSpPr>
        <p:spPr/>
        <p:txBody>
          <a:bodyPr/>
          <a:lstStyle/>
          <a:p>
            <a:pPr algn="l">
              <a:buFont typeface="Arial" pitchFamily="34" charset="0"/>
              <a:buChar char="•"/>
            </a:pPr>
            <a:r>
              <a:rPr lang="en-GB" dirty="0" smtClean="0"/>
              <a:t>Daniel Defoe tried as much as possible to achieve </a:t>
            </a:r>
            <a:r>
              <a:rPr lang="en-GB" b="1" dirty="0" smtClean="0"/>
              <a:t>Verisimilitude</a:t>
            </a:r>
            <a:r>
              <a:rPr lang="en-GB" dirty="0" smtClean="0"/>
              <a:t> .</a:t>
            </a:r>
          </a:p>
          <a:p>
            <a:pPr algn="l">
              <a:buFont typeface="Arial" pitchFamily="34" charset="0"/>
              <a:buChar char="•"/>
            </a:pPr>
            <a:r>
              <a:rPr lang="en-GB" dirty="0" smtClean="0"/>
              <a:t>Instead of achieving it, he gives us a book that has hardly any fiction in it: just an account of the adventures Robinson has on the island.</a:t>
            </a:r>
          </a:p>
          <a:p>
            <a:pPr algn="l">
              <a:buFont typeface="Arial" pitchFamily="34" charset="0"/>
              <a:buChar char="•"/>
            </a:pPr>
            <a:r>
              <a:rPr lang="en-GB" dirty="0" smtClean="0"/>
              <a:t>This means that the novel fails to impress us with its </a:t>
            </a:r>
            <a:r>
              <a:rPr lang="en-GB" b="1" dirty="0" smtClean="0"/>
              <a:t>Verisimilitude</a:t>
            </a:r>
            <a:r>
              <a:rPr lang="en-GB" dirty="0" smtClean="0"/>
              <a:t> </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i="1" dirty="0" smtClean="0"/>
              <a:t/>
            </a:r>
            <a:br>
              <a:rPr lang="en-US" sz="3600" b="1" i="1" dirty="0" smtClean="0"/>
            </a:br>
            <a:r>
              <a:rPr lang="en-US" sz="3600" b="1" i="1" dirty="0" smtClean="0"/>
              <a:t>I Find the Print of a Man's Naked Foot</a:t>
            </a:r>
            <a:r>
              <a:rPr lang="en-US" sz="3600" b="1" dirty="0" smtClean="0"/>
              <a:t> </a:t>
            </a:r>
            <a:r>
              <a:rPr lang="en-US" sz="3600" dirty="0" smtClean="0"/>
              <a:t/>
            </a:r>
            <a:br>
              <a:rPr lang="en-US" sz="3600" dirty="0" smtClean="0"/>
            </a:br>
            <a:endParaRPr lang="ar-EG" sz="3600" dirty="0"/>
          </a:p>
        </p:txBody>
      </p:sp>
      <p:sp>
        <p:nvSpPr>
          <p:cNvPr id="3" name="Content Placeholder 2"/>
          <p:cNvSpPr>
            <a:spLocks noGrp="1"/>
          </p:cNvSpPr>
          <p:nvPr>
            <p:ph idx="1"/>
          </p:nvPr>
        </p:nvSpPr>
        <p:spPr>
          <a:xfrm>
            <a:off x="495300" y="1371600"/>
            <a:ext cx="8915400" cy="4754563"/>
          </a:xfrm>
        </p:spPr>
        <p:txBody>
          <a:bodyPr/>
          <a:lstStyle/>
          <a:p>
            <a:pPr marL="0" indent="0" algn="just"/>
            <a:r>
              <a:rPr lang="en-US" b="1" dirty="0" smtClean="0"/>
              <a:t> Crusoe is astonished one day to discover the single print of a man's naked foot in the sand. Crusoe is terrified and retreats to his “castle,” where he entertains thoughts that the devil has visited the island. His conclusion that it is not the devil's but a real man's footprint is equally terrifying, and Crusoe meditates on the irony of being starved for human contact and then frightened of a man</a:t>
            </a:r>
          </a:p>
          <a:p>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i="1" dirty="0" smtClean="0"/>
              <a:t/>
            </a:r>
            <a:br>
              <a:rPr lang="en-US" sz="4000" b="1" i="1" dirty="0" smtClean="0"/>
            </a:br>
            <a:r>
              <a:rPr lang="en-US" sz="4000" b="1" i="1" dirty="0" smtClean="0"/>
              <a:t>I Find the Print of a Man's Naked Foot</a:t>
            </a:r>
            <a:r>
              <a:rPr lang="en-US" sz="4000" b="1" dirty="0" smtClean="0"/>
              <a:t> </a:t>
            </a:r>
            <a:r>
              <a:rPr lang="en-US" sz="4000" dirty="0" smtClean="0"/>
              <a:t/>
            </a:r>
            <a:br>
              <a:rPr lang="en-US" sz="4000" dirty="0" smtClean="0"/>
            </a:br>
            <a:endParaRPr lang="ar-EG" sz="4000" dirty="0"/>
          </a:p>
        </p:txBody>
      </p:sp>
      <p:sp>
        <p:nvSpPr>
          <p:cNvPr id="3" name="Content Placeholder 2"/>
          <p:cNvSpPr>
            <a:spLocks noGrp="1"/>
          </p:cNvSpPr>
          <p:nvPr>
            <p:ph idx="1"/>
          </p:nvPr>
        </p:nvSpPr>
        <p:spPr/>
        <p:txBody>
          <a:bodyPr/>
          <a:lstStyle/>
          <a:p>
            <a:pPr marL="0" indent="0" algn="just"/>
            <a:r>
              <a:rPr lang="en-US" b="1" dirty="0" smtClean="0"/>
              <a:t>. Driven wild by fear, Crusoe fortifies his home and raises guns around it, keeping watch whenever possible. Concerned about his goats, he contrives to dig an underground cave in which to herd them every night and creates another smaller pasture far away to keep a second flock. Crusoe spends two years living in fear.</a:t>
            </a:r>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Commentary</a:t>
            </a:r>
            <a:r>
              <a:rPr lang="en-US" dirty="0" smtClean="0"/>
              <a:t> </a:t>
            </a:r>
            <a:endParaRPr lang="ar-EG" dirty="0"/>
          </a:p>
        </p:txBody>
      </p:sp>
      <p:sp>
        <p:nvSpPr>
          <p:cNvPr id="3" name="Content Placeholder 2"/>
          <p:cNvSpPr>
            <a:spLocks noGrp="1"/>
          </p:cNvSpPr>
          <p:nvPr>
            <p:ph idx="1"/>
          </p:nvPr>
        </p:nvSpPr>
        <p:spPr/>
        <p:txBody>
          <a:bodyPr/>
          <a:lstStyle/>
          <a:p>
            <a:pPr algn="just">
              <a:buFont typeface="Wingdings" pitchFamily="2" charset="2"/>
              <a:buChar char="q"/>
            </a:pPr>
            <a:r>
              <a:rPr lang="en-US" b="1" dirty="0" smtClean="0"/>
              <a:t>When Crusoe finds the imprint of a man’s foot, he spends two years living in fear. Two years is a very long period in fiction. It is against verisimilitude. It is not credible.</a:t>
            </a:r>
          </a:p>
          <a:p>
            <a:pPr algn="just">
              <a:buFont typeface="Wingdings" pitchFamily="2" charset="2"/>
              <a:buChar char="q"/>
            </a:pPr>
            <a:r>
              <a:rPr lang="en-US" b="1" dirty="0" smtClean="0"/>
              <a:t>He is concerned about his goats, about one major source of his wealth. As we said many times, the writer is keen on tracing Crusoe’s wealth from time to time.</a:t>
            </a:r>
            <a:endParaRPr lang="ar-EG"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ar-EG" dirty="0"/>
          </a:p>
        </p:txBody>
      </p:sp>
      <p:sp>
        <p:nvSpPr>
          <p:cNvPr id="3" name="Content Placeholder 2"/>
          <p:cNvSpPr>
            <a:spLocks noGrp="1"/>
          </p:cNvSpPr>
          <p:nvPr>
            <p:ph idx="1"/>
          </p:nvPr>
        </p:nvSpPr>
        <p:spPr/>
        <p:txBody>
          <a:bodyPr/>
          <a:lstStyle/>
          <a:p>
            <a:pPr algn="l">
              <a:buFont typeface="Arial" pitchFamily="34" charset="0"/>
              <a:buChar char="•"/>
            </a:pPr>
            <a:r>
              <a:rPr lang="en-US" dirty="0" smtClean="0"/>
              <a:t>When Robinson </a:t>
            </a:r>
            <a:r>
              <a:rPr lang="en-US" b="1" i="1" dirty="0" smtClean="0"/>
              <a:t>finds the print of a man's naked foot on the island</a:t>
            </a:r>
            <a:r>
              <a:rPr lang="en-US" b="1" dirty="0" smtClean="0"/>
              <a:t> , he spends ……. Living in fear:</a:t>
            </a:r>
          </a:p>
          <a:p>
            <a:pPr marL="514350" indent="-514350" algn="ctr">
              <a:buFont typeface="+mj-lt"/>
              <a:buAutoNum type="arabicPeriod"/>
            </a:pPr>
            <a:r>
              <a:rPr lang="en-US" b="1" dirty="0" smtClean="0"/>
              <a:t>one year</a:t>
            </a:r>
          </a:p>
          <a:p>
            <a:pPr marL="514350" indent="-514350" algn="ctr">
              <a:buFont typeface="+mj-lt"/>
              <a:buAutoNum type="arabicPeriod"/>
            </a:pPr>
            <a:r>
              <a:rPr lang="en-US" b="1" dirty="0" smtClean="0"/>
              <a:t>Two years</a:t>
            </a:r>
          </a:p>
          <a:p>
            <a:pPr marL="514350" indent="-514350" algn="ctr">
              <a:buFont typeface="+mj-lt"/>
              <a:buAutoNum type="arabicPeriod"/>
            </a:pPr>
            <a:r>
              <a:rPr lang="en-US" b="1" dirty="0" smtClean="0"/>
              <a:t>Three years</a:t>
            </a:r>
          </a:p>
          <a:p>
            <a:pPr marL="514350" indent="-514350" algn="ctr">
              <a:buFont typeface="+mj-lt"/>
              <a:buAutoNum type="arabicPeriod"/>
            </a:pPr>
            <a:r>
              <a:rPr lang="en-US" b="1" dirty="0" smtClean="0"/>
              <a:t>Four years</a:t>
            </a:r>
          </a:p>
          <a:p>
            <a:pPr algn="l">
              <a:buFont typeface="Arial" pitchFamily="34" charset="0"/>
              <a:buChar char="•"/>
            </a:pPr>
            <a:endParaRPr lang="en-US" b="1" dirty="0" smtClean="0"/>
          </a:p>
          <a:p>
            <a:pPr algn="l">
              <a:buFont typeface="Arial" pitchFamily="34" charset="0"/>
              <a:buChar char="•"/>
            </a:pPr>
            <a:endParaRPr lang="ar-EG"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ar-EG" dirty="0"/>
          </a:p>
        </p:txBody>
      </p:sp>
      <p:sp>
        <p:nvSpPr>
          <p:cNvPr id="3" name="Content Placeholder 2"/>
          <p:cNvSpPr>
            <a:spLocks noGrp="1"/>
          </p:cNvSpPr>
          <p:nvPr>
            <p:ph idx="1"/>
          </p:nvPr>
        </p:nvSpPr>
        <p:spPr/>
        <p:txBody>
          <a:bodyPr/>
          <a:lstStyle/>
          <a:p>
            <a:pPr algn="l">
              <a:buFont typeface="Arial" pitchFamily="34" charset="0"/>
              <a:buChar char="•"/>
            </a:pPr>
            <a:r>
              <a:rPr lang="en-US" dirty="0" smtClean="0"/>
              <a:t>When Robinson </a:t>
            </a:r>
            <a:r>
              <a:rPr lang="en-US" b="1" i="1" dirty="0" smtClean="0"/>
              <a:t>finds the print of a man's naked foot on the island</a:t>
            </a:r>
            <a:r>
              <a:rPr lang="en-US" b="1" dirty="0" smtClean="0"/>
              <a:t> , he takes care of his:</a:t>
            </a:r>
          </a:p>
          <a:p>
            <a:pPr marL="514350" indent="-514350" algn="ctr">
              <a:buFont typeface="+mj-lt"/>
              <a:buAutoNum type="arabicPeriod"/>
            </a:pPr>
            <a:r>
              <a:rPr lang="en-US" b="1" dirty="0" smtClean="0"/>
              <a:t>Goats </a:t>
            </a:r>
          </a:p>
          <a:p>
            <a:pPr marL="514350" indent="-514350" algn="ctr">
              <a:buFont typeface="+mj-lt"/>
              <a:buAutoNum type="arabicPeriod"/>
            </a:pPr>
            <a:r>
              <a:rPr lang="en-US" b="1" dirty="0" smtClean="0"/>
              <a:t>Children </a:t>
            </a:r>
          </a:p>
          <a:p>
            <a:pPr marL="514350" indent="-514350" algn="ctr">
              <a:buFont typeface="+mj-lt"/>
              <a:buAutoNum type="arabicPeriod"/>
            </a:pPr>
            <a:r>
              <a:rPr lang="en-US" b="1" dirty="0" smtClean="0"/>
              <a:t>Wives </a:t>
            </a:r>
          </a:p>
          <a:p>
            <a:pPr marL="514350" indent="-514350" algn="ctr">
              <a:buFont typeface="+mj-lt"/>
              <a:buAutoNum type="arabicPeriod"/>
            </a:pPr>
            <a:r>
              <a:rPr lang="en-US" b="1" dirty="0" smtClean="0"/>
              <a:t>Friends </a:t>
            </a:r>
          </a:p>
          <a:p>
            <a:endParaRPr lang="ar-EG" dirty="0"/>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09600"/>
          </a:xfrm>
        </p:spPr>
        <p:txBody>
          <a:bodyPr/>
          <a:lstStyle/>
          <a:p>
            <a:r>
              <a:rPr lang="en-US" b="1" i="1" dirty="0" smtClean="0"/>
              <a:t/>
            </a:r>
            <a:br>
              <a:rPr lang="en-US" b="1" i="1" dirty="0" smtClean="0"/>
            </a:br>
            <a:r>
              <a:rPr lang="en-US" b="1" i="1" dirty="0" smtClean="0"/>
              <a:t>I See the Shore Spread with Bones</a:t>
            </a:r>
            <a:r>
              <a:rPr lang="en-US" b="1" dirty="0" smtClean="0"/>
              <a:t> </a:t>
            </a:r>
            <a:r>
              <a:rPr lang="en-US" dirty="0" smtClean="0"/>
              <a:t/>
            </a:r>
            <a:br>
              <a:rPr lang="en-US" dirty="0" smtClean="0"/>
            </a:br>
            <a:endParaRPr lang="ar-EG" dirty="0"/>
          </a:p>
        </p:txBody>
      </p:sp>
      <p:sp>
        <p:nvSpPr>
          <p:cNvPr id="3" name="Content Placeholder 2"/>
          <p:cNvSpPr>
            <a:spLocks noGrp="1"/>
          </p:cNvSpPr>
          <p:nvPr>
            <p:ph idx="1"/>
          </p:nvPr>
        </p:nvSpPr>
        <p:spPr>
          <a:xfrm>
            <a:off x="495300" y="1295400"/>
            <a:ext cx="8915400" cy="4830763"/>
          </a:xfrm>
        </p:spPr>
        <p:txBody>
          <a:bodyPr/>
          <a:lstStyle/>
          <a:p>
            <a:pPr marL="0" indent="0" algn="l"/>
            <a:r>
              <a:rPr lang="en-US" sz="2800" dirty="0" smtClean="0"/>
              <a:t>Coming down to a far part of the shore, Crusoe finds the beach spread with the carnage of humans. Eventually realizing that he is in no danger of being found by the cannibals, Crusoe's thoughts turn to killing them as perpetrators of wicked deeds and thereby saving their intended victims. Waiting every day on a hillside fully armed, Crusoe eventually changes his mind, thinking that he has no divine authority to judge humans or to kill. He also realizes that killing them might entail a full-scale invasion by the other savages.</a:t>
            </a:r>
          </a:p>
          <a:p>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I See the Wreck of a Ship</a:t>
            </a:r>
            <a:r>
              <a:rPr lang="en-US" b="1" dirty="0" smtClean="0"/>
              <a:t> </a:t>
            </a:r>
            <a:endParaRPr lang="ar-EG" dirty="0"/>
          </a:p>
        </p:txBody>
      </p:sp>
      <p:sp>
        <p:nvSpPr>
          <p:cNvPr id="3" name="Content Placeholder 2"/>
          <p:cNvSpPr>
            <a:spLocks noGrp="1"/>
          </p:cNvSpPr>
          <p:nvPr>
            <p:ph idx="1"/>
          </p:nvPr>
        </p:nvSpPr>
        <p:spPr>
          <a:xfrm>
            <a:off x="228600" y="1219200"/>
            <a:ext cx="9448800" cy="4906963"/>
          </a:xfrm>
        </p:spPr>
        <p:txBody>
          <a:bodyPr/>
          <a:lstStyle/>
          <a:p>
            <a:pPr marL="0" indent="0" algn="just"/>
            <a:r>
              <a:rPr lang="en-US" sz="2800" dirty="0" smtClean="0"/>
              <a:t>On May </a:t>
            </a:r>
            <a:r>
              <a:rPr lang="en-US" sz="2800" cap="small" dirty="0" smtClean="0"/>
              <a:t>16</a:t>
            </a:r>
            <a:r>
              <a:rPr lang="en-US" sz="2800" dirty="0" smtClean="0"/>
              <a:t>, Crusoe is reading the Bible when he is surprised by a distant gunshot followed closely by another. He senses the shots are coming from a ship and builds a fire to notify the seamen of his presence. By daylight he perceives that the shots have come from the wreck of a ship whose men are now either gone or dead. Once again he thanks Providence for his own survival. Going down to the shore, where he discovers a drowned boy, he prepares to paddle out to the ship in his canoe. He finds the ship is Spanish and contains wine, clothing, and a great treasure in gold bars and doubloons, all of which he hauls back to his dwelling.</a:t>
            </a:r>
          </a:p>
          <a:p>
            <a:pPr marL="0" indent="0" algn="l"/>
            <a:endParaRPr lang="ar-EG" sz="2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A word on Colonialism </a:t>
            </a:r>
            <a:endParaRPr lang="ar-EG" b="1" dirty="0">
              <a:solidFill>
                <a:srgbClr val="0000FF"/>
              </a:solidFill>
            </a:endParaRPr>
          </a:p>
        </p:txBody>
      </p:sp>
      <p:sp>
        <p:nvSpPr>
          <p:cNvPr id="3" name="Content Placeholder 2"/>
          <p:cNvSpPr>
            <a:spLocks noGrp="1"/>
          </p:cNvSpPr>
          <p:nvPr>
            <p:ph idx="1"/>
          </p:nvPr>
        </p:nvSpPr>
        <p:spPr>
          <a:xfrm>
            <a:off x="228600" y="1447800"/>
            <a:ext cx="9448800" cy="4678363"/>
          </a:xfrm>
        </p:spPr>
        <p:txBody>
          <a:bodyPr/>
          <a:lstStyle/>
          <a:p>
            <a:pPr algn="just"/>
            <a:r>
              <a:rPr lang="en-US" sz="1800" dirty="0" smtClean="0"/>
              <a:t>[U] the practice by which a powerful country controls another country or other countries:</a:t>
            </a:r>
            <a:br>
              <a:rPr lang="en-US" sz="1800" dirty="0" smtClean="0"/>
            </a:br>
            <a:r>
              <a:rPr lang="en-US" sz="1800" dirty="0" smtClean="0"/>
              <a:t>example: European colonialism</a:t>
            </a:r>
          </a:p>
          <a:p>
            <a:pPr marL="0" indent="0" algn="just"/>
            <a:r>
              <a:rPr lang="en-US" sz="1800" dirty="0" smtClean="0"/>
              <a:t>the British Empire: the countries ruled by Britain starting in the late 15th century until a peak around 1920 when the British Empire included around a quarter of the world’s population. British colonies (= places taken over by a foreign country and settled by people from that place) included parts of North America, islands in the West Indies, India, Australia, New Zealand and several countries in Africa. Many of them became colonies at a time when several European countries, including Britain, France, Spain and the Netherlands, were competing for trade around the world and for new sources of raw materials. Most of these countries became independent during the 20th century, when it was generally recognized that it was not morally acceptable to take over other countries and exploit them, and many colonies had growing nationalist movements for independence. Many of the countries still have political and economic links with Britain through the Commonwealth and perhaps the most important and lasting cultural influence of the British Empire has been the spread of the English language which is still either an official language or is taught as a second language in many countries.</a:t>
            </a:r>
            <a:endParaRPr lang="ar-EG" sz="1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i="1" dirty="0" smtClean="0"/>
              <a:t/>
            </a:r>
            <a:br>
              <a:rPr lang="en-US" sz="3600" b="1" i="1" dirty="0" smtClean="0"/>
            </a:br>
            <a:r>
              <a:rPr lang="en-US" sz="3600" b="1" i="1" dirty="0" smtClean="0"/>
              <a:t>I Hear the First Sound of a Man's Voice</a:t>
            </a:r>
            <a:r>
              <a:rPr lang="en-US" sz="3600" b="1" dirty="0" smtClean="0"/>
              <a:t> </a:t>
            </a:r>
            <a:r>
              <a:rPr lang="en-US" sz="3600" dirty="0" smtClean="0"/>
              <a:t/>
            </a:r>
            <a:br>
              <a:rPr lang="en-US" sz="3600" dirty="0" smtClean="0"/>
            </a:br>
            <a:endParaRPr lang="ar-EG" sz="3600" dirty="0"/>
          </a:p>
        </p:txBody>
      </p:sp>
      <p:sp>
        <p:nvSpPr>
          <p:cNvPr id="3" name="Content Placeholder 2"/>
          <p:cNvSpPr>
            <a:spLocks noGrp="1"/>
          </p:cNvSpPr>
          <p:nvPr>
            <p:ph idx="1"/>
          </p:nvPr>
        </p:nvSpPr>
        <p:spPr>
          <a:xfrm>
            <a:off x="495300" y="1371600"/>
            <a:ext cx="8915400" cy="4754563"/>
          </a:xfrm>
        </p:spPr>
        <p:txBody>
          <a:bodyPr/>
          <a:lstStyle/>
          <a:p>
            <a:pPr marL="0" indent="0" algn="just"/>
            <a:r>
              <a:rPr lang="en-US" sz="2400" b="1" dirty="0" smtClean="0"/>
              <a:t> Crusoe reflects on the “original sin” of disobeying his father, recounting the foolish decisions he has made throughout his life. One night he dreams that eleven cannibals arrive on his island to kill a victim who escapes and runs to Crusoe for protection. About a year and a half afterward, Crusoe finds five canoes on the island and thirty cannibals on the beach preparing two victims for slaughter. After the first is killed, the second breaks away and runs toward Crusoe's hiding place. He is pursued by two cannibals but is faster than they are. </a:t>
            </a:r>
            <a:r>
              <a:rPr lang="en-US" sz="2400" b="1" dirty="0" smtClean="0">
                <a:solidFill>
                  <a:srgbClr val="0000FF"/>
                </a:solidFill>
              </a:rPr>
              <a:t>Crusoe attacks both pursuers and persuades the frightened victim to approach. Finding Crusoe friendly, the native vows devotion to his liberator. </a:t>
            </a:r>
            <a:r>
              <a:rPr lang="en-US" sz="2400" b="1" dirty="0" smtClean="0"/>
              <a:t>After burying the remains of the two pursuers so as not to be tracked later, Crusoe and the native return to his camp, where the native sleeps.</a:t>
            </a:r>
          </a:p>
          <a:p>
            <a:pPr algn="l"/>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algn="ctr"/>
            <a:r>
              <a:rPr lang="en-US" b="1" dirty="0" smtClean="0">
                <a:solidFill>
                  <a:srgbClr val="FF0000"/>
                </a:solidFill>
              </a:rPr>
              <a:t>Commentary</a:t>
            </a:r>
            <a:r>
              <a:rPr lang="en-US" dirty="0" smtClean="0"/>
              <a:t> </a:t>
            </a:r>
            <a:endParaRPr lang="ar-EG" dirty="0"/>
          </a:p>
        </p:txBody>
      </p:sp>
      <p:sp>
        <p:nvSpPr>
          <p:cNvPr id="3" name="Content Placeholder 2"/>
          <p:cNvSpPr>
            <a:spLocks noGrp="1"/>
          </p:cNvSpPr>
          <p:nvPr>
            <p:ph idx="1"/>
          </p:nvPr>
        </p:nvSpPr>
        <p:spPr>
          <a:xfrm>
            <a:off x="152400" y="1219200"/>
            <a:ext cx="9525000" cy="4906963"/>
          </a:xfrm>
        </p:spPr>
        <p:txBody>
          <a:bodyPr/>
          <a:lstStyle/>
          <a:p>
            <a:pPr marL="95250" indent="-95250" algn="just"/>
            <a:r>
              <a:rPr lang="en-US" sz="2000" dirty="0" smtClean="0"/>
              <a:t> </a:t>
            </a:r>
          </a:p>
          <a:p>
            <a:pPr marL="95250" indent="-95250" algn="just">
              <a:buFont typeface="Arial" pitchFamily="34" charset="0"/>
              <a:buChar char="•"/>
            </a:pPr>
            <a:r>
              <a:rPr lang="en-US" sz="2400" b="1" dirty="0" smtClean="0"/>
              <a:t>Crusoe thinks of the </a:t>
            </a:r>
            <a:r>
              <a:rPr lang="en-US" sz="2400" b="1" dirty="0" smtClean="0">
                <a:solidFill>
                  <a:srgbClr val="FF0000"/>
                </a:solidFill>
              </a:rPr>
              <a:t>“original sin” of disobeying his father</a:t>
            </a:r>
            <a:r>
              <a:rPr lang="en-US" sz="2400" b="1" dirty="0" smtClean="0"/>
              <a:t>, recounting the foolish decisions he has made throughout his life. This shows that he only begins to think of his destiny, of his parents, and of God, when he is in trouble. He faces death by cannibals and so he feels guilty at his disobedience of his parents.</a:t>
            </a:r>
          </a:p>
          <a:p>
            <a:pPr marL="95250" indent="-95250" algn="just">
              <a:buFont typeface="Arial" pitchFamily="34" charset="0"/>
              <a:buChar char="•"/>
            </a:pPr>
            <a:r>
              <a:rPr lang="en-US" sz="2400" b="1" dirty="0" smtClean="0"/>
              <a:t>What does Robinson mean by the “original sin”?</a:t>
            </a:r>
          </a:p>
          <a:p>
            <a:pPr marL="95250" indent="-95250" algn="just"/>
            <a:r>
              <a:rPr lang="en-US" sz="2400" b="1" dirty="0" smtClean="0"/>
              <a:t>		a- going to college</a:t>
            </a:r>
          </a:p>
          <a:p>
            <a:pPr marL="95250" indent="-95250" algn="just"/>
            <a:r>
              <a:rPr lang="en-US" sz="2400" b="1" dirty="0" smtClean="0"/>
              <a:t>		b- getting married</a:t>
            </a:r>
          </a:p>
          <a:p>
            <a:pPr marL="95250" indent="-95250" algn="just"/>
            <a:r>
              <a:rPr lang="en-US" sz="2400" b="1" dirty="0" smtClean="0"/>
              <a:t>		c- having two farms</a:t>
            </a:r>
          </a:p>
          <a:p>
            <a:pPr marL="95250" indent="-95250" algn="just"/>
            <a:r>
              <a:rPr lang="en-US" sz="2400" b="1" dirty="0" smtClean="0"/>
              <a:t>		d- disobeying his parents</a:t>
            </a:r>
            <a:endParaRPr lang="en-US" sz="2000" b="1" dirty="0" smtClean="0"/>
          </a:p>
          <a:p>
            <a:pPr marL="95250" indent="-95250" algn="just"/>
            <a:endParaRPr lang="ar-EG" sz="2000" dirty="0"/>
          </a:p>
        </p:txBody>
      </p:sp>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just">
              <a:buFont typeface="Arial" pitchFamily="34" charset="0"/>
              <a:buChar char="•"/>
            </a:pPr>
            <a:r>
              <a:rPr lang="en-US" sz="2400" b="1" dirty="0" smtClean="0">
                <a:solidFill>
                  <a:srgbClr val="0000FF"/>
                </a:solidFill>
              </a:rPr>
              <a:t>Crusoe attacks both pursuers and persuades the frightened victim to approach.  This means that Crusoe: </a:t>
            </a:r>
          </a:p>
          <a:p>
            <a:pPr marL="1266825" lvl="1" indent="0" algn="just">
              <a:buFont typeface="Arial" pitchFamily="34" charset="0"/>
              <a:buChar char="•"/>
            </a:pPr>
            <a:r>
              <a:rPr lang="en-US" sz="2400" b="1" dirty="0" smtClean="0">
                <a:solidFill>
                  <a:srgbClr val="0000FF"/>
                </a:solidFill>
              </a:rPr>
              <a:t>Has superior powers</a:t>
            </a:r>
          </a:p>
          <a:p>
            <a:pPr marL="1266825" lvl="1" indent="0" algn="just">
              <a:buFont typeface="Arial" pitchFamily="34" charset="0"/>
              <a:buChar char="•"/>
            </a:pPr>
            <a:r>
              <a:rPr lang="en-US" sz="2400" b="1" dirty="0" smtClean="0">
                <a:solidFill>
                  <a:srgbClr val="0000FF"/>
                </a:solidFill>
              </a:rPr>
              <a:t>Is a coward</a:t>
            </a:r>
          </a:p>
          <a:p>
            <a:pPr marL="1266825" lvl="1" indent="0" algn="just">
              <a:buFont typeface="Arial" pitchFamily="34" charset="0"/>
              <a:buChar char="•"/>
            </a:pPr>
            <a:r>
              <a:rPr lang="en-US" sz="2400" b="1" dirty="0" smtClean="0">
                <a:solidFill>
                  <a:srgbClr val="0000FF"/>
                </a:solidFill>
              </a:rPr>
              <a:t>Is afraid</a:t>
            </a:r>
          </a:p>
          <a:p>
            <a:pPr marL="1266825" lvl="1" indent="0" algn="just">
              <a:buFont typeface="Arial" pitchFamily="34" charset="0"/>
              <a:buChar char="•"/>
            </a:pPr>
            <a:r>
              <a:rPr lang="en-US" sz="2400" b="1" dirty="0" smtClean="0">
                <a:solidFill>
                  <a:srgbClr val="0000FF"/>
                </a:solidFill>
              </a:rPr>
              <a:t>Is British</a:t>
            </a:r>
          </a:p>
          <a:p>
            <a:pPr marL="0" indent="0" algn="just">
              <a:buFont typeface="Arial" pitchFamily="34" charset="0"/>
              <a:buChar char="•"/>
            </a:pPr>
            <a:r>
              <a:rPr lang="en-US" sz="2400" b="1" dirty="0" smtClean="0">
                <a:solidFill>
                  <a:srgbClr val="0000FF"/>
                </a:solidFill>
              </a:rPr>
              <a:t>Finding Crusoe friendly, the native vows devotion to his liberator:</a:t>
            </a:r>
          </a:p>
          <a:p>
            <a:pPr marL="1266825" lvl="1" indent="0" algn="just">
              <a:buFont typeface="Arial" pitchFamily="34" charset="0"/>
              <a:buChar char="•"/>
            </a:pPr>
            <a:r>
              <a:rPr lang="en-US" sz="2000" b="1" dirty="0" smtClean="0">
                <a:solidFill>
                  <a:srgbClr val="0000FF"/>
                </a:solidFill>
              </a:rPr>
              <a:t>The native will be Crusoe’s servant</a:t>
            </a:r>
          </a:p>
          <a:p>
            <a:pPr marL="1266825" lvl="1" indent="0" algn="just">
              <a:buFont typeface="Arial" pitchFamily="34" charset="0"/>
              <a:buChar char="•"/>
            </a:pPr>
            <a:r>
              <a:rPr lang="en-US" sz="2000" b="1" dirty="0" smtClean="0">
                <a:solidFill>
                  <a:srgbClr val="0000FF"/>
                </a:solidFill>
              </a:rPr>
              <a:t>The native will be Crusoe’s teacher</a:t>
            </a:r>
          </a:p>
          <a:p>
            <a:pPr marL="1266825" lvl="1" indent="0" algn="just">
              <a:buFont typeface="Arial" pitchFamily="34" charset="0"/>
              <a:buChar char="•"/>
            </a:pPr>
            <a:r>
              <a:rPr lang="en-US" sz="2000" b="1" dirty="0" smtClean="0">
                <a:solidFill>
                  <a:srgbClr val="0000FF"/>
                </a:solidFill>
              </a:rPr>
              <a:t>The native will be Crusoe’s </a:t>
            </a:r>
            <a:r>
              <a:rPr lang="en-US" sz="2000" b="1" dirty="0" err="1" smtClean="0">
                <a:solidFill>
                  <a:srgbClr val="0000FF"/>
                </a:solidFill>
              </a:rPr>
              <a:t>neighbour</a:t>
            </a:r>
            <a:endParaRPr lang="en-US" sz="2000" b="1" dirty="0" smtClean="0">
              <a:solidFill>
                <a:srgbClr val="0000FF"/>
              </a:solidFill>
            </a:endParaRPr>
          </a:p>
          <a:p>
            <a:pPr marL="1266825" lvl="1" indent="0" algn="just">
              <a:buFont typeface="Arial" pitchFamily="34" charset="0"/>
              <a:buChar char="•"/>
            </a:pPr>
            <a:r>
              <a:rPr lang="en-US" sz="2000" b="1" dirty="0" smtClean="0">
                <a:solidFill>
                  <a:srgbClr val="0000FF"/>
                </a:solidFill>
              </a:rPr>
              <a:t>The native will be Crusoe’s friend</a:t>
            </a:r>
          </a:p>
          <a:p>
            <a:pPr marL="0" indent="0" algn="just">
              <a:buFont typeface="Arial" pitchFamily="34" charset="0"/>
              <a:buChar char="•"/>
            </a:pPr>
            <a:endParaRPr lang="en-US" sz="2400" b="1" dirty="0" smtClean="0">
              <a:solidFill>
                <a:srgbClr val="0000FF"/>
              </a:solidFill>
            </a:endParaRPr>
          </a:p>
          <a:p>
            <a:pPr marL="0" indent="0" algn="just">
              <a:buFont typeface="Arial" pitchFamily="34" charset="0"/>
              <a:buChar char="•"/>
            </a:pPr>
            <a:endParaRPr lang="en-US" sz="2400" b="1" dirty="0" smtClean="0">
              <a:solidFill>
                <a:srgbClr val="0000FF"/>
              </a:solidFill>
            </a:endParaRPr>
          </a:p>
          <a:p>
            <a:pPr marL="0" indent="0" algn="just">
              <a:buFont typeface="Arial" pitchFamily="34" charset="0"/>
              <a:buChar char="•"/>
            </a:pPr>
            <a:endParaRPr lang="ar-EG" sz="2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I Call Him Friday</a:t>
            </a:r>
            <a:r>
              <a:rPr lang="en-US" b="1" dirty="0" smtClean="0"/>
              <a:t> </a:t>
            </a:r>
            <a:endParaRPr lang="ar-EG" dirty="0"/>
          </a:p>
        </p:txBody>
      </p:sp>
      <p:sp>
        <p:nvSpPr>
          <p:cNvPr id="3" name="Content Placeholder 2"/>
          <p:cNvSpPr>
            <a:spLocks noGrp="1"/>
          </p:cNvSpPr>
          <p:nvPr>
            <p:ph idx="1"/>
          </p:nvPr>
        </p:nvSpPr>
        <p:spPr/>
        <p:txBody>
          <a:bodyPr/>
          <a:lstStyle/>
          <a:p>
            <a:pPr marL="0" indent="0" algn="l"/>
            <a:r>
              <a:rPr lang="en-US" sz="2800" dirty="0" smtClean="0"/>
              <a:t>Crusoe names the native Friday to commemorate the day on which Crusoe saves the native's life. Friday again asserts his subservience to Crusoe. Crusoe teaches him simple English words and clothes him. Returning together to the slaughter scene, Crusoe has Friday clean up the bones and skulls and tries to convey to his servant the horror of cannibalism. Crusoe is delighted with his new companion and teaches him to eat goat meat instead of human flesh. He realizes he must expand his grain cultivation, which Friday helps him to do.</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ar-EG" dirty="0"/>
          </a:p>
        </p:txBody>
      </p:sp>
      <p:sp>
        <p:nvSpPr>
          <p:cNvPr id="3" name="Content Placeholder 2"/>
          <p:cNvSpPr>
            <a:spLocks noGrp="1"/>
          </p:cNvSpPr>
          <p:nvPr>
            <p:ph idx="1"/>
          </p:nvPr>
        </p:nvSpPr>
        <p:spPr>
          <a:xfrm>
            <a:off x="495300" y="381000"/>
            <a:ext cx="8915400" cy="5745163"/>
          </a:xfrm>
        </p:spPr>
        <p:txBody>
          <a:bodyPr/>
          <a:lstStyle/>
          <a:p>
            <a:pPr marL="0" indent="0" algn="l">
              <a:buFont typeface="Arial" pitchFamily="34" charset="0"/>
              <a:buChar char="•"/>
            </a:pPr>
            <a:endParaRPr lang="en-US" sz="2400" b="1" dirty="0" smtClean="0"/>
          </a:p>
          <a:p>
            <a:pPr marL="0" indent="0" algn="l">
              <a:buFont typeface="Arial" pitchFamily="34" charset="0"/>
              <a:buChar char="•"/>
            </a:pPr>
            <a:endParaRPr lang="en-US" sz="2400" b="1" dirty="0" smtClean="0"/>
          </a:p>
          <a:p>
            <a:pPr marL="0" indent="0" algn="l">
              <a:buFont typeface="Arial" pitchFamily="34" charset="0"/>
              <a:buChar char="•"/>
            </a:pPr>
            <a:endParaRPr lang="en-US" sz="2400" b="1" dirty="0" smtClean="0"/>
          </a:p>
          <a:p>
            <a:pPr marL="0" indent="0" algn="l">
              <a:buFont typeface="Arial" pitchFamily="34" charset="0"/>
              <a:buChar char="•"/>
            </a:pPr>
            <a:r>
              <a:rPr lang="en-US" sz="2400" b="1" dirty="0" smtClean="0"/>
              <a:t>Why does Crusoe give the native the name Friday? </a:t>
            </a:r>
          </a:p>
          <a:p>
            <a:pPr marL="630238" indent="0" algn="l">
              <a:buFont typeface="Arial" pitchFamily="34" charset="0"/>
              <a:buChar char="•"/>
            </a:pPr>
            <a:r>
              <a:rPr lang="en-US" sz="2400" b="1" dirty="0" smtClean="0"/>
              <a:t>to commemorate the day on which Crusoe saves his life. </a:t>
            </a:r>
          </a:p>
          <a:p>
            <a:pPr marL="630238" indent="0" algn="l">
              <a:buFont typeface="Arial" pitchFamily="34" charset="0"/>
              <a:buChar char="•"/>
            </a:pPr>
            <a:r>
              <a:rPr lang="en-US" sz="2400" b="1" dirty="0" smtClean="0"/>
              <a:t>To celebrate this important vacation</a:t>
            </a:r>
          </a:p>
          <a:p>
            <a:pPr marL="630238" indent="0" algn="l">
              <a:buFont typeface="Arial" pitchFamily="34" charset="0"/>
              <a:buChar char="•"/>
            </a:pPr>
            <a:r>
              <a:rPr lang="en-US" sz="2400" b="1" dirty="0" smtClean="0"/>
              <a:t>To teach him English</a:t>
            </a:r>
          </a:p>
          <a:p>
            <a:pPr marL="630238" indent="0" algn="l">
              <a:buFont typeface="Arial" pitchFamily="34" charset="0"/>
              <a:buChar char="•"/>
            </a:pPr>
            <a:r>
              <a:rPr lang="en-US" sz="2400" b="1" dirty="0" smtClean="0"/>
              <a:t>To swim with him on Friday</a:t>
            </a:r>
          </a:p>
          <a:p>
            <a:pPr marL="0" indent="0" algn="l"/>
            <a:endParaRPr lang="en-US" sz="2400" b="1" dirty="0" smtClean="0"/>
          </a:p>
          <a:p>
            <a:pPr marL="0" indent="0" algn="l"/>
            <a:endParaRPr lang="en-US" sz="2400" b="1"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0000FF"/>
                </a:solidFill>
              </a:rPr>
              <a:t>Oxford Advanced Learners’ Dictionary</a:t>
            </a:r>
            <a:endParaRPr lang="ar-EG" i="1" dirty="0">
              <a:solidFill>
                <a:srgbClr val="0000FF"/>
              </a:solidFill>
            </a:endParaRPr>
          </a:p>
        </p:txBody>
      </p:sp>
      <p:sp>
        <p:nvSpPr>
          <p:cNvPr id="3" name="Content Placeholder 2"/>
          <p:cNvSpPr>
            <a:spLocks noGrp="1"/>
          </p:cNvSpPr>
          <p:nvPr>
            <p:ph idx="1"/>
          </p:nvPr>
        </p:nvSpPr>
        <p:spPr/>
        <p:txBody>
          <a:bodyPr/>
          <a:lstStyle/>
          <a:p>
            <a:pPr algn="just"/>
            <a:r>
              <a:rPr lang="en-US" dirty="0" smtClean="0"/>
              <a:t>Man Friday the name of the faithful servant and companion in Daniel Defoe’s novel Robinson Crusoe. Crusoe gives him this name after saving his life on a Friday. The phrase man Friday is now sometimes used to mean a trusted male assistant or servant. The female equivalent is a girl Friday.</a:t>
            </a:r>
            <a:endParaRPr lang="ar-EG"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2987</TotalTime>
  <Words>1214</Words>
  <Application>Microsoft Office PowerPoint</Application>
  <PresentationFormat>A4 Paper (210x297 mm)</PresentationFormat>
  <Paragraphs>90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Twelfth Lecture</vt:lpstr>
      <vt:lpstr>In this Lecture:</vt:lpstr>
      <vt:lpstr>Before we Start</vt:lpstr>
      <vt:lpstr>Verisimilitude </vt:lpstr>
      <vt:lpstr> I Find the Print of a Man's Naked Foot  </vt:lpstr>
      <vt:lpstr> I Find the Print of a Man's Naked Foot  </vt:lpstr>
      <vt:lpstr>Commentary </vt:lpstr>
      <vt:lpstr>Questions </vt:lpstr>
      <vt:lpstr>Questions </vt:lpstr>
      <vt:lpstr> I See the Shore Spread with Bones  </vt:lpstr>
      <vt:lpstr>I See the Wreck of a Ship </vt:lpstr>
      <vt:lpstr>A word on Colonialism </vt:lpstr>
      <vt:lpstr> I Hear the First Sound of a Man's Voice  </vt:lpstr>
      <vt:lpstr>Commentary </vt:lpstr>
      <vt:lpstr>Slide 16</vt:lpstr>
      <vt:lpstr>I Call Him Friday </vt:lpstr>
      <vt:lpstr> </vt:lpstr>
      <vt:lpstr>Oxford Advanced Learners’ Dictionary</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aaaa</cp:lastModifiedBy>
  <cp:revision>202</cp:revision>
  <dcterms:created xsi:type="dcterms:W3CDTF">2009-10-14T19:14:34Z</dcterms:created>
  <dcterms:modified xsi:type="dcterms:W3CDTF">2011-10-31T11:02:46Z</dcterms:modified>
</cp:coreProperties>
</file>