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378" r:id="rId4"/>
    <p:sldId id="379" r:id="rId5"/>
    <p:sldId id="355" r:id="rId6"/>
    <p:sldId id="375" r:id="rId7"/>
    <p:sldId id="356" r:id="rId8"/>
    <p:sldId id="381" r:id="rId9"/>
    <p:sldId id="376" r:id="rId10"/>
    <p:sldId id="357" r:id="rId11"/>
    <p:sldId id="377" r:id="rId12"/>
    <p:sldId id="380" r:id="rId13"/>
    <p:sldId id="358" r:id="rId14"/>
    <p:sldId id="359" r:id="rId15"/>
    <p:sldId id="361" r:id="rId16"/>
    <p:sldId id="362" r:id="rId17"/>
    <p:sldId id="363"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FF3300"/>
    <a:srgbClr val="009900"/>
    <a:srgbClr val="709256"/>
    <a:srgbClr val="AD9968"/>
    <a:srgbClr val="3B84AF"/>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1296" y="-100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10/31/2011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en.wikipedia.org/wiki/Carib_peopl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Cannibalism" TargetMode="External"/><Relationship Id="rId2" Type="http://schemas.openxmlformats.org/officeDocument/2006/relationships/hyperlink" Target="http://en.wikipedia.org/wiki/Indigenous_peoples_of_the_Americas" TargetMode="External"/><Relationship Id="rId1" Type="http://schemas.openxmlformats.org/officeDocument/2006/relationships/slideLayout" Target="../slideLayouts/slideLayout2.xml"/><Relationship Id="rId4" Type="http://schemas.openxmlformats.org/officeDocument/2006/relationships/hyperlink" Target="http://en.wikipedia.org/wiki/The_Further_Adventures_of_Robinson_Cruso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Rise of the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4000" b="1" dirty="0" smtClean="0">
                <a:solidFill>
                  <a:srgbClr val="0000FF"/>
                </a:solidFill>
                <a:cs typeface="Arial" pitchFamily="34" charset="0"/>
              </a:rPr>
              <a:t>Thirteenth </a:t>
            </a:r>
            <a:r>
              <a:rPr lang="en-GB" sz="4000" b="1" dirty="0" smtClean="0">
                <a:solidFill>
                  <a:srgbClr val="0000FF"/>
                </a:solidFill>
                <a:cs typeface="Arial" pitchFamily="34" charset="0"/>
              </a:rPr>
              <a:t>Lecture</a:t>
            </a:r>
            <a:endParaRPr lang="en-US" sz="4000"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just"/>
            <a:r>
              <a:rPr lang="en-GB" sz="2400" b="1" dirty="0" smtClean="0"/>
              <a:t> </a:t>
            </a:r>
            <a:r>
              <a:rPr lang="en-US" sz="2400" b="1" dirty="0" smtClean="0"/>
              <a:t>Robinson Crusoe spends twenty-eight years on an island off the coast of Venezuela with his talking parrot Poll, his pet dog, and a tame goat as his only companions. In his twenty-fourth year, he discovers that </a:t>
            </a:r>
            <a:r>
              <a:rPr lang="en-US" sz="2400" b="1" dirty="0" err="1" smtClean="0">
                <a:hlinkClick r:id="rId2" action="ppaction://hlinkfile" tooltip="Carib people"/>
              </a:rPr>
              <a:t>Carib</a:t>
            </a:r>
            <a:r>
              <a:rPr lang="en-US" sz="2400" b="1" dirty="0" smtClean="0"/>
              <a:t> cannibals occasionally use a desolate beach on the island to kill and eat their captives.</a:t>
            </a:r>
          </a:p>
          <a:p>
            <a:pPr marL="0" indent="0" algn="just"/>
            <a:r>
              <a:rPr lang="en-US" sz="2400" b="1" dirty="0" smtClean="0"/>
              <a:t>Crusoe observes one of the </a:t>
            </a:r>
            <a:r>
              <a:rPr lang="en-US" sz="2400" b="1" dirty="0" err="1" smtClean="0"/>
              <a:t>Caribs</a:t>
            </a:r>
            <a:r>
              <a:rPr lang="en-US" sz="2400" b="1" dirty="0" smtClean="0"/>
              <a:t>, kept captive and about to be eaten, escape his captors. Crusoe ambushes two pursuers, and the others leave in their canoes without the knowledge of their counterparts' outcome. The rescued captive bows in gratitude to Crusoe, who decides to employ him as a servant. He names him Friday after the weekday upon which the rescue takes place.</a:t>
            </a:r>
          </a:p>
          <a:p>
            <a:pPr marL="0" indent="0" algn="just"/>
            <a:endParaRPr lang="en-US" sz="2400" b="1"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1371600"/>
            <a:ext cx="9372600" cy="4754563"/>
          </a:xfrm>
        </p:spPr>
        <p:txBody>
          <a:bodyPr/>
          <a:lstStyle/>
          <a:p>
            <a:pPr marL="0" indent="0" algn="just">
              <a:buFont typeface="Arial" pitchFamily="34" charset="0"/>
              <a:buChar char="•"/>
            </a:pPr>
            <a:r>
              <a:rPr lang="en-GB" sz="2000" b="1" dirty="0" smtClean="0"/>
              <a:t> </a:t>
            </a:r>
            <a:r>
              <a:rPr lang="en-US" sz="2000" b="1" dirty="0" smtClean="0"/>
              <a:t>Crusoe describes Friday as being a </a:t>
            </a:r>
            <a:r>
              <a:rPr lang="en-US" sz="2000" b="1" dirty="0" smtClean="0">
                <a:hlinkClick r:id="rId2" action="ppaction://hlinkfile" tooltip="Indigenous peoples of the Americas"/>
              </a:rPr>
              <a:t>Native American</a:t>
            </a:r>
            <a:r>
              <a:rPr lang="en-US" sz="2000" b="1" dirty="0" smtClean="0"/>
              <a:t>, though very unlike the Indians of Brazil and Virginia. His religion involves the worship of a mountain god named </a:t>
            </a:r>
            <a:r>
              <a:rPr lang="en-US" sz="2000" b="1" dirty="0" err="1" smtClean="0"/>
              <a:t>Benamuckee</a:t>
            </a:r>
            <a:r>
              <a:rPr lang="en-US" sz="2000" b="1" dirty="0" smtClean="0"/>
              <a:t>, officiated over by high priests called </a:t>
            </a:r>
            <a:r>
              <a:rPr lang="en-US" sz="2000" b="1" dirty="0" err="1" smtClean="0"/>
              <a:t>Oowokakee</a:t>
            </a:r>
            <a:r>
              <a:rPr lang="en-US" sz="2000" b="1" dirty="0" smtClean="0"/>
              <a:t>. Friday tolerates </a:t>
            </a:r>
            <a:r>
              <a:rPr lang="en-US" sz="2000" b="1" dirty="0" smtClean="0">
                <a:hlinkClick r:id="rId3" action="ppaction://hlinkfile" tooltip="Cannibalism"/>
              </a:rPr>
              <a:t>cannibalism</a:t>
            </a:r>
            <a:r>
              <a:rPr lang="en-US" sz="2000" b="1" dirty="0" smtClean="0"/>
              <a:t>, and even suggests eating the men Crusoe has killed.</a:t>
            </a:r>
          </a:p>
          <a:p>
            <a:pPr marL="0" indent="0" algn="just">
              <a:buFont typeface="Arial" pitchFamily="34" charset="0"/>
              <a:buChar char="•"/>
            </a:pPr>
            <a:r>
              <a:rPr lang="en-US" sz="2000" b="1" dirty="0" smtClean="0"/>
              <a:t>Crusoe teaches Friday the English language and converts him to Christianity. He tells him that cannibalism is wrong. Friday accompanies him in an ambush in which they save Friday's father.</a:t>
            </a:r>
          </a:p>
          <a:p>
            <a:pPr marL="0" indent="0" algn="just">
              <a:buFont typeface="Arial" pitchFamily="34" charset="0"/>
              <a:buChar char="•"/>
            </a:pPr>
            <a:r>
              <a:rPr lang="en-US" sz="2000" b="1" dirty="0" smtClean="0"/>
              <a:t>Crusoe returns to England twenty-eight years after being shipwrecked on the island, and four years after rescuing Friday. Friday's father goes with a Spanish castaway to the mainland to retrieve fourteen other Spanish castaways, but Crusoe and Friday depart the island before they return.</a:t>
            </a:r>
          </a:p>
          <a:p>
            <a:pPr marL="0" indent="0" algn="just">
              <a:buFont typeface="Arial" pitchFamily="34" charset="0"/>
              <a:buChar char="•"/>
            </a:pPr>
            <a:r>
              <a:rPr lang="en-US" sz="2000" b="1" dirty="0" smtClean="0"/>
              <a:t>Friday accompanies Crusoe home to England, and is his companion in the sequel </a:t>
            </a:r>
            <a:r>
              <a:rPr lang="en-US" sz="2000" b="1" i="1" dirty="0" smtClean="0">
                <a:hlinkClick r:id="rId4" action="ppaction://hlinkfile" tooltip="The Further Adventures of Robinson Crusoe"/>
              </a:rPr>
              <a:t>The Further Adventures of Robinson Crusoe</a:t>
            </a:r>
            <a:r>
              <a:rPr lang="en-US" sz="2000" b="1" dirty="0" smtClean="0"/>
              <a:t>, in which Friday is killed in a sea battle.</a:t>
            </a:r>
          </a:p>
          <a:p>
            <a:pPr marL="0" indent="0" algn="just">
              <a:buFont typeface="Arial" pitchFamily="34" charset="0"/>
              <a:buChar char="•"/>
            </a:pPr>
            <a:endParaRPr lang="en-US" sz="2000" b="1"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a:xfrm>
            <a:off x="304800" y="1447800"/>
            <a:ext cx="9372600" cy="4678363"/>
          </a:xfrm>
        </p:spPr>
        <p:txBody>
          <a:bodyPr/>
          <a:lstStyle/>
          <a:p>
            <a:pPr marL="0" indent="0" algn="just"/>
            <a:r>
              <a:rPr lang="en-US" sz="2400" b="1" dirty="0" smtClean="0"/>
              <a:t>The appearance of Friday is a major development in the novel, which has had only one character in it for a large part. The sweetness and docility of Friday, who is a cannibal, and the extraordinary ease with which Crusoe overcomes Friday's two pursuers, leads us to rethink Crusoe's earlier fear. Crusoe lives in terror of the cannibals for many years, scarcely daring to leave his cave and reduced to a </a:t>
            </a:r>
            <a:r>
              <a:rPr lang="en-US" sz="2400" b="1" dirty="0" err="1" smtClean="0"/>
              <a:t>cavemanlike</a:t>
            </a:r>
            <a:r>
              <a:rPr lang="en-US" sz="2400" b="1" dirty="0" smtClean="0"/>
              <a:t> existence. Then, in only a few minutes, he stops two cannibals and makes another his lifelong servant. Suddenly it seems that Crusoe has feared not the savages themselves, but his own exaggerated mental image of them. Thus, Crusoe's self-awareness arises as a major theme of the novel, and Crusoe illustrates that a better understanding of himself and his fears leads him to more prosperity and satisfaction in life.  </a:t>
            </a:r>
            <a:endParaRPr lang="ar-EG" sz="2400" b="1"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a:xfrm>
            <a:off x="495300" y="1447800"/>
            <a:ext cx="8915400" cy="4678363"/>
          </a:xfrm>
        </p:spPr>
        <p:txBody>
          <a:bodyPr/>
          <a:lstStyle/>
          <a:p>
            <a:pPr algn="just"/>
            <a:r>
              <a:rPr lang="en-US" sz="2800" b="1" dirty="0" smtClean="0"/>
              <a:t>Crusoe's self-awareness arises </a:t>
            </a:r>
            <a:r>
              <a:rPr lang="en-US" sz="2800" b="1" dirty="0" smtClean="0"/>
              <a:t>as </a:t>
            </a:r>
            <a:r>
              <a:rPr lang="en-US" sz="2800" b="1" dirty="0" smtClean="0"/>
              <a:t>a major theme of the novel. Crusoe illustrates that a better understanding of himself and his fears leads him to more prosperity and satisfaction in life.</a:t>
            </a:r>
          </a:p>
          <a:p>
            <a:pPr algn="just"/>
            <a:r>
              <a:rPr lang="en-US" sz="2800" b="1" dirty="0" smtClean="0"/>
              <a:t>Q. According to Crusoe, more prosperity and satisfaction in life depends on:</a:t>
            </a:r>
          </a:p>
          <a:p>
            <a:pPr marL="514350" indent="-514350" algn="just">
              <a:buFont typeface="+mj-lt"/>
              <a:buAutoNum type="arabicPeriod"/>
            </a:pPr>
            <a:r>
              <a:rPr lang="en-US" sz="2800" b="1" dirty="0" smtClean="0"/>
              <a:t>a better understanding of himself and his fears</a:t>
            </a:r>
          </a:p>
          <a:p>
            <a:pPr marL="514350" indent="-514350" algn="just">
              <a:buFont typeface="+mj-lt"/>
              <a:buAutoNum type="arabicPeriod"/>
            </a:pPr>
            <a:r>
              <a:rPr lang="en-US" sz="2800" b="1" dirty="0" smtClean="0"/>
              <a:t>More friends</a:t>
            </a:r>
          </a:p>
          <a:p>
            <a:pPr marL="514350" indent="-514350" algn="just">
              <a:buFont typeface="+mj-lt"/>
              <a:buAutoNum type="arabicPeriod"/>
            </a:pPr>
            <a:r>
              <a:rPr lang="en-US" sz="2800" b="1" dirty="0" smtClean="0"/>
              <a:t>More islands</a:t>
            </a:r>
          </a:p>
          <a:p>
            <a:pPr marL="514350" indent="-514350" algn="just">
              <a:buFont typeface="+mj-lt"/>
              <a:buAutoNum type="arabicPeriod"/>
            </a:pPr>
            <a:r>
              <a:rPr lang="en-US" sz="2800" b="1" dirty="0" smtClean="0"/>
              <a:t>More ships</a:t>
            </a:r>
          </a:p>
          <a:p>
            <a:pPr algn="just"/>
            <a:endParaRPr lang="ar-EG"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pPr marL="0" indent="0" algn="just"/>
            <a:r>
              <a:rPr lang="en-US" sz="2800" dirty="0" smtClean="0"/>
              <a:t>Friday's instantaneous servitude to Crusoe also raises questions about Crusoe's sense of his own rank and power. Crusoe easily could lift Friday from the ground when Friday grovels before him, but he does not. Without so much as a second thought, Crusoe accepts Friday as a servant and an inferior, assuming his own superiority. Friday may be the first New World “savage” in English literature to force a questioning of whether white people should automatically assume superiority over other races.</a:t>
            </a:r>
          </a:p>
          <a:p>
            <a:endParaRPr lang="ar-EG"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l"/>
            <a:r>
              <a:rPr lang="en-US" sz="4400" dirty="0" smtClean="0"/>
              <a:t> The opposite of inferior is superior.</a:t>
            </a:r>
          </a:p>
          <a:p>
            <a:pPr algn="l"/>
            <a:r>
              <a:rPr lang="en-US" sz="4400" dirty="0" smtClean="0"/>
              <a:t>Who </a:t>
            </a:r>
            <a:r>
              <a:rPr lang="en-US" sz="4400" dirty="0" smtClean="0"/>
              <a:t>is superior? Robinson or Friday?</a:t>
            </a:r>
            <a:endParaRPr lang="ar-SA" sz="4400" dirty="0" smtClean="0"/>
          </a:p>
          <a:p>
            <a:pPr algn="l"/>
            <a:r>
              <a:rPr lang="en-US" sz="4400" dirty="0" smtClean="0"/>
              <a:t>Who is inferior? Robinson or Friday?</a:t>
            </a:r>
            <a:endParaRPr lang="ar-SA" sz="4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pPr marL="0" indent="0" algn="just">
              <a:buFont typeface="Arial" pitchFamily="34" charset="0"/>
              <a:buChar char="•"/>
            </a:pPr>
            <a:r>
              <a:rPr lang="en-US" sz="2800" dirty="0" smtClean="0">
                <a:solidFill>
                  <a:srgbClr val="0000FF"/>
                </a:solidFill>
              </a:rPr>
              <a:t>Crusoe at once makes of Friday a servant and an inferior because:</a:t>
            </a:r>
          </a:p>
          <a:p>
            <a:pPr marL="514350" indent="-514350" algn="just">
              <a:buFont typeface="+mj-lt"/>
              <a:buAutoNum type="arabicPeriod"/>
            </a:pPr>
            <a:r>
              <a:rPr lang="en-US" sz="2800" dirty="0" smtClean="0"/>
              <a:t>Friday worked a s a servant before</a:t>
            </a:r>
          </a:p>
          <a:p>
            <a:pPr marL="514350" indent="-514350" algn="just">
              <a:buFont typeface="+mj-lt"/>
              <a:buAutoNum type="arabicPeriod"/>
            </a:pPr>
            <a:r>
              <a:rPr lang="en-US" sz="2800" dirty="0" smtClean="0"/>
              <a:t>The writer wants to show Crusoe as superior to Friday</a:t>
            </a:r>
          </a:p>
          <a:p>
            <a:pPr marL="514350" indent="-514350" algn="just">
              <a:buFont typeface="+mj-lt"/>
              <a:buAutoNum type="arabicPeriod"/>
            </a:pPr>
            <a:r>
              <a:rPr lang="en-US" sz="2800" dirty="0" smtClean="0"/>
              <a:t>There were no servants so Crusoe needed his help</a:t>
            </a:r>
          </a:p>
          <a:p>
            <a:pPr marL="514350" indent="-514350" algn="just">
              <a:buFont typeface="+mj-lt"/>
              <a:buAutoNum type="arabicPeriod"/>
            </a:pPr>
            <a:r>
              <a:rPr lang="en-US" sz="2800" dirty="0" smtClean="0"/>
              <a:t>Friday wanted this</a:t>
            </a:r>
          </a:p>
          <a:p>
            <a:pPr marL="514350" indent="-514350" algn="just">
              <a:buFont typeface="+mj-lt"/>
              <a:buAutoNum type="arabicPeriod"/>
            </a:pPr>
            <a:endParaRPr lang="en-US" sz="2800" dirty="0" smtClean="0"/>
          </a:p>
          <a:p>
            <a:pPr marL="0" indent="0" algn="just"/>
            <a:endParaRPr lang="en-US" dirty="0" smtClean="0"/>
          </a:p>
          <a:p>
            <a:pPr marL="0" indent="0" algn="just"/>
            <a:endParaRPr lang="ar-EG"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39762"/>
          </a:xfrm>
        </p:spPr>
        <p:txBody>
          <a:bodyPr/>
          <a:lstStyle/>
          <a:p>
            <a:r>
              <a:rPr lang="en-US" dirty="0" smtClean="0"/>
              <a:t> </a:t>
            </a:r>
            <a:endParaRPr lang="ar-EG" dirty="0"/>
          </a:p>
        </p:txBody>
      </p:sp>
      <p:sp>
        <p:nvSpPr>
          <p:cNvPr id="3" name="Content Placeholder 2"/>
          <p:cNvSpPr>
            <a:spLocks noGrp="1"/>
          </p:cNvSpPr>
          <p:nvPr>
            <p:ph idx="1"/>
          </p:nvPr>
        </p:nvSpPr>
        <p:spPr>
          <a:xfrm>
            <a:off x="228600" y="990600"/>
            <a:ext cx="9448800" cy="5135563"/>
          </a:xfrm>
        </p:spPr>
        <p:txBody>
          <a:bodyPr/>
          <a:lstStyle/>
          <a:p>
            <a:pPr marL="0" indent="0" algn="just"/>
            <a:r>
              <a:rPr lang="en-US" sz="2400" b="1" dirty="0" smtClean="0"/>
              <a:t>Before Crusoe and Friday have a chance for their voyage to the cannibals' land, the cannibals visit Crusoe's island. Twenty-one natives come in three canoes to carry out another cannibalistic attack on three prisoners. Hesitant on moral grounds to kill so many, Crusoe reasons that since Friday belongs to an enemy nation, the situation can be construed as a state of war in which killing is permissible. Approaching the shore, Crusoe observes that one of the prisoners is a European. Crusoe and Friday fall upon the cannibals and quickly overcome them with their superior weapons, allowing only four to escape. Friday is overjoyed to find that another of the prisoners is his own father. Crusoe and Friday feed the dazed prisoners and carry them back to Crusoe's dwelling, where a tent is erected for them. Crusoe reflects contentedly on the peopling of his kingdom with loyal subjects.</a:t>
            </a:r>
          </a:p>
          <a:p>
            <a:endParaRPr lang="ar-EG"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pPr algn="just">
              <a:buFont typeface="Arial" pitchFamily="34" charset="0"/>
              <a:buChar char="•"/>
            </a:pPr>
            <a:r>
              <a:rPr lang="en-US" sz="2800" dirty="0" smtClean="0"/>
              <a:t>Why does Crusoe hesitate to kill cannibals at the start?</a:t>
            </a:r>
          </a:p>
          <a:p>
            <a:pPr marL="514350" indent="-514350" algn="just">
              <a:buFont typeface="+mj-lt"/>
              <a:buAutoNum type="arabicPeriod"/>
            </a:pPr>
            <a:r>
              <a:rPr lang="en-US" sz="2800" dirty="0" smtClean="0"/>
              <a:t>On moral grounds</a:t>
            </a:r>
          </a:p>
          <a:p>
            <a:pPr marL="514350" indent="-514350" algn="just">
              <a:buFont typeface="+mj-lt"/>
              <a:buAutoNum type="arabicPeriod"/>
            </a:pPr>
            <a:r>
              <a:rPr lang="en-US" sz="2800" dirty="0" smtClean="0"/>
              <a:t>On financial bases</a:t>
            </a:r>
          </a:p>
          <a:p>
            <a:pPr marL="514350" indent="-514350" algn="just">
              <a:buFont typeface="+mj-lt"/>
              <a:buAutoNum type="arabicPeriod"/>
            </a:pPr>
            <a:r>
              <a:rPr lang="en-US" sz="2800" dirty="0" smtClean="0"/>
              <a:t>For social reasons</a:t>
            </a:r>
          </a:p>
          <a:p>
            <a:pPr marL="514350" indent="-514350" algn="just">
              <a:buFont typeface="+mj-lt"/>
              <a:buAutoNum type="arabicPeriod"/>
            </a:pPr>
            <a:r>
              <a:rPr lang="en-US" sz="2800" dirty="0" smtClean="0"/>
              <a:t>For no obvious reason</a:t>
            </a:r>
          </a:p>
          <a:p>
            <a:pPr algn="just">
              <a:buFont typeface="Arial" pitchFamily="34" charset="0"/>
              <a:buChar char="•"/>
            </a:pPr>
            <a:r>
              <a:rPr lang="en-US" sz="2800" dirty="0" smtClean="0"/>
              <a:t>One of the prisoners Crusoe arrests is his own father. This is called:</a:t>
            </a:r>
          </a:p>
          <a:p>
            <a:pPr algn="just">
              <a:buFont typeface="Arial" pitchFamily="34" charset="0"/>
              <a:buChar char="•"/>
            </a:pPr>
            <a:r>
              <a:rPr lang="en-US" sz="2800" dirty="0" smtClean="0"/>
              <a:t>1-Sentimentalism	2-verisimilitude	3-coincidence 		4-plot</a:t>
            </a:r>
            <a:endParaRPr lang="ar-EG" sz="2800" dirty="0"/>
          </a:p>
        </p:txBody>
      </p:sp>
    </p:spTree>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buFont typeface="Arial" pitchFamily="34" charset="0"/>
              <a:buChar char="•"/>
            </a:pPr>
            <a:r>
              <a:rPr lang="en-GB" dirty="0" smtClean="0"/>
              <a:t> The relationship between Crusoe and his father is a very important one here.</a:t>
            </a:r>
          </a:p>
          <a:p>
            <a:pPr algn="just">
              <a:buFont typeface="Arial" pitchFamily="34" charset="0"/>
              <a:buChar char="•"/>
            </a:pPr>
            <a:r>
              <a:rPr lang="en-GB" dirty="0" smtClean="0"/>
              <a:t>Is it the same?</a:t>
            </a:r>
          </a:p>
          <a:p>
            <a:pPr algn="just">
              <a:buFont typeface="Arial" pitchFamily="34" charset="0"/>
              <a:buChar char="•"/>
            </a:pPr>
            <a:r>
              <a:rPr lang="en-GB" dirty="0" smtClean="0"/>
              <a:t>Does he learn from experience?</a:t>
            </a:r>
          </a:p>
          <a:p>
            <a:pPr algn="just">
              <a:buFont typeface="Arial" pitchFamily="34" charset="0"/>
              <a:buChar char="•"/>
            </a:pPr>
            <a:r>
              <a:rPr lang="en-GB" dirty="0" smtClean="0"/>
              <a:t>Is he true to his feelings and his remorse?</a:t>
            </a:r>
          </a:p>
          <a:p>
            <a:pPr algn="just">
              <a:buFont typeface="Arial" pitchFamily="34" charset="0"/>
              <a:buChar char="•"/>
            </a:pPr>
            <a:r>
              <a:rPr lang="en-GB" dirty="0" smtClean="0"/>
              <a:t>Who is the most important person on earth for Crusoe?</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i="1" dirty="0" smtClean="0"/>
              <a:t>We Plan a Voyage to the Colonies of America</a:t>
            </a:r>
            <a:r>
              <a:rPr lang="en-US" sz="3600" b="1" dirty="0" smtClean="0"/>
              <a:t> </a:t>
            </a:r>
            <a:endParaRPr lang="ar-EG" sz="3600" dirty="0"/>
          </a:p>
        </p:txBody>
      </p:sp>
      <p:sp>
        <p:nvSpPr>
          <p:cNvPr id="3" name="Content Placeholder 2"/>
          <p:cNvSpPr>
            <a:spLocks noGrp="1"/>
          </p:cNvSpPr>
          <p:nvPr>
            <p:ph idx="1"/>
          </p:nvPr>
        </p:nvSpPr>
        <p:spPr/>
        <p:txBody>
          <a:bodyPr/>
          <a:lstStyle/>
          <a:p>
            <a:pPr marL="0" indent="0" algn="just"/>
            <a:r>
              <a:rPr lang="en-US" sz="2800" dirty="0" smtClean="0"/>
              <a:t> After conversing with his “two new subjects,” Friday's father and the Spaniard, Crusoe revisits his earlier dream of returning to the mainland. Crusoe asks the Spaniard whether he can count on the support of the remaining men held on the cannibals' territory. The Spaniard says yes, but reminds Crusoe that food production would have to be expanded to accommodate so many extra men. With the help of his new workers, Crusoe increases his agricultural capacity. He gives each of the new men a gun.</a:t>
            </a:r>
          </a:p>
          <a:p>
            <a:endParaRPr lang="ar-EG" dirty="0"/>
          </a:p>
        </p:txBody>
      </p:sp>
    </p:spTree>
  </p:cSld>
  <p:clrMapOvr>
    <a:masterClrMapping/>
  </p:clrMapOvr>
  <p:transition spd="med">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563562"/>
          </a:xfrm>
        </p:spPr>
        <p:txBody>
          <a:bodyPr/>
          <a:lstStyle/>
          <a:p>
            <a:endParaRPr lang="ar-EG" dirty="0"/>
          </a:p>
        </p:txBody>
      </p:sp>
      <p:sp>
        <p:nvSpPr>
          <p:cNvPr id="3" name="Content Placeholder 2"/>
          <p:cNvSpPr>
            <a:spLocks noGrp="1"/>
          </p:cNvSpPr>
          <p:nvPr>
            <p:ph idx="1"/>
          </p:nvPr>
        </p:nvSpPr>
        <p:spPr>
          <a:xfrm>
            <a:off x="304800" y="1066800"/>
            <a:ext cx="9296400" cy="5181600"/>
          </a:xfrm>
        </p:spPr>
        <p:txBody>
          <a:bodyPr/>
          <a:lstStyle/>
          <a:p>
            <a:pPr marL="0" indent="0" algn="just"/>
            <a:r>
              <a:rPr lang="en-US" sz="2400" b="1" dirty="0" smtClean="0"/>
              <a:t> One day Friday comes running to Crusoe with news that a boat is approaching the island, and Crusoe, with his spyglass, discovers it to be English. Crusoe is suspicious. Near the shore, Crusoe and Friday discover that the boat contains eleven men, three of whom are bound as prisoners. Friday suspects that the captors are preparing for cannibalism. When the eight free men wander around the island, Crusoe approaches the prisoners, who mistake him for an angel. One prisoner explains that he is the captain of the ship and that the sailors have mutinied. Crusoe proposes that in exchange for liberating him and the other two, he and Friday should be granted free passage to England. The captain agrees and Crusoe gives him a gun. Crusoe realizes that the other seamen may notice something wrong and send more men onshore to overpower Crusoe's men. They disable the boat to prevent the additional men from escaping.</a:t>
            </a:r>
          </a:p>
          <a:p>
            <a:r>
              <a:rPr lang="en-US" dirty="0" smtClean="0"/>
              <a:t> </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pPr marL="0" indent="0" algn="just"/>
            <a:r>
              <a:rPr lang="en-US" sz="2000" b="1" dirty="0" smtClean="0"/>
              <a:t>The affectionate and loyal bond between Crusoe and Friday is a remarkable feature of this early novel. Indeed, it is striking that this tender friendship is depicted in an age when Europeans were engaged in the large-scale devastation of nonwhite populations across the globe. Even to represent a Native American with the individual characterization that Defoe gives Friday, much less as an individual with admirable traits, was an unprecedented move in English literature. But, in accordance with the Eurocentric attitude of the time, Defoe ensures that Friday is not Crusoe's equal in the novel. He is clearly a servant and an inferior in rank, power, and respect. Nevertheless, when Crusoe describes his own “singular satisfaction in the fellow himself,” and says, “I began really to love the creature,” his emotional attachment seems sincere, even if we object to Crusoe's treatment of Friday as a creature rather than a human being.</a:t>
            </a:r>
          </a:p>
          <a:p>
            <a:endParaRPr lang="ar-EG"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t>We Seize the Ship</a:t>
            </a:r>
            <a:r>
              <a:rPr lang="en-US" b="1" dirty="0" smtClean="0"/>
              <a:t> </a:t>
            </a:r>
            <a:endParaRPr lang="ar-EG" dirty="0"/>
          </a:p>
        </p:txBody>
      </p:sp>
      <p:sp>
        <p:nvSpPr>
          <p:cNvPr id="3" name="Content Placeholder 2"/>
          <p:cNvSpPr>
            <a:spLocks noGrp="1"/>
          </p:cNvSpPr>
          <p:nvPr>
            <p:ph idx="1"/>
          </p:nvPr>
        </p:nvSpPr>
        <p:spPr/>
        <p:txBody>
          <a:bodyPr/>
          <a:lstStyle/>
          <a:p>
            <a:pPr marL="0" indent="0" algn="just"/>
            <a:r>
              <a:rPr lang="en-US" sz="2400" dirty="0" smtClean="0"/>
              <a:t> Having defeated the mutineers, Crusoe decides that it is time to seize the ship, and he tells the captain of his plans. The captain agrees. Crusoe and the captain intimidate the captive mutineers with a fictitious report that the island's governor intends to execute them all but would pardon most of them if they help seize the ship. To guarantee the men's promises, Crusoe keeps five hostages. The plan works: the rebel captain on the ship is killed, and the ship is reclaimed. When Crusoe glimpses the ship, he nearly faints from shock. In gratitude, the captain presents Crusoe with gifts of wine, food, and clothing. The mutineers are offered the chance to remain on the island in order to avoid certain execution for mutiny in England. Gratefully, they accept. </a:t>
            </a:r>
            <a:endParaRPr lang="ar-EG" sz="2400"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t>We Seize the Ship</a:t>
            </a:r>
            <a:r>
              <a:rPr lang="en-US" b="1" dirty="0" smtClean="0"/>
              <a:t> </a:t>
            </a:r>
            <a:endParaRPr lang="ar-EG" dirty="0"/>
          </a:p>
        </p:txBody>
      </p:sp>
      <p:sp>
        <p:nvSpPr>
          <p:cNvPr id="3" name="Content Placeholder 2"/>
          <p:cNvSpPr>
            <a:spLocks noGrp="1"/>
          </p:cNvSpPr>
          <p:nvPr>
            <p:ph idx="1"/>
          </p:nvPr>
        </p:nvSpPr>
        <p:spPr/>
        <p:txBody>
          <a:bodyPr/>
          <a:lstStyle/>
          <a:p>
            <a:pPr marL="0" indent="0" algn="just"/>
            <a:r>
              <a:rPr lang="en-US" dirty="0" smtClean="0"/>
              <a:t>On December </a:t>
            </a:r>
            <a:r>
              <a:rPr lang="en-US" cap="small" dirty="0" smtClean="0"/>
              <a:t>19</a:t>
            </a:r>
            <a:r>
              <a:rPr lang="en-US" dirty="0" smtClean="0"/>
              <a:t>, </a:t>
            </a:r>
            <a:r>
              <a:rPr lang="en-US" cap="small" dirty="0" smtClean="0"/>
              <a:t>1686</a:t>
            </a:r>
            <a:r>
              <a:rPr lang="en-US" dirty="0" smtClean="0"/>
              <a:t>, Crusoe boards the ship with his money and a few possessions and sets sail for England after twenty-eight years on the island. Back in England, Crusoe discovers that the widow who has been guarding his money is alive but not prosperous. Crusoe's family is dead, except for two sisters and the children of a brother. Crusoe decides to go to Lisbon to seek information about his plantations in Brazil.</a:t>
            </a:r>
          </a:p>
          <a:p>
            <a:endParaRPr lang="ar-EG"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3017</TotalTime>
  <Words>1643</Words>
  <Application>Microsoft Office PowerPoint</Application>
  <PresentationFormat>A4 Paper (210x297 mm)‎</PresentationFormat>
  <Paragraphs>58</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Thirteenth Lecture</vt:lpstr>
      <vt:lpstr>الشريحة 3</vt:lpstr>
      <vt:lpstr>الشريحة 4</vt:lpstr>
      <vt:lpstr>الشريحة 5</vt:lpstr>
      <vt:lpstr>الشريحة 6</vt:lpstr>
      <vt:lpstr>الشريحة 7</vt:lpstr>
      <vt:lpstr>الشريحة 8</vt:lpstr>
      <vt:lpstr>الشريحة 9</vt:lpstr>
      <vt:lpstr> </vt:lpstr>
      <vt:lpstr>الشريحة 11</vt:lpstr>
      <vt:lpstr>الشريحة 12</vt:lpstr>
      <vt:lpstr>We Plan a Voyage to the Colonies of America </vt:lpstr>
      <vt:lpstr>الشريحة 14</vt:lpstr>
      <vt:lpstr>الشريحة 15</vt:lpstr>
      <vt:lpstr>We Seize the Ship </vt:lpstr>
      <vt:lpstr>We Seize the Ship </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208</cp:revision>
  <dcterms:created xsi:type="dcterms:W3CDTF">2009-10-14T19:14:34Z</dcterms:created>
  <dcterms:modified xsi:type="dcterms:W3CDTF">2011-10-31T12:45:54Z</dcterms:modified>
</cp:coreProperties>
</file>