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73" r:id="rId3"/>
    <p:sldId id="363" r:id="rId4"/>
    <p:sldId id="368" r:id="rId5"/>
    <p:sldId id="364" r:id="rId6"/>
    <p:sldId id="369" r:id="rId7"/>
    <p:sldId id="360" r:id="rId8"/>
    <p:sldId id="365" r:id="rId9"/>
    <p:sldId id="370" r:id="rId10"/>
    <p:sldId id="366" r:id="rId11"/>
    <p:sldId id="371" r:id="rId12"/>
    <p:sldId id="367" r:id="rId13"/>
    <p:sldId id="372"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3300"/>
    <a:srgbClr val="009900"/>
    <a:srgbClr val="709256"/>
    <a:srgbClr val="AD9968"/>
    <a:srgbClr val="3B84AF"/>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428" y="-19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4000" b="1" dirty="0" smtClean="0">
                <a:solidFill>
                  <a:srgbClr val="0000FF"/>
                </a:solidFill>
                <a:cs typeface="Arial" pitchFamily="34" charset="0"/>
              </a:rPr>
              <a:t>Fourteenth </a:t>
            </a:r>
            <a:r>
              <a:rPr lang="en-GB" sz="4000" b="1" dirty="0" smtClean="0">
                <a:solidFill>
                  <a:srgbClr val="0000FF"/>
                </a:solidFill>
                <a:cs typeface="Arial" pitchFamily="34" charset="0"/>
              </a:rPr>
              <a:t>Lecture</a:t>
            </a:r>
            <a:endParaRPr lang="en-US"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We Seize the Ship</a:t>
            </a:r>
            <a:r>
              <a:rPr lang="en-US" b="1" dirty="0" smtClean="0"/>
              <a:t> </a:t>
            </a:r>
            <a:endParaRPr lang="ar-EG" dirty="0"/>
          </a:p>
        </p:txBody>
      </p:sp>
      <p:sp>
        <p:nvSpPr>
          <p:cNvPr id="3" name="Content Placeholder 2"/>
          <p:cNvSpPr>
            <a:spLocks noGrp="1"/>
          </p:cNvSpPr>
          <p:nvPr>
            <p:ph idx="1"/>
          </p:nvPr>
        </p:nvSpPr>
        <p:spPr/>
        <p:txBody>
          <a:bodyPr/>
          <a:lstStyle/>
          <a:p>
            <a:pPr marL="0" indent="0" algn="just"/>
            <a:r>
              <a:rPr lang="en-US" dirty="0" smtClean="0"/>
              <a:t>On December </a:t>
            </a:r>
            <a:r>
              <a:rPr lang="en-US" cap="small" dirty="0" smtClean="0"/>
              <a:t>19</a:t>
            </a:r>
            <a:r>
              <a:rPr lang="en-US" dirty="0" smtClean="0"/>
              <a:t>, </a:t>
            </a:r>
            <a:r>
              <a:rPr lang="en-US" cap="small" dirty="0" smtClean="0"/>
              <a:t>1686</a:t>
            </a:r>
            <a:r>
              <a:rPr lang="en-US" dirty="0" smtClean="0"/>
              <a:t>, Crusoe boards the ship with his money and a few possessions and sets sail for England after twenty-eight years on the island. Back in England, Crusoe discovers that the widow who has been guarding his money is alive but not prosperous. Crusoe's family is dead, except for two sisters and the children of a brother. Crusoe decides to go to Lisbon to seek information about his plantations in Brazil.</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r>
              <a:rPr lang="en-US" sz="3600" dirty="0" smtClean="0"/>
              <a:t>When does he go back to England? Which century? What is the most important thing that he is keen on as he returns to England? How long has he remained on the island? Do you believe that that the story is credible? What does he decide to do after returning back and why? Does he have the same family that he left before starting the main voyage?</a:t>
            </a:r>
          </a:p>
          <a:p>
            <a:pPr algn="just"/>
            <a:endParaRPr lang="en-US" sz="24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I Find My Wealth All About Me</a:t>
            </a:r>
            <a:r>
              <a:rPr lang="en-US" b="1" dirty="0" smtClean="0"/>
              <a:t> </a:t>
            </a:r>
            <a:r>
              <a:rPr lang="en-US" dirty="0" smtClean="0"/>
              <a:t/>
            </a:r>
            <a:br>
              <a:rPr lang="en-US" dirty="0" smtClean="0"/>
            </a:br>
            <a:endParaRPr lang="ar-EG" dirty="0"/>
          </a:p>
        </p:txBody>
      </p:sp>
      <p:sp>
        <p:nvSpPr>
          <p:cNvPr id="3" name="Content Placeholder 2"/>
          <p:cNvSpPr>
            <a:spLocks noGrp="1"/>
          </p:cNvSpPr>
          <p:nvPr>
            <p:ph idx="1"/>
          </p:nvPr>
        </p:nvSpPr>
        <p:spPr/>
        <p:txBody>
          <a:bodyPr/>
          <a:lstStyle/>
          <a:p>
            <a:pPr marL="0" indent="0" algn="just"/>
            <a:r>
              <a:rPr lang="en-US" sz="2800" dirty="0" smtClean="0"/>
              <a:t> Arriving in Lisbon, Crusoe looks up his old friend and benefactor, the Portuguese captain who first took him to Brazil. The Portuguese captain tells Crusoe that his Brazilian lands have been placed in trust and have been very profitable. The captain is indebted to Crusoe for a large sum that he partially repays on the spot. Crusoe, moved by the captain's honesty, returns a portion of the money. Obtaining a notarized letter, Crusoe is able to transfer his Brazilian investments back into his own name. He finds himself in possession of a large fortune. </a:t>
            </a:r>
            <a:endParaRPr lang="ar-EG" sz="28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 </a:t>
            </a:r>
            <a:endParaRPr lang="en-US" dirty="0"/>
          </a:p>
        </p:txBody>
      </p:sp>
      <p:sp>
        <p:nvSpPr>
          <p:cNvPr id="4" name="Rectangle 3"/>
          <p:cNvSpPr/>
          <p:nvPr/>
        </p:nvSpPr>
        <p:spPr>
          <a:xfrm>
            <a:off x="533400" y="1582341"/>
            <a:ext cx="9067800" cy="4154984"/>
          </a:xfrm>
          <a:prstGeom prst="rect">
            <a:avLst/>
          </a:prstGeom>
        </p:spPr>
        <p:txBody>
          <a:bodyPr wrap="square">
            <a:spAutoFit/>
          </a:bodyPr>
          <a:lstStyle/>
          <a:p>
            <a:pPr marL="0" indent="0" algn="l"/>
            <a:r>
              <a:rPr lang="en-US" sz="4400" dirty="0" smtClean="0"/>
              <a:t>When Crusoe meets his </a:t>
            </a:r>
            <a:r>
              <a:rPr lang="en-US" sz="4400" dirty="0" err="1" smtClean="0"/>
              <a:t>Portugese</a:t>
            </a:r>
            <a:r>
              <a:rPr lang="en-US" sz="4400" dirty="0" smtClean="0"/>
              <a:t> captain friend again, he is touched mainly by (a-the man’s honesty, b-the large amount of money he has now, c-by the beauty of the country, d-by his new family)</a:t>
            </a:r>
            <a:endParaRPr lang="ar-EG" sz="44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I Find My Wealth All About Me</a:t>
            </a:r>
            <a:r>
              <a:rPr lang="en-US" b="1" dirty="0" smtClean="0"/>
              <a:t> </a:t>
            </a:r>
            <a:r>
              <a:rPr lang="en-US" dirty="0" smtClean="0"/>
              <a:t/>
            </a:r>
            <a:br>
              <a:rPr lang="en-US" dirty="0" smtClean="0"/>
            </a:br>
            <a:endParaRPr lang="ar-EG" dirty="0"/>
          </a:p>
        </p:txBody>
      </p:sp>
      <p:sp>
        <p:nvSpPr>
          <p:cNvPr id="3" name="Content Placeholder 2"/>
          <p:cNvSpPr>
            <a:spLocks noGrp="1"/>
          </p:cNvSpPr>
          <p:nvPr>
            <p:ph idx="1"/>
          </p:nvPr>
        </p:nvSpPr>
        <p:spPr/>
        <p:txBody>
          <a:bodyPr/>
          <a:lstStyle/>
          <a:p>
            <a:pPr marL="0" indent="0" algn="just"/>
            <a:r>
              <a:rPr lang="en-US" sz="2400" b="1" dirty="0" smtClean="0"/>
              <a:t> Sure enough, ten seamen come in from the ship to discover the boat destroyed. Leaving three in the second boat as watchmen, the other seven come ashore. Crusoe then sends Friday and another to shout at the men from various directions, and Crusoe succeeds in confusing and tiring them so that they are finally separated. The men in the boat eventually come inland and are overwhelmed by Crusoe's stratagems. On behalf of Crusoe, the captain, finally addressing the remaining men, offers to spare everybody's life except that of the ringleader if they surrender now. All the mutineers surrender. The captain makes up a story that the island is a royal colony and that the governor is preparing to execute the ringleader the next day.</a:t>
            </a:r>
            <a:endParaRPr lang="ar-EG" sz="2400" b="1" dirty="0" smtClean="0"/>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ar-EG" dirty="0"/>
          </a:p>
        </p:txBody>
      </p:sp>
      <p:sp>
        <p:nvSpPr>
          <p:cNvPr id="3" name="Content Placeholder 2"/>
          <p:cNvSpPr>
            <a:spLocks noGrp="1"/>
          </p:cNvSpPr>
          <p:nvPr>
            <p:ph idx="1"/>
          </p:nvPr>
        </p:nvSpPr>
        <p:spPr>
          <a:xfrm>
            <a:off x="228600" y="1066800"/>
            <a:ext cx="9448800" cy="5059363"/>
          </a:xfrm>
        </p:spPr>
        <p:txBody>
          <a:bodyPr/>
          <a:lstStyle/>
          <a:p>
            <a:pPr marL="0" indent="0" algn="just"/>
            <a:r>
              <a:rPr lang="en-US" dirty="0" smtClean="0"/>
              <a:t>Crusoe sends gifts of money to his widow friend and to his two sisters. Tempted to move to Brazil, Crusoe decides against the idea because he is reluctant to become Catholic. He resolves to return to England, but he is averse to traveling by sea, removing his baggage from three different ships at the last moment. He later learns that two of those ships are either taken by pirates or foundered. Crusoe decides to proceed on land, assembling a traveling group of Europeans and their servants.</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smtClean="0"/>
              <a:t>Robinson is reluctant to become Catholic:</a:t>
            </a:r>
          </a:p>
          <a:p>
            <a:pPr marL="514350" indent="-514350" algn="l">
              <a:buFont typeface="+mj-lt"/>
              <a:buAutoNum type="arabicPeriod"/>
            </a:pPr>
            <a:r>
              <a:rPr lang="en-GB" dirty="0" smtClean="0"/>
              <a:t>He likes religion so much</a:t>
            </a:r>
          </a:p>
          <a:p>
            <a:pPr marL="514350" indent="-514350" algn="l">
              <a:buFont typeface="+mj-lt"/>
              <a:buAutoNum type="arabicPeriod"/>
            </a:pPr>
            <a:r>
              <a:rPr lang="en-GB" dirty="0" smtClean="0"/>
              <a:t>He does not like religion</a:t>
            </a:r>
          </a:p>
          <a:p>
            <a:pPr marL="514350" indent="-514350" algn="l">
              <a:buFont typeface="+mj-lt"/>
              <a:buAutoNum type="arabicPeriod"/>
            </a:pPr>
            <a:r>
              <a:rPr lang="en-GB" dirty="0" smtClean="0"/>
              <a:t>He wants to study medicine</a:t>
            </a:r>
          </a:p>
          <a:p>
            <a:pPr marL="514350" indent="-514350" algn="l">
              <a:buFont typeface="+mj-lt"/>
              <a:buAutoNum type="arabicPeriod"/>
            </a:pPr>
            <a:r>
              <a:rPr lang="en-GB" dirty="0" smtClean="0"/>
              <a:t>He is an independent person</a:t>
            </a:r>
            <a:endParaRPr lang="en-US"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We Cross the Mountains</a:t>
            </a:r>
            <a:r>
              <a:rPr lang="en-US" b="1" dirty="0" smtClean="0"/>
              <a:t> </a:t>
            </a:r>
            <a:endParaRPr lang="ar-EG" dirty="0"/>
          </a:p>
        </p:txBody>
      </p:sp>
      <p:sp>
        <p:nvSpPr>
          <p:cNvPr id="3" name="Content Placeholder 2"/>
          <p:cNvSpPr>
            <a:spLocks noGrp="1"/>
          </p:cNvSpPr>
          <p:nvPr>
            <p:ph idx="1"/>
          </p:nvPr>
        </p:nvSpPr>
        <p:spPr>
          <a:xfrm>
            <a:off x="228600" y="1066800"/>
            <a:ext cx="9182100" cy="5059363"/>
          </a:xfrm>
        </p:spPr>
        <p:txBody>
          <a:bodyPr/>
          <a:lstStyle/>
          <a:p>
            <a:pPr marL="0" indent="0" algn="just"/>
            <a:r>
              <a:rPr lang="en-US" sz="2400" b="1" dirty="0" smtClean="0"/>
              <a:t>Crusoe and his group set out from Lisbon and reach the Spanish town of </a:t>
            </a:r>
            <a:r>
              <a:rPr lang="en-US" sz="2400" b="1" dirty="0" err="1" smtClean="0"/>
              <a:t>Pampeluna</a:t>
            </a:r>
            <a:r>
              <a:rPr lang="en-US" sz="2400" b="1" dirty="0" smtClean="0"/>
              <a:t> (Pamplona) in late autumn, and Crusoe finds the cold almost unbearable. The snow is excessive, forcing the group to stay several weeks in Pamplona. On November </a:t>
            </a:r>
            <a:r>
              <a:rPr lang="en-US" sz="2400" b="1" cap="small" dirty="0" smtClean="0"/>
              <a:t>15</a:t>
            </a:r>
            <a:r>
              <a:rPr lang="en-US" sz="2400" b="1" dirty="0" smtClean="0"/>
              <a:t> they </a:t>
            </a:r>
            <a:r>
              <a:rPr lang="en-US" sz="2800" b="1" dirty="0" smtClean="0"/>
              <a:t>finally</a:t>
            </a:r>
            <a:r>
              <a:rPr lang="en-US" sz="2400" b="1" dirty="0" smtClean="0"/>
              <a:t> set out toward France, despite inclement weather. They encounter three wolves and a bear in the woods. Friday kills a wolf and drives away the others. Friday also amuses the group by teasing the bear before killing it. Proceeding onward, the group encounters a frightened horse without a rider, and then finds the remains of two men who have been devoured by wolves. Three hundred wolves soon surround Crusoe's group. The group shoots the wolves and frightens them with an explosion of gunpowder, finally driving them away. Arriving at last in Toulouse, France, Crusoe learns that his group's escape from the wolves was virtually miraculous.</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a:xfrm>
            <a:off x="495300" y="914400"/>
            <a:ext cx="8915400" cy="5211763"/>
          </a:xfrm>
        </p:spPr>
        <p:txBody>
          <a:bodyPr/>
          <a:lstStyle/>
          <a:p>
            <a:pPr marL="0" indent="0" algn="just">
              <a:buFont typeface="Arial" pitchFamily="34" charset="0"/>
              <a:buChar char="•"/>
            </a:pPr>
            <a:r>
              <a:rPr lang="en-US" sz="2800" b="1" i="1" dirty="0" smtClean="0"/>
              <a:t>They encounter three wolves and a bear in the woods. Friday kills a wolf and drives away the others. Friday also amuses the group by teasing the bear before killing it. Proceeding onward, the group encounters a frightened horse without a rider, and then finds the remains of two men who have been devoured by wolves. Three hundred wolves soon surround Crusoe's group.</a:t>
            </a:r>
          </a:p>
          <a:p>
            <a:pPr marL="0" indent="0" algn="just">
              <a:buFont typeface="Arial" pitchFamily="34" charset="0"/>
              <a:buChar char="•"/>
            </a:pPr>
            <a:r>
              <a:rPr lang="en-US" sz="2800" b="1" dirty="0" smtClean="0"/>
              <a:t>Exaggerated description detracts from the worth and credibility of the novel. How could a single man do all this? Remember that he is not the same Youngman we met before at the start of the novel.</a:t>
            </a:r>
            <a:r>
              <a:rPr lang="en-GB" sz="2800" dirty="0" smtClean="0"/>
              <a:t> </a:t>
            </a:r>
            <a:endParaRPr lang="en-US" sz="28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I Revisit My Island</a:t>
            </a:r>
            <a:r>
              <a:rPr lang="en-US" b="1" dirty="0" smtClean="0"/>
              <a:t> </a:t>
            </a:r>
            <a:endParaRPr lang="ar-EG" dirty="0"/>
          </a:p>
        </p:txBody>
      </p:sp>
      <p:sp>
        <p:nvSpPr>
          <p:cNvPr id="3" name="Content Placeholder 2"/>
          <p:cNvSpPr>
            <a:spLocks noGrp="1"/>
          </p:cNvSpPr>
          <p:nvPr>
            <p:ph idx="1"/>
          </p:nvPr>
        </p:nvSpPr>
        <p:spPr/>
        <p:txBody>
          <a:bodyPr/>
          <a:lstStyle/>
          <a:p>
            <a:pPr marL="0" indent="0" algn="just"/>
            <a:r>
              <a:rPr lang="en-US" sz="2000" b="1" dirty="0" smtClean="0"/>
              <a:t>Crusoe lands safely at Dover, England, on January </a:t>
            </a:r>
            <a:r>
              <a:rPr lang="en-US" sz="2000" b="1" cap="small" dirty="0" smtClean="0"/>
              <a:t>14</a:t>
            </a:r>
            <a:r>
              <a:rPr lang="en-US" sz="2000" b="1" dirty="0" smtClean="0"/>
              <a:t>. He deposits his personal effects with his widow friend, who cares for him well. Crusoe contemplates returning to Lisbon and going from there to Brazil, but he is once again dissuaded by religious concerns. He decides to stay in England, giving orders to sell his investments in Brazil. This sale earns Crusoe the large fortune of </a:t>
            </a:r>
            <a:r>
              <a:rPr lang="en-US" sz="2000" b="1" cap="small" dirty="0" smtClean="0"/>
              <a:t>33</a:t>
            </a:r>
            <a:r>
              <a:rPr lang="en-US" sz="2000" b="1" dirty="0" smtClean="0"/>
              <a:t>,</a:t>
            </a:r>
            <a:r>
              <a:rPr lang="en-US" sz="2000" b="1" cap="small" dirty="0" smtClean="0"/>
              <a:t>000</a:t>
            </a:r>
            <a:r>
              <a:rPr lang="en-US" sz="2000" b="1" dirty="0" smtClean="0"/>
              <a:t> pieces of eight. Since Crusoe is unattached to any family members and is used to a wandering life, he again thinks about leaving England, though the widow does all she can to dissuade him. Crusoe marries, but after the death of his wife he decides to head for the East Indies as a private trader in </a:t>
            </a:r>
            <a:r>
              <a:rPr lang="en-US" sz="2000" b="1" cap="small" dirty="0" smtClean="0"/>
              <a:t>1694</a:t>
            </a:r>
            <a:r>
              <a:rPr lang="en-US" sz="2000" b="1" dirty="0" smtClean="0"/>
              <a:t>. On this voyage he revisits his island. Crusoe finds that the Spaniards who have remained there have subjugated the mutineers, treating them kindly. Crusoe provides them with gifts of cattle, supplies, and even women. The colony has survived a cannibal invasion and is now prospering.</a:t>
            </a:r>
          </a:p>
          <a:p>
            <a:endParaRPr lang="ar-EG"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p:txBody>
          <a:bodyPr/>
          <a:lstStyle/>
          <a:p>
            <a:pPr marL="0" indent="0" algn="just">
              <a:buFont typeface="Arial" pitchFamily="34" charset="0"/>
              <a:buChar char="•"/>
            </a:pPr>
            <a:r>
              <a:rPr lang="en-US" sz="2800" b="1" dirty="0" smtClean="0"/>
              <a:t>Are you touched by the story of friendship between Crusoe and the widow?</a:t>
            </a:r>
          </a:p>
          <a:p>
            <a:pPr marL="0" indent="0" algn="just">
              <a:buFont typeface="Arial" pitchFamily="34" charset="0"/>
              <a:buChar char="•"/>
            </a:pPr>
            <a:r>
              <a:rPr lang="en-US" sz="2800" b="1" dirty="0" smtClean="0"/>
              <a:t>Is he a better person in terms of religion?</a:t>
            </a:r>
          </a:p>
          <a:p>
            <a:pPr marL="0" indent="0" algn="just">
              <a:buFont typeface="Arial" pitchFamily="34" charset="0"/>
              <a:buChar char="•"/>
            </a:pPr>
            <a:r>
              <a:rPr lang="en-US" sz="2800" b="1" dirty="0" smtClean="0"/>
              <a:t>When he gets married, we soon learn that his wife dies. What does that mean?</a:t>
            </a:r>
          </a:p>
          <a:p>
            <a:pPr marL="0" indent="0" algn="just">
              <a:buFont typeface="Arial" pitchFamily="34" charset="0"/>
              <a:buChar char="•"/>
            </a:pPr>
            <a:r>
              <a:rPr lang="en-US" sz="2800" b="1" dirty="0" smtClean="0"/>
              <a:t>He leaves England in the same century. Why?</a:t>
            </a:r>
          </a:p>
          <a:p>
            <a:pPr marL="0" indent="0" algn="just">
              <a:buFont typeface="Arial" pitchFamily="34" charset="0"/>
              <a:buChar char="•"/>
            </a:pPr>
            <a:r>
              <a:rPr lang="en-GB" sz="2800" b="1" dirty="0" smtClean="0"/>
              <a:t> imagine his feelings upon returning to the island and finding everything to his satisfaction</a:t>
            </a:r>
            <a:endParaRPr lang="en-US" sz="2800" b="1"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2966</TotalTime>
  <Words>1163</Words>
  <Application>Microsoft Office PowerPoint</Application>
  <PresentationFormat>A4 Paper (210x297 mm)</PresentationFormat>
  <Paragraphs>41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Fourteenth Lecture</vt:lpstr>
      <vt:lpstr>We Seize the Ship </vt:lpstr>
      <vt:lpstr>Slide 4</vt:lpstr>
      <vt:lpstr>I Find My Wealth All About Me  </vt:lpstr>
      <vt:lpstr>Slide 6</vt:lpstr>
      <vt:lpstr>I Find My Wealth All About Me  </vt:lpstr>
      <vt:lpstr> </vt:lpstr>
      <vt:lpstr>Slide 9</vt:lpstr>
      <vt:lpstr>We Cross the Mountains </vt:lpstr>
      <vt:lpstr> </vt:lpstr>
      <vt:lpstr>I Revisit My Island </vt:lpstr>
      <vt:lpstr>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aaaa</cp:lastModifiedBy>
  <cp:revision>203</cp:revision>
  <dcterms:created xsi:type="dcterms:W3CDTF">2009-10-14T19:14:34Z</dcterms:created>
  <dcterms:modified xsi:type="dcterms:W3CDTF">2011-10-31T11:09:12Z</dcterms:modified>
</cp:coreProperties>
</file>