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8" r:id="rId4"/>
    <p:sldId id="273" r:id="rId5"/>
    <p:sldId id="272" r:id="rId6"/>
    <p:sldId id="271" r:id="rId7"/>
    <p:sldId id="269" r:id="rId8"/>
    <p:sldId id="270" r:id="rId9"/>
    <p:sldId id="274" r:id="rId10"/>
    <p:sldId id="275" r:id="rId11"/>
    <p:sldId id="276" r:id="rId12"/>
    <p:sldId id="277" r:id="rId13"/>
    <p:sldId id="278" r:id="rId14"/>
    <p:sldId id="279" r:id="rId15"/>
    <p:sldId id="280" r:id="rId16"/>
    <p:sldId id="281" r:id="rId17"/>
    <p:sldId id="282" r:id="rId18"/>
    <p:sldId id="283"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15747" y="2805896"/>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 </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 </a:t>
            </a:r>
            <a:r>
              <a:rPr lang="en-US" sz="2800" b="1" dirty="0" smtClean="0">
                <a:solidFill>
                  <a:srgbClr val="7F7F7F"/>
                </a:solidFill>
                <a:latin typeface="Calibri" pitchFamily="34" charset="0"/>
                <a:cs typeface="Times New Roman" pitchFamily="18" charset="0"/>
              </a:rPr>
              <a:t>English Literature of the Seventeenth Century</a:t>
            </a:r>
          </a:p>
          <a:p>
            <a:pPr algn="ctr"/>
            <a:r>
              <a:rPr lang="en-US" sz="2800" b="1" dirty="0" smtClean="0">
                <a:solidFill>
                  <a:srgbClr val="7F7F7F"/>
                </a:solidFill>
                <a:latin typeface="Calibri" pitchFamily="34" charset="0"/>
                <a:cs typeface="Times New Roman" pitchFamily="18" charset="0"/>
              </a:rPr>
              <a:t>Instructor : </a:t>
            </a:r>
            <a:r>
              <a:rPr lang="en-US" sz="2400" b="1" dirty="0" smtClean="0">
                <a:solidFill>
                  <a:srgbClr val="7F7F7F"/>
                </a:solidFill>
                <a:latin typeface="Calibri" pitchFamily="34" charset="0"/>
                <a:cs typeface="Times New Roman" pitchFamily="18" charset="0"/>
              </a:rPr>
              <a:t>Dr. Ibrahim El-</a:t>
            </a:r>
            <a:r>
              <a:rPr lang="en-US" sz="2400" b="1" dirty="0" err="1" smtClean="0">
                <a:solidFill>
                  <a:srgbClr val="7F7F7F"/>
                </a:solidFill>
                <a:latin typeface="Calibri" pitchFamily="34" charset="0"/>
                <a:cs typeface="Times New Roman" pitchFamily="18" charset="0"/>
              </a:rPr>
              <a:t>Shinnawy</a:t>
            </a:r>
            <a:endParaRPr lang="en-US" sz="32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9th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dirty="0" smtClean="0"/>
              <a:t>By "my music," the narrator refers to the very verse being read, this poem. "Close" is a technical term in music indicating the resolution of a musical phrase. Thus, the poetic verse, like everything else the narrator has so far depicted, must come to an end, as it temporarily does with the four stressed and conclusive beats of the twelfth line: "And all must die."</a:t>
            </a:r>
            <a:br>
              <a:rPr lang="en-US" dirty="0" smtClean="0"/>
            </a:br>
            <a:endParaRPr lang="en-US" dirty="0" smtClean="0"/>
          </a:p>
          <a:p>
            <a:pPr algn="l"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dirty="0" smtClean="0"/>
              <a:t>Lines 13-16</a:t>
            </a:r>
            <a:br>
              <a:rPr lang="en-US" dirty="0" smtClean="0"/>
            </a:br>
            <a:r>
              <a:rPr lang="en-US" dirty="0" smtClean="0"/>
              <a:t>Breaking the pattern established in the previous three quatrains, the final quatrain begins not with the word "sweet" but with a limiting expression: "Only a." The reader has been told that the "sweet day," the "sweet rose," and the "sweet spring" all "must die." In contrast to them is the soul: "Only a sweet and virtuous soul / never gives</a:t>
            </a:r>
          </a:p>
          <a:p>
            <a:pPr algn="l"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dirty="0" smtClean="0"/>
              <a:t>The soul that is sweet and virtuous, unlike the spring, the rose, and the day, "never gives," that is, it never gives way to death, instead ever enduring. Such a sweet soul, disciplined by virtue like wood that has been seasoned, is fully strengthened. Lumber that has been seasoned, aged, and dried is more suitable for use in construction than is fresh lumber; "seasoned timber" is sturdy and enduring. </a:t>
            </a:r>
          </a:p>
          <a:p>
            <a:pPr algn="l"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sz="3600" dirty="0" smtClean="0"/>
              <a:t>Thus, the first three quatrains present images of earthly beauty, but each ends with the word "die." The last quatrain presents images of an eternal soul and of a conflagration that turns the whole world, except that virtuous soul, to blackened coal, and its last line ends with the word "live.</a:t>
            </a:r>
            <a:r>
              <a:rPr lang="en-US" dirty="0" smtClean="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sz="4000" dirty="0" smtClean="0"/>
              <a:t>As such, the entire poem, which all along warned of death, shows the way in which Herbert believes that he and his readers may achieve eternal life: by shunning transient glory and humbly embracing virtue</a:t>
            </a:r>
            <a:br>
              <a:rPr lang="en-US" sz="4000" dirty="0" smtClean="0"/>
            </a:br>
            <a:r>
              <a:rPr lang="en-US" dirty="0" smtClean="0"/>
              <a:t/>
            </a:r>
            <a:br>
              <a:rPr lang="en-US" dirty="0"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dirty="0" smtClean="0"/>
              <a:t/>
            </a:r>
            <a:br>
              <a:rPr lang="en-US" dirty="0" smtClean="0"/>
            </a:br>
            <a:r>
              <a:rPr lang="en-US" b="1" dirty="0" smtClean="0"/>
              <a:t>Themes</a:t>
            </a:r>
            <a:r>
              <a:rPr lang="en-US" dirty="0" smtClean="0"/>
              <a:t/>
            </a:r>
            <a:br>
              <a:rPr lang="en-US" dirty="0" smtClean="0"/>
            </a:br>
            <a:r>
              <a:rPr lang="en-US" u="sng" dirty="0" smtClean="0"/>
              <a:t>The Transience of Earthly Beauty</a:t>
            </a:r>
            <a:r>
              <a:rPr lang="en-US" dirty="0" smtClean="0"/>
              <a:t/>
            </a:r>
            <a:br>
              <a:rPr lang="en-US" dirty="0" smtClean="0"/>
            </a:br>
            <a:r>
              <a:rPr lang="en-US" dirty="0" smtClean="0"/>
              <a:t/>
            </a:r>
            <a:br>
              <a:rPr lang="en-US" dirty="0" smtClean="0"/>
            </a:br>
            <a:r>
              <a:rPr lang="en-US" dirty="0" smtClean="0"/>
              <a:t>Repeatedly, throughout the sixteen lines of "Virtue," Herbert asserts beauty's transitory nature. His warning is not that people themselves must die but that the things that delight people while they are alive must pass away. </a:t>
            </a:r>
          </a:p>
          <a:p>
            <a:pPr algn="l"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u="sng" dirty="0" smtClean="0"/>
              <a:t>The Interconnection of Life and Death</a:t>
            </a:r>
            <a:r>
              <a:rPr lang="en-US" dirty="0" smtClean="0"/>
              <a:t/>
            </a:r>
            <a:br>
              <a:rPr lang="en-US" dirty="0" smtClean="0"/>
            </a:br>
            <a:r>
              <a:rPr lang="en-US" dirty="0" smtClean="0"/>
              <a:t/>
            </a:r>
            <a:br>
              <a:rPr lang="en-US" dirty="0" smtClean="0"/>
            </a:br>
            <a:r>
              <a:rPr lang="en-US" dirty="0" smtClean="0"/>
              <a:t>Besides expressing the impermanence of natural phenomena in "Virtue," Herbert also reveals the interconnection of the realms of life and death. The earth, which represents impermanence, and the sky, which represents eternity, are joined (by the day) in union in the second line of the poem.</a:t>
            </a:r>
          </a:p>
          <a:p>
            <a:pPr algn="l"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sz="4000" b="1" dirty="0" smtClean="0"/>
              <a:t>Nature</a:t>
            </a:r>
            <a:r>
              <a:rPr lang="en-US" sz="4000" dirty="0" smtClean="0"/>
              <a:t/>
            </a:r>
            <a:br>
              <a:rPr lang="en-US" sz="4000" dirty="0" smtClean="0"/>
            </a:br>
            <a:r>
              <a:rPr lang="en-US" sz="4000" dirty="0" smtClean="0"/>
              <a:t>Despite his poem's focus on the transience of earthly beauty and of the experience of earthly rapture, Herbert delights in the depiction of nature and natural phenomena</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b="1" dirty="0" smtClean="0"/>
              <a:t>Faith</a:t>
            </a:r>
            <a:r>
              <a:rPr lang="en-US" dirty="0" smtClean="0"/>
              <a:t/>
            </a:r>
            <a:br>
              <a:rPr lang="en-US" dirty="0" smtClean="0"/>
            </a:br>
            <a:r>
              <a:rPr lang="en-US" dirty="0" smtClean="0"/>
              <a:t>An implicit theme of "Virtue" is faith. Although what is visible to humankind in the poem is the transience of earthly delight and the decay of nature, the poem ultimately conveys what cannot be seen and must instead be felt: the existence of a quality, the soul, which exists in eternal delight in a dimension other than the one in which our bodies live.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VIRTUE</a:t>
            </a:r>
            <a:br>
              <a:rPr lang="en-US" dirty="0" smtClean="0"/>
            </a:br>
            <a:endParaRPr lang="en-US" dirty="0"/>
          </a:p>
        </p:txBody>
      </p:sp>
      <p:sp>
        <p:nvSpPr>
          <p:cNvPr id="3" name="عنصر نائب للمحتوى 2"/>
          <p:cNvSpPr>
            <a:spLocks noGrp="1"/>
          </p:cNvSpPr>
          <p:nvPr>
            <p:ph idx="1"/>
          </p:nvPr>
        </p:nvSpPr>
        <p:spPr>
          <a:xfrm>
            <a:off x="533400" y="1676400"/>
            <a:ext cx="8915400" cy="4525963"/>
          </a:xfrm>
        </p:spPr>
        <p:txBody>
          <a:bodyPr/>
          <a:lstStyle/>
          <a:p>
            <a:pPr algn="l" rtl="1"/>
            <a:r>
              <a:rPr lang="en-US" sz="4000" b="1" dirty="0" smtClean="0"/>
              <a:t>Style</a:t>
            </a:r>
            <a:r>
              <a:rPr lang="en-US" sz="4000" dirty="0" smtClean="0"/>
              <a:t/>
            </a:r>
            <a:br>
              <a:rPr lang="en-US" sz="4000" dirty="0" smtClean="0"/>
            </a:br>
            <a:r>
              <a:rPr lang="en-US" sz="4000" b="1" dirty="0" smtClean="0"/>
              <a:t>Anaphora</a:t>
            </a:r>
            <a:r>
              <a:rPr lang="en-US" sz="4000" dirty="0" smtClean="0"/>
              <a:t/>
            </a:r>
            <a:br>
              <a:rPr lang="en-US" sz="4000" dirty="0" smtClean="0"/>
            </a:br>
            <a:r>
              <a:rPr lang="en-US" sz="4000" dirty="0" smtClean="0"/>
              <a:t>. Anaphora is the repetition of words and patterns for poetic effect. This device is immediately apparent in the first line, with the triple repetition of the word "so."</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sz="4000" dirty="0" smtClean="0"/>
              <a:t>Moreover, the same poetic structure governs each of the first three stanzas, while the fourth stanza is shaped by a slight variation of this structure. Each of the first three stanzas begins with the word "sweet" and ends with the word "die.</a:t>
            </a:r>
            <a:r>
              <a:rPr lang="en-US" dirty="0" smtClean="0"/>
              <a: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VIRTUE</a:t>
            </a:r>
            <a:br>
              <a:rPr lang="en-US" dirty="0" smtClean="0"/>
            </a:br>
            <a:endParaRPr lang="en-US" dirty="0"/>
          </a:p>
        </p:txBody>
      </p:sp>
      <p:sp>
        <p:nvSpPr>
          <p:cNvPr id="3" name="عنصر نائب للمحتوى 2"/>
          <p:cNvSpPr>
            <a:spLocks noGrp="1"/>
          </p:cNvSpPr>
          <p:nvPr>
            <p:ph idx="1"/>
          </p:nvPr>
        </p:nvSpPr>
        <p:spPr/>
        <p:txBody>
          <a:bodyPr/>
          <a:lstStyle/>
          <a:p>
            <a:pPr algn="l" rtl="1"/>
            <a:r>
              <a:rPr lang="en-US" b="1" dirty="0" smtClean="0"/>
              <a:t>Apostrophe</a:t>
            </a:r>
            <a:r>
              <a:rPr lang="en-US" dirty="0" smtClean="0"/>
              <a:t/>
            </a:r>
            <a:br>
              <a:rPr lang="en-US" dirty="0" smtClean="0"/>
            </a:br>
            <a:r>
              <a:rPr lang="en-US" dirty="0" smtClean="0"/>
              <a:t/>
            </a:r>
            <a:br>
              <a:rPr lang="en-US" dirty="0" smtClean="0"/>
            </a:br>
            <a:r>
              <a:rPr lang="en-US" dirty="0" smtClean="0"/>
              <a:t>In poetry, apostrophe is the technique of calling upon or addressing a particular person or thing. In the first three stanzas of "Virtue," Herbert indirectly addresses the reader of the poem by directly addressing the day, a rose, and the spring. In the fourth stanza, he does not address the soul but instead talks about it.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rtl="1"/>
            <a:r>
              <a:rPr lang="en-US" dirty="0" smtClean="0"/>
              <a:t>1- George Herbert was born in Wales in</a:t>
            </a:r>
          </a:p>
          <a:p>
            <a:pPr algn="l" rtl="1"/>
            <a:r>
              <a:rPr lang="en-US" dirty="0" smtClean="0"/>
              <a:t>A- 1590</a:t>
            </a:r>
          </a:p>
          <a:p>
            <a:pPr algn="l" rtl="1"/>
            <a:r>
              <a:rPr lang="en-US" dirty="0" smtClean="0"/>
              <a:t>B- 1591</a:t>
            </a:r>
          </a:p>
          <a:p>
            <a:pPr algn="l" rtl="1"/>
            <a:r>
              <a:rPr lang="en-US" dirty="0" smtClean="0"/>
              <a:t>C- 1592</a:t>
            </a:r>
          </a:p>
          <a:p>
            <a:pPr algn="l" rtl="1"/>
            <a:r>
              <a:rPr lang="en-US" dirty="0" smtClean="0"/>
              <a:t>D- 1593</a:t>
            </a:r>
          </a:p>
          <a:p>
            <a:pPr algn="l" rtl="1"/>
            <a:endParaRPr lang="en-US" dirty="0" smtClean="0"/>
          </a:p>
          <a:p>
            <a:pPr algn="l" rtl="1"/>
            <a:r>
              <a:rPr lang="en-US" dirty="0" smtClean="0"/>
              <a:t>The correct answer is (D)</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dirty="0" smtClean="0"/>
              <a:t>2- An implicit theme of virtue is …………..</a:t>
            </a:r>
          </a:p>
          <a:p>
            <a:pPr algn="l"/>
            <a:r>
              <a:rPr lang="en-US" dirty="0" smtClean="0"/>
              <a:t>A- education</a:t>
            </a:r>
          </a:p>
          <a:p>
            <a:pPr algn="l"/>
            <a:r>
              <a:rPr lang="en-US" dirty="0" smtClean="0"/>
              <a:t>B- faith</a:t>
            </a:r>
          </a:p>
          <a:p>
            <a:pPr algn="l"/>
            <a:r>
              <a:rPr lang="en-US" dirty="0" smtClean="0"/>
              <a:t>C- psychology</a:t>
            </a:r>
          </a:p>
          <a:p>
            <a:pPr algn="l"/>
            <a:r>
              <a:rPr lang="en-US" dirty="0" smtClean="0"/>
              <a:t>D- hostility</a:t>
            </a:r>
          </a:p>
          <a:p>
            <a:pPr algn="l"/>
            <a:endParaRPr lang="en-US" dirty="0" smtClean="0"/>
          </a:p>
          <a:p>
            <a:pPr algn="l"/>
            <a:r>
              <a:rPr lang="en-US" dirty="0" smtClean="0"/>
              <a:t>The correct answer is (B)</a:t>
            </a:r>
          </a:p>
          <a:p>
            <a:pPr algn="l"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dirty="0" smtClean="0"/>
              <a:t>2- An implicit theme of virtue is …………..</a:t>
            </a:r>
          </a:p>
          <a:p>
            <a:pPr algn="l"/>
            <a:r>
              <a:rPr lang="en-US" dirty="0" smtClean="0"/>
              <a:t>A- education</a:t>
            </a:r>
          </a:p>
          <a:p>
            <a:pPr algn="l"/>
            <a:r>
              <a:rPr lang="en-US" dirty="0" smtClean="0"/>
              <a:t>B- faith</a:t>
            </a:r>
          </a:p>
          <a:p>
            <a:pPr algn="l"/>
            <a:r>
              <a:rPr lang="en-US" dirty="0" smtClean="0"/>
              <a:t>C- psychology</a:t>
            </a:r>
          </a:p>
          <a:p>
            <a:pPr algn="l"/>
            <a:r>
              <a:rPr lang="en-US" dirty="0" smtClean="0"/>
              <a:t>D- hostility</a:t>
            </a:r>
          </a:p>
          <a:p>
            <a:pPr algn="l"/>
            <a:endParaRPr lang="en-US" dirty="0" smtClean="0"/>
          </a:p>
          <a:p>
            <a:pPr algn="l"/>
            <a:r>
              <a:rPr lang="en-US" dirty="0" smtClean="0"/>
              <a:t>The correct answer is (B)</a:t>
            </a:r>
          </a:p>
          <a:p>
            <a:pPr algn="l"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rtl="1"/>
            <a:r>
              <a:rPr lang="en-US" dirty="0" smtClean="0"/>
              <a:t> 3- By ‘my music” Herbert refers to his……..</a:t>
            </a:r>
          </a:p>
          <a:p>
            <a:pPr algn="l" rtl="1"/>
            <a:r>
              <a:rPr lang="en-US" dirty="0" smtClean="0"/>
              <a:t>A- name</a:t>
            </a:r>
          </a:p>
          <a:p>
            <a:pPr algn="l" rtl="1"/>
            <a:r>
              <a:rPr lang="en-US" dirty="0" smtClean="0"/>
              <a:t>B- life</a:t>
            </a:r>
          </a:p>
          <a:p>
            <a:pPr algn="l" rtl="1"/>
            <a:r>
              <a:rPr lang="en-US" dirty="0" smtClean="0"/>
              <a:t>C- wife</a:t>
            </a:r>
          </a:p>
          <a:p>
            <a:pPr algn="l" rtl="1"/>
            <a:r>
              <a:rPr lang="en-US" dirty="0" smtClean="0"/>
              <a:t>D- poem</a:t>
            </a:r>
          </a:p>
          <a:p>
            <a:pPr algn="l" rtl="1"/>
            <a:endParaRPr lang="en-US" dirty="0" smtClean="0"/>
          </a:p>
          <a:p>
            <a:pPr algn="l" rtl="1"/>
            <a:r>
              <a:rPr lang="en-US" dirty="0" smtClean="0"/>
              <a:t>The correct answer is (D)</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1804</TotalTime>
  <Words>480</Words>
  <Application>Microsoft Office PowerPoint</Application>
  <PresentationFormat>A4 Paper (210x297 mm)‎</PresentationFormat>
  <Paragraphs>67</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9th Lecture</vt:lpstr>
      <vt:lpstr>VIRTUE </vt:lpstr>
      <vt:lpstr>VIRTUE </vt:lpstr>
      <vt:lpstr>VIRTUE </vt:lpstr>
      <vt:lpstr>VIRTUE </vt:lpstr>
      <vt:lpstr>VIRTUE </vt:lpstr>
      <vt:lpstr>VIRTUE </vt:lpstr>
      <vt:lpstr>VIRTUE </vt:lpstr>
      <vt:lpstr>VIRTUE </vt:lpstr>
      <vt:lpstr>VIRTUE </vt:lpstr>
      <vt:lpstr>VIRTUE </vt:lpstr>
      <vt:lpstr>VIRTUE </vt:lpstr>
      <vt:lpstr>VIRTUE </vt:lpstr>
      <vt:lpstr>Samples of the Questions</vt:lpstr>
      <vt:lpstr>Samples of the Questions</vt:lpstr>
      <vt:lpstr>Samples of the Questions</vt:lpstr>
      <vt:lpstr>Samples of the Questions</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133</cp:revision>
  <dcterms:created xsi:type="dcterms:W3CDTF">2009-10-14T19:14:34Z</dcterms:created>
  <dcterms:modified xsi:type="dcterms:W3CDTF">2011-10-28T22:41:07Z</dcterms:modified>
</cp:coreProperties>
</file>