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68" r:id="rId4"/>
    <p:sldId id="273" r:id="rId5"/>
    <p:sldId id="272" r:id="rId6"/>
    <p:sldId id="271" r:id="rId7"/>
    <p:sldId id="269" r:id="rId8"/>
    <p:sldId id="270"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82" d="100"/>
          <a:sy n="82" d="100"/>
        </p:scale>
        <p:origin x="-828"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11/22/2011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15747" y="2805896"/>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dirty="0" smtClean="0">
                <a:solidFill>
                  <a:srgbClr val="7F7F7F"/>
                </a:solidFill>
                <a:latin typeface="Calibri" pitchFamily="34" charset="0"/>
                <a:cs typeface="Times New Roman" pitchFamily="18" charset="0"/>
              </a:rPr>
              <a:t>English Literature of the Seventeenth Century</a:t>
            </a:r>
          </a:p>
          <a:p>
            <a:pPr algn="ctr"/>
            <a:r>
              <a:rPr lang="en-US" sz="2800" b="1" dirty="0" smtClean="0">
                <a:solidFill>
                  <a:srgbClr val="7F7F7F"/>
                </a:solidFill>
                <a:latin typeface="Calibri" pitchFamily="34" charset="0"/>
                <a:cs typeface="Times New Roman" pitchFamily="18" charset="0"/>
              </a:rPr>
              <a:t>Instructor : Dr. Ibrahim El-</a:t>
            </a:r>
            <a:r>
              <a:rPr lang="en-US" sz="2800" b="1" dirty="0" err="1" smtClean="0">
                <a:solidFill>
                  <a:srgbClr val="7F7F7F"/>
                </a:solidFill>
                <a:latin typeface="Calibri" pitchFamily="34" charset="0"/>
                <a:cs typeface="Times New Roman" pitchFamily="18" charset="0"/>
              </a:rPr>
              <a:t>Shinnawy</a:t>
            </a:r>
            <a:endParaRPr lang="en-US" sz="2800" b="1" dirty="0" smtClean="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12</a:t>
            </a:r>
            <a:r>
              <a:rPr lang="en-US" spc="-150" baseline="30000" dirty="0" smtClean="0">
                <a:solidFill>
                  <a:srgbClr val="376092"/>
                </a:solidFill>
                <a:latin typeface="ae_AlMateen" pitchFamily="2" charset="-78"/>
                <a:cs typeface="ae_AlMateen" pitchFamily="2" charset="-78"/>
              </a:rPr>
              <a:t>th</a:t>
            </a:r>
            <a:r>
              <a:rPr lang="en-US" spc="-150" dirty="0" smtClean="0">
                <a:solidFill>
                  <a:srgbClr val="376092"/>
                </a:solidFill>
                <a:latin typeface="ae_AlMateen" pitchFamily="2" charset="-78"/>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THREE</a:t>
            </a:r>
            <a:endParaRPr lang="en-US" dirty="0"/>
          </a:p>
        </p:txBody>
      </p:sp>
      <p:sp>
        <p:nvSpPr>
          <p:cNvPr id="3" name="عنصر نائب للمحتوى 2"/>
          <p:cNvSpPr>
            <a:spLocks noGrp="1"/>
          </p:cNvSpPr>
          <p:nvPr>
            <p:ph idx="1"/>
          </p:nvPr>
        </p:nvSpPr>
        <p:spPr/>
        <p:txBody>
          <a:bodyPr/>
          <a:lstStyle/>
          <a:p>
            <a:pPr algn="l"/>
            <a:r>
              <a:rPr lang="en-US" b="1" dirty="0" smtClean="0"/>
              <a:t>Antony and Cleopatra in a rapturous mood</a:t>
            </a:r>
            <a:endParaRPr lang="en-US" dirty="0" smtClean="0"/>
          </a:p>
          <a:p>
            <a:pPr algn="l"/>
            <a:r>
              <a:rPr lang="en-US" dirty="0" smtClean="0"/>
              <a:t>Antony wins a great victory  over </a:t>
            </a:r>
            <a:r>
              <a:rPr lang="en-US" dirty="0" err="1" smtClean="0"/>
              <a:t>Octavius’s</a:t>
            </a:r>
            <a:r>
              <a:rPr lang="en-US" dirty="0" smtClean="0"/>
              <a:t> troops by having launched a surprise attack on them. He tells Cleopatra that it was the thought of her love which had urged him forward to attack the enemy. Just then </a:t>
            </a:r>
            <a:r>
              <a:rPr lang="en-US" dirty="0" err="1" smtClean="0"/>
              <a:t>Ventidius</a:t>
            </a:r>
            <a:r>
              <a:rPr lang="en-US" dirty="0" smtClean="0"/>
              <a:t>  arrives to have a talk with Antony.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THREE</a:t>
            </a:r>
            <a:endParaRPr lang="en-US" dirty="0"/>
          </a:p>
        </p:txBody>
      </p:sp>
      <p:sp>
        <p:nvSpPr>
          <p:cNvPr id="3" name="عنصر نائب للمحتوى 2"/>
          <p:cNvSpPr>
            <a:spLocks noGrp="1"/>
          </p:cNvSpPr>
          <p:nvPr>
            <p:ph idx="1"/>
          </p:nvPr>
        </p:nvSpPr>
        <p:spPr/>
        <p:txBody>
          <a:bodyPr/>
          <a:lstStyle/>
          <a:p>
            <a:pPr algn="l"/>
            <a:r>
              <a:rPr lang="en-US" sz="3600" dirty="0" smtClean="0"/>
              <a:t>Antony is greatly appreciative of </a:t>
            </a:r>
            <a:r>
              <a:rPr lang="en-US" sz="3600" dirty="0" err="1" smtClean="0"/>
              <a:t>Ventidius’s</a:t>
            </a:r>
            <a:r>
              <a:rPr lang="en-US" sz="3600" dirty="0" smtClean="0"/>
              <a:t> sincerity towards him, and he also appreciates </a:t>
            </a:r>
            <a:r>
              <a:rPr lang="en-US" sz="3600" dirty="0" err="1" smtClean="0"/>
              <a:t>Ventidius’s</a:t>
            </a:r>
            <a:r>
              <a:rPr lang="en-US" sz="3600" dirty="0" smtClean="0"/>
              <a:t> integrity and purity of character. </a:t>
            </a:r>
            <a:r>
              <a:rPr lang="en-US" sz="3600" dirty="0" err="1" smtClean="0"/>
              <a:t>Ventidius</a:t>
            </a:r>
            <a:r>
              <a:rPr lang="en-US" sz="3600" dirty="0" smtClean="0"/>
              <a:t> loves Antony even though Antony is rushing to meet his ruin. </a:t>
            </a:r>
          </a:p>
          <a:p>
            <a:pPr algn="l"/>
            <a:r>
              <a:rPr lang="en-US" sz="3600" dirty="0" smtClean="0"/>
              <a:t>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THREE</a:t>
            </a:r>
            <a:endParaRPr lang="en-US" dirty="0"/>
          </a:p>
        </p:txBody>
      </p:sp>
      <p:sp>
        <p:nvSpPr>
          <p:cNvPr id="3" name="عنصر نائب للمحتوى 2"/>
          <p:cNvSpPr>
            <a:spLocks noGrp="1"/>
          </p:cNvSpPr>
          <p:nvPr>
            <p:ph idx="1"/>
          </p:nvPr>
        </p:nvSpPr>
        <p:spPr/>
        <p:txBody>
          <a:bodyPr/>
          <a:lstStyle/>
          <a:p>
            <a:pPr algn="l"/>
            <a:r>
              <a:rPr lang="en-US" b="1" dirty="0" err="1" smtClean="0"/>
              <a:t>Ventidius’s</a:t>
            </a:r>
            <a:r>
              <a:rPr lang="en-US" b="1" dirty="0" smtClean="0"/>
              <a:t> suggestion, not found feasible by Antony</a:t>
            </a:r>
            <a:endParaRPr lang="en-US" dirty="0" smtClean="0"/>
          </a:p>
          <a:p>
            <a:pPr algn="l"/>
            <a:r>
              <a:rPr lang="en-US" dirty="0" smtClean="0"/>
              <a:t>When Antony returns and meets </a:t>
            </a:r>
            <a:r>
              <a:rPr lang="en-US" dirty="0" err="1" smtClean="0"/>
              <a:t>Ventidius</a:t>
            </a:r>
            <a:r>
              <a:rPr lang="en-US" dirty="0" smtClean="0"/>
              <a:t>, he claims to have won victory without </a:t>
            </a:r>
            <a:r>
              <a:rPr lang="en-US" dirty="0" err="1" smtClean="0"/>
              <a:t>Ventidius’s</a:t>
            </a:r>
            <a:r>
              <a:rPr lang="en-US" dirty="0" smtClean="0"/>
              <a:t> help. Antony says that  </a:t>
            </a:r>
            <a:r>
              <a:rPr lang="en-US" dirty="0" err="1" smtClean="0"/>
              <a:t>Octavius’s</a:t>
            </a:r>
            <a:r>
              <a:rPr lang="en-US" dirty="0" smtClean="0"/>
              <a:t> troops are no longer a serious threat to him because of the defeat which he has inflicted upon them. Five thousand Roman troops , he says, have been slaughtered by him and by his Egyptian soldiers.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THREE</a:t>
            </a:r>
            <a:endParaRPr lang="en-US" dirty="0"/>
          </a:p>
        </p:txBody>
      </p:sp>
      <p:sp>
        <p:nvSpPr>
          <p:cNvPr id="3" name="عنصر نائب للمحتوى 2"/>
          <p:cNvSpPr>
            <a:spLocks noGrp="1"/>
          </p:cNvSpPr>
          <p:nvPr>
            <p:ph idx="1"/>
          </p:nvPr>
        </p:nvSpPr>
        <p:spPr/>
        <p:txBody>
          <a:bodyPr/>
          <a:lstStyle/>
          <a:p>
            <a:pPr algn="l"/>
            <a:r>
              <a:rPr lang="en-US" sz="3600" dirty="0" err="1" smtClean="0"/>
              <a:t>Ventidius</a:t>
            </a:r>
            <a:r>
              <a:rPr lang="en-US" sz="3600" dirty="0" smtClean="0"/>
              <a:t> then suggests that, on the basis of victory, Antony should try to arrive at a suitable settlement with </a:t>
            </a:r>
            <a:r>
              <a:rPr lang="en-US" sz="3600" dirty="0" err="1" smtClean="0"/>
              <a:t>Octavius</a:t>
            </a:r>
            <a:r>
              <a:rPr lang="en-US" sz="3600" dirty="0" smtClean="0"/>
              <a:t>.  Antony replies that </a:t>
            </a:r>
            <a:r>
              <a:rPr lang="en-US" sz="3600" dirty="0" err="1" smtClean="0"/>
              <a:t>Octavius</a:t>
            </a:r>
            <a:r>
              <a:rPr lang="en-US" sz="3600" dirty="0" smtClean="0"/>
              <a:t> would never like to come to terms with him because </a:t>
            </a:r>
            <a:r>
              <a:rPr lang="en-US" sz="3600" dirty="0" err="1" smtClean="0"/>
              <a:t>Octavius</a:t>
            </a:r>
            <a:r>
              <a:rPr lang="en-US" sz="3600" dirty="0" smtClean="0"/>
              <a:t> aims at ruing him completely. </a:t>
            </a:r>
            <a:r>
              <a:rPr lang="en-US" sz="3600" dirty="0" err="1" smtClean="0"/>
              <a:t>Ventidius</a:t>
            </a:r>
            <a:r>
              <a:rPr lang="en-US" sz="3600" dirty="0" smtClean="0"/>
              <a:t> asks  if </a:t>
            </a:r>
            <a:r>
              <a:rPr lang="en-US" sz="3600" dirty="0" err="1" smtClean="0"/>
              <a:t>antony</a:t>
            </a:r>
            <a:r>
              <a:rPr lang="en-US" sz="3600" dirty="0" smtClean="0"/>
              <a:t> has no friends in </a:t>
            </a:r>
            <a:r>
              <a:rPr lang="en-US" sz="3600" dirty="0" err="1" smtClean="0"/>
              <a:t>Octavius’s</a:t>
            </a:r>
            <a:r>
              <a:rPr lang="en-US" sz="3600" dirty="0" smtClean="0"/>
              <a:t> army to support his cause.</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THREE</a:t>
            </a:r>
            <a:endParaRPr lang="en-US" dirty="0"/>
          </a:p>
        </p:txBody>
      </p:sp>
      <p:sp>
        <p:nvSpPr>
          <p:cNvPr id="3" name="عنصر نائب للمحتوى 2"/>
          <p:cNvSpPr>
            <a:spLocks noGrp="1"/>
          </p:cNvSpPr>
          <p:nvPr>
            <p:ph idx="1"/>
          </p:nvPr>
        </p:nvSpPr>
        <p:spPr/>
        <p:txBody>
          <a:bodyPr/>
          <a:lstStyle/>
          <a:p>
            <a:pPr algn="l"/>
            <a:r>
              <a:rPr lang="en-US" b="1" dirty="0" smtClean="0"/>
              <a:t>Antony’s account of his friendship with </a:t>
            </a:r>
            <a:r>
              <a:rPr lang="en-US" b="1" dirty="0" err="1" smtClean="0"/>
              <a:t>Dollabella</a:t>
            </a:r>
            <a:endParaRPr lang="en-US" b="1" dirty="0" smtClean="0"/>
          </a:p>
          <a:p>
            <a:pPr algn="l"/>
            <a:r>
              <a:rPr lang="en-US" sz="2800" dirty="0" smtClean="0"/>
              <a:t>Antony then says that he has no real friend in </a:t>
            </a:r>
            <a:r>
              <a:rPr lang="en-US" sz="2800" dirty="0" err="1" smtClean="0"/>
              <a:t>Octavius’s</a:t>
            </a:r>
            <a:r>
              <a:rPr lang="en-US" sz="2800" dirty="0" smtClean="0"/>
              <a:t>  army on whom he can now rely. However, once he did have a friend who  was the bravest </a:t>
            </a:r>
            <a:r>
              <a:rPr lang="en-US" sz="2800" dirty="0" err="1" smtClean="0"/>
              <a:t>yound</a:t>
            </a:r>
            <a:r>
              <a:rPr lang="en-US" sz="2800" dirty="0" smtClean="0"/>
              <a:t> man in Rome. They loved each other so much that they would be compared to two streams which meet and get lost in each other. Antony then reveals that young man with whom he had been so intimate was </a:t>
            </a:r>
            <a:r>
              <a:rPr lang="en-US" sz="2800" dirty="0" err="1" smtClean="0"/>
              <a:t>Dollabella</a:t>
            </a:r>
            <a:r>
              <a:rPr lang="en-US" sz="2800" dirty="0" smtClean="0"/>
              <a:t>. </a:t>
            </a:r>
            <a:r>
              <a:rPr lang="en-US" sz="2800" dirty="0" err="1" smtClean="0"/>
              <a:t>Ventidius</a:t>
            </a:r>
            <a:r>
              <a:rPr lang="en-US" sz="2800" dirty="0" smtClean="0"/>
              <a:t> says that </a:t>
            </a:r>
            <a:r>
              <a:rPr lang="en-US" sz="2800" dirty="0" err="1" smtClean="0"/>
              <a:t>Dollabella</a:t>
            </a:r>
            <a:r>
              <a:rPr lang="en-US" sz="2800" dirty="0" smtClean="0"/>
              <a:t> is now a supporter of </a:t>
            </a:r>
            <a:r>
              <a:rPr lang="en-US" sz="2800" dirty="0" err="1" smtClean="0"/>
              <a:t>Octavius</a:t>
            </a:r>
            <a:r>
              <a:rPr lang="en-US" dirty="0" smtClean="0"/>
              <a:t>.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THREE</a:t>
            </a:r>
            <a:endParaRPr lang="en-US" dirty="0"/>
          </a:p>
        </p:txBody>
      </p:sp>
      <p:sp>
        <p:nvSpPr>
          <p:cNvPr id="3" name="عنصر نائب للمحتوى 2"/>
          <p:cNvSpPr>
            <a:spLocks noGrp="1"/>
          </p:cNvSpPr>
          <p:nvPr>
            <p:ph idx="1"/>
          </p:nvPr>
        </p:nvSpPr>
        <p:spPr/>
        <p:txBody>
          <a:bodyPr/>
          <a:lstStyle/>
          <a:p>
            <a:pPr algn="l"/>
            <a:r>
              <a:rPr lang="en-US" dirty="0" smtClean="0"/>
              <a:t>Antony says that </a:t>
            </a:r>
            <a:r>
              <a:rPr lang="en-US" dirty="0" err="1" smtClean="0"/>
              <a:t>Dollabella</a:t>
            </a:r>
            <a:r>
              <a:rPr lang="en-US" dirty="0" smtClean="0"/>
              <a:t> had left him because Antony had forbidden him to meet Cleopatra. </a:t>
            </a:r>
            <a:r>
              <a:rPr lang="en-US" dirty="0" err="1" smtClean="0"/>
              <a:t>Dolllabella</a:t>
            </a:r>
            <a:r>
              <a:rPr lang="en-US" dirty="0" smtClean="0"/>
              <a:t> had left because he had found that Antony had become jealous of him and because he did not wish to hurt Antony’s feelings. </a:t>
            </a:r>
            <a:r>
              <a:rPr lang="en-US" dirty="0" err="1" smtClean="0"/>
              <a:t>Ventidius</a:t>
            </a:r>
            <a:r>
              <a:rPr lang="en-US" dirty="0" smtClean="0"/>
              <a:t> says that </a:t>
            </a:r>
            <a:r>
              <a:rPr lang="en-US" dirty="0" err="1" smtClean="0"/>
              <a:t>Dollabella</a:t>
            </a:r>
            <a:r>
              <a:rPr lang="en-US" dirty="0" smtClean="0"/>
              <a:t> still loves </a:t>
            </a:r>
            <a:r>
              <a:rPr lang="en-US" dirty="0" err="1" smtClean="0"/>
              <a:t>Antonyand</a:t>
            </a:r>
            <a:r>
              <a:rPr lang="en-US" dirty="0" smtClean="0"/>
              <a:t> that </a:t>
            </a:r>
            <a:r>
              <a:rPr lang="en-US" dirty="0" err="1" smtClean="0"/>
              <a:t>Dollabella</a:t>
            </a:r>
            <a:r>
              <a:rPr lang="en-US" dirty="0" smtClean="0"/>
              <a:t> has even been trying all this time to make peace between Antony and </a:t>
            </a:r>
            <a:r>
              <a:rPr lang="en-US" dirty="0" err="1" smtClean="0"/>
              <a:t>Octavius</a:t>
            </a:r>
            <a:r>
              <a:rPr lang="en-US" dirty="0" smtClean="0"/>
              <a:t>. Antony says that he would really feel pleased if </a:t>
            </a:r>
            <a:r>
              <a:rPr lang="en-US" dirty="0" err="1" smtClean="0"/>
              <a:t>Dollabella</a:t>
            </a:r>
            <a:r>
              <a:rPr lang="en-US" dirty="0" smtClean="0"/>
              <a:t> comes to meet him.</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THREE</a:t>
            </a:r>
            <a:endParaRPr lang="en-US" dirty="0"/>
          </a:p>
        </p:txBody>
      </p:sp>
      <p:sp>
        <p:nvSpPr>
          <p:cNvPr id="3" name="عنصر نائب للمحتوى 2"/>
          <p:cNvSpPr>
            <a:spLocks noGrp="1"/>
          </p:cNvSpPr>
          <p:nvPr>
            <p:ph idx="1"/>
          </p:nvPr>
        </p:nvSpPr>
        <p:spPr/>
        <p:txBody>
          <a:bodyPr/>
          <a:lstStyle/>
          <a:p>
            <a:pPr algn="l"/>
            <a:r>
              <a:rPr lang="en-US" sz="2800" b="1" dirty="0" smtClean="0"/>
              <a:t>An emotional meeting between Antony and </a:t>
            </a:r>
            <a:r>
              <a:rPr lang="en-US" sz="2800" b="1" dirty="0" err="1" smtClean="0"/>
              <a:t>Dollabella</a:t>
            </a:r>
            <a:endParaRPr lang="en-US" sz="2800" b="1" dirty="0" smtClean="0"/>
          </a:p>
          <a:p>
            <a:pPr algn="l"/>
            <a:r>
              <a:rPr lang="en-US" sz="2800" dirty="0" err="1" smtClean="0"/>
              <a:t>Ventidius</a:t>
            </a:r>
            <a:r>
              <a:rPr lang="en-US" sz="2800" dirty="0" smtClean="0"/>
              <a:t> now brings </a:t>
            </a:r>
            <a:r>
              <a:rPr lang="en-US" sz="2800" dirty="0" err="1" smtClean="0"/>
              <a:t>Dollabella</a:t>
            </a:r>
            <a:r>
              <a:rPr lang="en-US" sz="2800" dirty="0" smtClean="0"/>
              <a:t> into Antony’s presence. In fact , when Antony had refused to go with </a:t>
            </a:r>
            <a:r>
              <a:rPr lang="en-US" sz="2800" dirty="0" err="1" smtClean="0"/>
              <a:t>Ventidius</a:t>
            </a:r>
            <a:r>
              <a:rPr lang="en-US" sz="2800" dirty="0" smtClean="0"/>
              <a:t> to wage war against </a:t>
            </a:r>
            <a:r>
              <a:rPr lang="en-US" sz="2800" dirty="0" err="1" smtClean="0"/>
              <a:t>Octavius</a:t>
            </a:r>
            <a:r>
              <a:rPr lang="en-US" sz="2800" dirty="0" smtClean="0"/>
              <a:t>( at the end of Act II), </a:t>
            </a:r>
            <a:r>
              <a:rPr lang="en-US" sz="2800" dirty="0" err="1" smtClean="0"/>
              <a:t>Ventidius</a:t>
            </a:r>
            <a:r>
              <a:rPr lang="en-US" sz="2800" dirty="0" smtClean="0"/>
              <a:t> had decided to employ a different strategy in his efforts to wean away Antony from Cleopatra. He had managed to get in touch with </a:t>
            </a:r>
            <a:r>
              <a:rPr lang="en-US" sz="2800" dirty="0" err="1" smtClean="0"/>
              <a:t>Dollabella</a:t>
            </a:r>
            <a:r>
              <a:rPr lang="en-US" sz="2800" dirty="0" smtClean="0"/>
              <a:t>, and also with Antony’s wife, Octavia. He had then prevailed upon both of them to come with him to </a:t>
            </a:r>
            <a:r>
              <a:rPr lang="en-US" sz="2800" dirty="0" err="1" smtClean="0"/>
              <a:t>Alexandia</a:t>
            </a:r>
            <a:r>
              <a:rPr lang="en-US" sz="2800" dirty="0" smtClean="0"/>
              <a:t> in order to make an effort to prevail upon Antony to leave Cleopatra. Antony feels delighted and thrilled to see </a:t>
            </a:r>
            <a:r>
              <a:rPr lang="en-US" sz="2800" dirty="0" err="1" smtClean="0"/>
              <a:t>Dollabella</a:t>
            </a:r>
            <a:r>
              <a:rPr lang="en-US" sz="2800" dirty="0" smtClean="0"/>
              <a:t> before him. </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THREE</a:t>
            </a:r>
            <a:endParaRPr lang="en-US" dirty="0"/>
          </a:p>
        </p:txBody>
      </p:sp>
      <p:sp>
        <p:nvSpPr>
          <p:cNvPr id="3" name="عنصر نائب للمحتوى 2"/>
          <p:cNvSpPr>
            <a:spLocks noGrp="1"/>
          </p:cNvSpPr>
          <p:nvPr>
            <p:ph idx="1"/>
          </p:nvPr>
        </p:nvSpPr>
        <p:spPr/>
        <p:txBody>
          <a:bodyPr/>
          <a:lstStyle/>
          <a:p>
            <a:pPr algn="l"/>
            <a:r>
              <a:rPr lang="en-US" sz="2800" dirty="0" smtClean="0"/>
              <a:t>At this point </a:t>
            </a:r>
            <a:r>
              <a:rPr lang="en-US" sz="2800" dirty="0" err="1" smtClean="0"/>
              <a:t>Ventidius</a:t>
            </a:r>
            <a:r>
              <a:rPr lang="en-US" sz="2800" dirty="0" smtClean="0"/>
              <a:t> intervenes to say that Antony now is what he has made himself. </a:t>
            </a:r>
            <a:r>
              <a:rPr lang="en-US" sz="2800" dirty="0" err="1" smtClean="0"/>
              <a:t>Dollabella</a:t>
            </a:r>
            <a:r>
              <a:rPr lang="en-US" sz="2800" dirty="0" smtClean="0"/>
              <a:t> supports  </a:t>
            </a:r>
            <a:r>
              <a:rPr lang="en-US" sz="2800" dirty="0" err="1" smtClean="0"/>
              <a:t>Ventidius</a:t>
            </a:r>
            <a:r>
              <a:rPr lang="en-US" sz="2800" dirty="0" smtClean="0"/>
              <a:t> in this view . </a:t>
            </a:r>
            <a:r>
              <a:rPr lang="en-US" sz="2800" dirty="0" smtClean="0"/>
              <a:t>Antony </a:t>
            </a:r>
            <a:r>
              <a:rPr lang="en-US" sz="2800" dirty="0" smtClean="0"/>
              <a:t>warns </a:t>
            </a:r>
            <a:r>
              <a:rPr lang="en-US" sz="2800" dirty="0" err="1" smtClean="0"/>
              <a:t>Dollabella</a:t>
            </a:r>
            <a:r>
              <a:rPr lang="en-US" sz="2800" dirty="0" smtClean="0"/>
              <a:t> not to criticize him for loving Cleopatra. </a:t>
            </a:r>
            <a:r>
              <a:rPr lang="en-US" sz="2800" dirty="0" err="1" smtClean="0"/>
              <a:t>Dollabella</a:t>
            </a:r>
            <a:r>
              <a:rPr lang="en-US" sz="2800" dirty="0" smtClean="0"/>
              <a:t> then suggests that Antony  should get reconciled with </a:t>
            </a:r>
            <a:r>
              <a:rPr lang="en-US" sz="2800" dirty="0" err="1" smtClean="0"/>
              <a:t>Octavius</a:t>
            </a:r>
            <a:r>
              <a:rPr lang="en-US" sz="2800" dirty="0" smtClean="0"/>
              <a:t> Caesar, and he goes on to say that he has brought from </a:t>
            </a:r>
            <a:r>
              <a:rPr lang="en-US" sz="2800" dirty="0" err="1" smtClean="0"/>
              <a:t>Octavius</a:t>
            </a:r>
            <a:r>
              <a:rPr lang="en-US" sz="2800" dirty="0" smtClean="0"/>
              <a:t> the terms of the proposed reconciliation. Antony further says that </a:t>
            </a:r>
            <a:r>
              <a:rPr lang="en-US" sz="2800" dirty="0" err="1" smtClean="0"/>
              <a:t>Octavius</a:t>
            </a:r>
            <a:r>
              <a:rPr lang="en-US" sz="2800" dirty="0" smtClean="0"/>
              <a:t> </a:t>
            </a:r>
            <a:r>
              <a:rPr lang="en-US" sz="2800" dirty="0" smtClean="0"/>
              <a:t>is a hypocrite full of false pretences and hidden motives, and that </a:t>
            </a:r>
            <a:r>
              <a:rPr lang="en-US" sz="2800" dirty="0" err="1" smtClean="0"/>
              <a:t>Octavius</a:t>
            </a:r>
            <a:r>
              <a:rPr lang="en-US" sz="2800" dirty="0" smtClean="0"/>
              <a:t> was intended by Nature to be a greedy money lender and not an emperor.</a:t>
            </a:r>
          </a:p>
          <a:p>
            <a:pPr algn="l"/>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THREE</a:t>
            </a:r>
            <a:endParaRPr lang="en-US" dirty="0"/>
          </a:p>
        </p:txBody>
      </p:sp>
      <p:sp>
        <p:nvSpPr>
          <p:cNvPr id="3" name="عنصر نائب للمحتوى 2"/>
          <p:cNvSpPr>
            <a:spLocks noGrp="1"/>
          </p:cNvSpPr>
          <p:nvPr>
            <p:ph idx="1"/>
          </p:nvPr>
        </p:nvSpPr>
        <p:spPr/>
        <p:txBody>
          <a:bodyPr/>
          <a:lstStyle/>
          <a:p>
            <a:pPr algn="l"/>
            <a:r>
              <a:rPr lang="en-US" b="1" dirty="0" smtClean="0"/>
              <a:t>An interview between Antony and Octavia</a:t>
            </a:r>
          </a:p>
          <a:p>
            <a:pPr algn="l"/>
            <a:r>
              <a:rPr lang="en-US" dirty="0" err="1" smtClean="0"/>
              <a:t>Ventidius</a:t>
            </a:r>
            <a:r>
              <a:rPr lang="en-US" dirty="0" smtClean="0"/>
              <a:t> now brings  Octavia( Antony’s wife) into Antony’s presence. Octavia is accompanied by Antony’s two little daughters . For a moment Antony is rendered speechless with surprise. However, Antony does not make any move on seeing his wife and daughters before him, whereupon </a:t>
            </a:r>
            <a:r>
              <a:rPr lang="en-US" dirty="0" err="1" smtClean="0"/>
              <a:t>Ventidius</a:t>
            </a:r>
            <a:r>
              <a:rPr lang="en-US" dirty="0" smtClean="0"/>
              <a:t> scolds him for his indifference to them.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THREE</a:t>
            </a:r>
            <a:endParaRPr lang="en-US" dirty="0"/>
          </a:p>
        </p:txBody>
      </p:sp>
      <p:sp>
        <p:nvSpPr>
          <p:cNvPr id="3" name="عنصر نائب للمحتوى 2"/>
          <p:cNvSpPr>
            <a:spLocks noGrp="1"/>
          </p:cNvSpPr>
          <p:nvPr>
            <p:ph idx="1"/>
          </p:nvPr>
        </p:nvSpPr>
        <p:spPr/>
        <p:txBody>
          <a:bodyPr/>
          <a:lstStyle/>
          <a:p>
            <a:pPr algn="l"/>
            <a:r>
              <a:rPr lang="en-US" sz="3600" dirty="0" smtClean="0"/>
              <a:t>Then </a:t>
            </a:r>
            <a:r>
              <a:rPr lang="en-US" sz="3600" dirty="0" err="1" smtClean="0"/>
              <a:t>Octavius</a:t>
            </a:r>
            <a:r>
              <a:rPr lang="en-US" sz="3600" dirty="0" smtClean="0"/>
              <a:t> herself speaks and asks Antony  if he recognizes her . Antony replies that she is </a:t>
            </a:r>
            <a:r>
              <a:rPr lang="en-US" sz="3600" dirty="0" err="1" smtClean="0"/>
              <a:t>Octavius’s</a:t>
            </a:r>
            <a:r>
              <a:rPr lang="en-US" sz="3600" dirty="0" smtClean="0"/>
              <a:t> sister . </a:t>
            </a:r>
            <a:r>
              <a:rPr lang="en-US" sz="3600" dirty="0" err="1" smtClean="0"/>
              <a:t>Octavius</a:t>
            </a:r>
            <a:r>
              <a:rPr lang="en-US" sz="3600" dirty="0" smtClean="0"/>
              <a:t> says that he has given an unkind reply to her question. She is not only </a:t>
            </a:r>
            <a:r>
              <a:rPr lang="en-US" sz="3600" dirty="0" err="1" smtClean="0"/>
              <a:t>Octavius’s</a:t>
            </a:r>
            <a:r>
              <a:rPr lang="en-US" sz="3600" dirty="0" smtClean="0"/>
              <a:t> sister , but Antony’s wife, she says. She then complains  that he had wronged her and had, in fact, driven her away from his house. </a:t>
            </a:r>
            <a:endParaRPr lang="en-US"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THREE</a:t>
            </a:r>
            <a:endParaRPr lang="en-US" dirty="0"/>
          </a:p>
        </p:txBody>
      </p:sp>
      <p:sp>
        <p:nvSpPr>
          <p:cNvPr id="3" name="عنصر نائب للمحتوى 2"/>
          <p:cNvSpPr>
            <a:spLocks noGrp="1"/>
          </p:cNvSpPr>
          <p:nvPr>
            <p:ph idx="1"/>
          </p:nvPr>
        </p:nvSpPr>
        <p:spPr/>
        <p:txBody>
          <a:bodyPr/>
          <a:lstStyle/>
          <a:p>
            <a:pPr algn="l"/>
            <a:r>
              <a:rPr lang="en-US" sz="3600" dirty="0" smtClean="0"/>
              <a:t>But her loyalty as a wife outweighs her self- respect , and so she has come back to him  to claim him as her husband. Both </a:t>
            </a:r>
            <a:r>
              <a:rPr lang="en-US" sz="3600" dirty="0" err="1" smtClean="0"/>
              <a:t>Ventidius</a:t>
            </a:r>
            <a:r>
              <a:rPr lang="en-US" sz="3600" dirty="0" smtClean="0"/>
              <a:t>  and </a:t>
            </a:r>
            <a:r>
              <a:rPr lang="en-US" sz="3600" dirty="0" err="1" smtClean="0"/>
              <a:t>Dollabella</a:t>
            </a:r>
            <a:r>
              <a:rPr lang="en-US" sz="3600" dirty="0" smtClean="0"/>
              <a:t> approve of </a:t>
            </a:r>
            <a:r>
              <a:rPr lang="en-US" sz="3600" dirty="0" err="1" smtClean="0"/>
              <a:t>Ocatvia’s</a:t>
            </a:r>
            <a:r>
              <a:rPr lang="en-US" sz="3600" dirty="0" smtClean="0"/>
              <a:t> effort to  conciliate her husband.</a:t>
            </a:r>
          </a:p>
          <a:p>
            <a:r>
              <a:rPr lang="en-US" dirty="0" smtClean="0"/>
              <a:t> </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THREE</a:t>
            </a:r>
            <a:endParaRPr lang="en-US" dirty="0"/>
          </a:p>
        </p:txBody>
      </p:sp>
      <p:sp>
        <p:nvSpPr>
          <p:cNvPr id="3" name="عنصر نائب للمحتوى 2"/>
          <p:cNvSpPr>
            <a:spLocks noGrp="1"/>
          </p:cNvSpPr>
          <p:nvPr>
            <p:ph idx="1"/>
          </p:nvPr>
        </p:nvSpPr>
        <p:spPr/>
        <p:txBody>
          <a:bodyPr/>
          <a:lstStyle/>
          <a:p>
            <a:pPr algn="l"/>
            <a:r>
              <a:rPr lang="en-US" b="1" dirty="0" smtClean="0"/>
              <a:t>A reconciliation between Antony and Octavia. Antony’s decision to leave Cleopatra</a:t>
            </a:r>
          </a:p>
          <a:p>
            <a:pPr algn="l"/>
            <a:r>
              <a:rPr lang="en-US" dirty="0" smtClean="0"/>
              <a:t>Antony is now in two minds. He does not know what to do. He says that his feeling of pity urges him to take Octavia’s side but that the same feeling of pity urges him even more strongly to stick to Cleopatra. </a:t>
            </a:r>
            <a:r>
              <a:rPr lang="en-US" dirty="0" err="1" smtClean="0"/>
              <a:t>Ventidius</a:t>
            </a:r>
            <a:r>
              <a:rPr lang="en-US" dirty="0" smtClean="0"/>
              <a:t>  says that both pity and justice demand that Antony should take the side of Octavia.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THREE</a:t>
            </a:r>
            <a:endParaRPr lang="en-US" dirty="0"/>
          </a:p>
        </p:txBody>
      </p:sp>
      <p:sp>
        <p:nvSpPr>
          <p:cNvPr id="3" name="عنصر نائب للمحتوى 2"/>
          <p:cNvSpPr>
            <a:spLocks noGrp="1"/>
          </p:cNvSpPr>
          <p:nvPr>
            <p:ph idx="1"/>
          </p:nvPr>
        </p:nvSpPr>
        <p:spPr/>
        <p:txBody>
          <a:bodyPr/>
          <a:lstStyle/>
          <a:p>
            <a:pPr algn="l"/>
            <a:r>
              <a:rPr lang="en-US" dirty="0" smtClean="0"/>
              <a:t>Octavia then urges her children to approach their father and entreat him to acknowledge them as his own children. Octavia addresses him as her husband, while the children address him as their father. Antony is overwhelmed by this combined pressure, and says that he admits his defeat.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THREE</a:t>
            </a:r>
            <a:endParaRPr lang="en-US" dirty="0"/>
          </a:p>
        </p:txBody>
      </p:sp>
      <p:sp>
        <p:nvSpPr>
          <p:cNvPr id="3" name="عنصر نائب للمحتوى 2"/>
          <p:cNvSpPr>
            <a:spLocks noGrp="1"/>
          </p:cNvSpPr>
          <p:nvPr>
            <p:ph idx="1"/>
          </p:nvPr>
        </p:nvSpPr>
        <p:spPr/>
        <p:txBody>
          <a:bodyPr/>
          <a:lstStyle/>
          <a:p>
            <a:pPr algn="l"/>
            <a:r>
              <a:rPr lang="en-US" sz="3600" dirty="0" smtClean="0"/>
              <a:t>He expresses his regret  to his wife and children for having neglected them . Thus a complete reconciliation has taken place between Antony and Octavia, and now promises to leave Cleopatra.</a:t>
            </a:r>
          </a:p>
          <a:p>
            <a:r>
              <a:rPr lang="en-US" dirty="0" smtClean="0"/>
              <a:t> </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THREE</a:t>
            </a:r>
            <a:endParaRPr lang="en-US" dirty="0"/>
          </a:p>
        </p:txBody>
      </p:sp>
      <p:sp>
        <p:nvSpPr>
          <p:cNvPr id="3" name="عنصر نائب للمحتوى 2"/>
          <p:cNvSpPr>
            <a:spLocks noGrp="1"/>
          </p:cNvSpPr>
          <p:nvPr>
            <p:ph idx="1"/>
          </p:nvPr>
        </p:nvSpPr>
        <p:spPr/>
        <p:txBody>
          <a:bodyPr/>
          <a:lstStyle/>
          <a:p>
            <a:pPr algn="l"/>
            <a:r>
              <a:rPr lang="en-US" dirty="0" smtClean="0"/>
              <a:t>An exchange of bitter  remarks between two women</a:t>
            </a:r>
          </a:p>
          <a:p>
            <a:pPr algn="l"/>
            <a:r>
              <a:rPr lang="en-US" dirty="0" smtClean="0"/>
              <a:t>On learning what has happened, </a:t>
            </a:r>
            <a:r>
              <a:rPr lang="en-US" dirty="0" err="1" smtClean="0"/>
              <a:t>Alexas</a:t>
            </a:r>
            <a:r>
              <a:rPr lang="en-US" dirty="0" smtClean="0"/>
              <a:t> goes  in haste to Cleopatra and tells her about the reconciliation between the husband and the wife. There is a confrontation between Cleopatra and Octavia, and there is an exchange of bitter remarks between them. Octavia says that she has come to liberate her husband from his chains of slavery to Cleopatra.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THREE</a:t>
            </a:r>
            <a:endParaRPr lang="en-US" dirty="0"/>
          </a:p>
        </p:txBody>
      </p:sp>
      <p:sp>
        <p:nvSpPr>
          <p:cNvPr id="3" name="عنصر نائب للمحتوى 2"/>
          <p:cNvSpPr>
            <a:spLocks noGrp="1"/>
          </p:cNvSpPr>
          <p:nvPr>
            <p:ph idx="1"/>
          </p:nvPr>
        </p:nvSpPr>
        <p:spPr/>
        <p:txBody>
          <a:bodyPr/>
          <a:lstStyle/>
          <a:p>
            <a:pPr algn="l"/>
            <a:r>
              <a:rPr lang="en-US" sz="3600" dirty="0" smtClean="0"/>
              <a:t>Octavia says that Cleopatra  is responsible for all her sufferings. But the moment Octavia leaves, Cleopatra’s heart begins to sink at the thought that Octavia has got back her husband and that Cleopatra is going to lose her lover. She now wants to weep over Antony’s desertion of her till she dies.</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Samples of the Questions</a:t>
            </a:r>
            <a:endParaRPr lang="en-US" dirty="0"/>
          </a:p>
        </p:txBody>
      </p:sp>
      <p:sp>
        <p:nvSpPr>
          <p:cNvPr id="3" name="عنصر نائب للمحتوى 2"/>
          <p:cNvSpPr>
            <a:spLocks noGrp="1"/>
          </p:cNvSpPr>
          <p:nvPr>
            <p:ph idx="1"/>
          </p:nvPr>
        </p:nvSpPr>
        <p:spPr/>
        <p:txBody>
          <a:bodyPr/>
          <a:lstStyle/>
          <a:p>
            <a:pPr algn="l"/>
            <a:r>
              <a:rPr lang="en-US" dirty="0" smtClean="0"/>
              <a:t>Antony wins a great victory  over </a:t>
            </a:r>
            <a:r>
              <a:rPr lang="en-US" dirty="0" err="1" smtClean="0"/>
              <a:t>Octavius’s</a:t>
            </a:r>
            <a:r>
              <a:rPr lang="en-US" dirty="0" smtClean="0"/>
              <a:t> troops by having launched </a:t>
            </a:r>
            <a:r>
              <a:rPr lang="en-US" dirty="0" smtClean="0"/>
              <a:t> ………………on </a:t>
            </a:r>
            <a:r>
              <a:rPr lang="en-US" dirty="0" smtClean="0"/>
              <a:t>them</a:t>
            </a:r>
            <a:r>
              <a:rPr lang="en-US" dirty="0" smtClean="0"/>
              <a:t>.</a:t>
            </a:r>
          </a:p>
          <a:p>
            <a:pPr algn="l"/>
            <a:r>
              <a:rPr lang="en-US" dirty="0" smtClean="0"/>
              <a:t>A- an expected attack</a:t>
            </a:r>
          </a:p>
          <a:p>
            <a:pPr algn="l"/>
            <a:r>
              <a:rPr lang="en-US" dirty="0" smtClean="0"/>
              <a:t>B- no attack</a:t>
            </a:r>
          </a:p>
          <a:p>
            <a:pPr algn="l"/>
            <a:r>
              <a:rPr lang="en-US" dirty="0" smtClean="0"/>
              <a:t>C- a random attack</a:t>
            </a:r>
          </a:p>
          <a:p>
            <a:pPr algn="l"/>
            <a:r>
              <a:rPr lang="en-US" dirty="0" smtClean="0"/>
              <a:t>D- </a:t>
            </a:r>
            <a:r>
              <a:rPr lang="en-US" dirty="0" smtClean="0"/>
              <a:t>a surprise attack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Samples of the Questions</a:t>
            </a:r>
            <a:endParaRPr lang="en-US" dirty="0"/>
          </a:p>
        </p:txBody>
      </p:sp>
      <p:sp>
        <p:nvSpPr>
          <p:cNvPr id="3" name="عنصر نائب للمحتوى 2"/>
          <p:cNvSpPr>
            <a:spLocks noGrp="1"/>
          </p:cNvSpPr>
          <p:nvPr>
            <p:ph idx="1"/>
          </p:nvPr>
        </p:nvSpPr>
        <p:spPr/>
        <p:txBody>
          <a:bodyPr/>
          <a:lstStyle/>
          <a:p>
            <a:pPr algn="l"/>
            <a:r>
              <a:rPr lang="en-US" dirty="0" smtClean="0"/>
              <a:t>Antony says that </a:t>
            </a:r>
            <a:r>
              <a:rPr lang="en-US" dirty="0" err="1" smtClean="0"/>
              <a:t>Dollabella</a:t>
            </a:r>
            <a:r>
              <a:rPr lang="en-US" dirty="0" smtClean="0"/>
              <a:t> had left him because Antony had forbidden him to meet </a:t>
            </a:r>
            <a:r>
              <a:rPr lang="en-US" dirty="0" smtClean="0"/>
              <a:t>………………..</a:t>
            </a:r>
          </a:p>
          <a:p>
            <a:pPr algn="l"/>
            <a:r>
              <a:rPr lang="en-US" dirty="0" smtClean="0"/>
              <a:t>A- his wife</a:t>
            </a:r>
          </a:p>
          <a:p>
            <a:pPr algn="l"/>
            <a:r>
              <a:rPr lang="en-US" dirty="0" smtClean="0"/>
              <a:t>B- his daughter</a:t>
            </a:r>
          </a:p>
          <a:p>
            <a:pPr algn="l"/>
            <a:r>
              <a:rPr lang="en-US" dirty="0" smtClean="0"/>
              <a:t>C- Cleopatra</a:t>
            </a:r>
          </a:p>
          <a:p>
            <a:pPr algn="l"/>
            <a:r>
              <a:rPr lang="en-US" dirty="0" smtClean="0"/>
              <a:t>D- no one</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1712</TotalTime>
  <Words>1233</Words>
  <Application>Microsoft Office PowerPoint</Application>
  <PresentationFormat>A4 Paper (210x297 mm)‎</PresentationFormat>
  <Paragraphs>64</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12th  Lecture</vt:lpstr>
      <vt:lpstr>A SUMMARY OF ACT THREE</vt:lpstr>
      <vt:lpstr>A SUMMARY OF ACT THREE</vt:lpstr>
      <vt:lpstr>A SUMMARY OF ACT THREE</vt:lpstr>
      <vt:lpstr>A SUMMARY OF ACT THREE</vt:lpstr>
      <vt:lpstr>A SUMMARY OF ACT THREE</vt:lpstr>
      <vt:lpstr>A SUMMARY OF ACT THREE</vt:lpstr>
      <vt:lpstr>A SUMMARY OF ACT THREE</vt:lpstr>
      <vt:lpstr>A SUMMARY OF ACT THREE</vt:lpstr>
      <vt:lpstr>A SUMMARY OF ACT THREE</vt:lpstr>
      <vt:lpstr>A SUMMARY OF ACT THREE</vt:lpstr>
      <vt:lpstr>A SUMMARY OF ACT THREE</vt:lpstr>
      <vt:lpstr>A SUMMARY OF ACT THREE</vt:lpstr>
      <vt:lpstr>A SUMMARY OF ACT THREE</vt:lpstr>
      <vt:lpstr>A SUMMARY OF ACT THREE</vt:lpstr>
      <vt:lpstr>A SUMMARY OF ACT THREE</vt:lpstr>
      <vt:lpstr>A SUMMARY OF ACT THREE</vt:lpstr>
      <vt:lpstr>Samples of the Questions</vt:lpstr>
      <vt:lpstr>Samples of the Questions</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122</cp:revision>
  <dcterms:created xsi:type="dcterms:W3CDTF">2009-10-14T19:14:34Z</dcterms:created>
  <dcterms:modified xsi:type="dcterms:W3CDTF">2011-11-21T22:23:22Z</dcterms:modified>
</cp:coreProperties>
</file>