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1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English Literature of the Seventeenth Century</a:t>
            </a:r>
          </a:p>
          <a:p>
            <a:pPr algn="ctr"/>
            <a:r>
              <a:rPr lang="en-US" sz="2800" b="1" dirty="0" smtClean="0">
                <a:solidFill>
                  <a:srgbClr val="7F7F7F"/>
                </a:solidFill>
                <a:latin typeface="Calibri" pitchFamily="34" charset="0"/>
                <a:cs typeface="Times New Roman" pitchFamily="18" charset="0"/>
              </a:rPr>
              <a:t>Instructor : Dr. Ibrahim El-</a:t>
            </a:r>
            <a:r>
              <a:rPr lang="en-US" sz="2800" b="1" dirty="0" err="1" smtClean="0">
                <a:solidFill>
                  <a:srgbClr val="7F7F7F"/>
                </a:solidFill>
                <a:latin typeface="Calibri" pitchFamily="34" charset="0"/>
                <a:cs typeface="Times New Roman" pitchFamily="18" charset="0"/>
              </a:rPr>
              <a:t>Shinnawy</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13</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b="1" dirty="0" smtClean="0"/>
              <a:t>DOLLABELLA, ENTRUSTED BY ANTONY WITH A TASK</a:t>
            </a:r>
          </a:p>
          <a:p>
            <a:pPr algn="l"/>
            <a:r>
              <a:rPr lang="en-US" b="1" dirty="0" smtClean="0"/>
              <a:t> </a:t>
            </a:r>
          </a:p>
          <a:p>
            <a:pPr algn="l"/>
            <a:r>
              <a:rPr lang="en-US" dirty="0" smtClean="0"/>
              <a:t>Antony has now to inform Cleopatra about his decision to leave Alexandria in order to go with his wife and daughters. He does not have the courage to face Cleopatra  and tell her of his new development. So he seeks the help of  </a:t>
            </a:r>
            <a:r>
              <a:rPr lang="en-US" dirty="0" err="1" smtClean="0"/>
              <a:t>Dollabella</a:t>
            </a:r>
            <a:r>
              <a:rPr lang="en-US" dirty="0" smtClean="0"/>
              <a:t> in this matter.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sz="3600" dirty="0" smtClean="0"/>
              <a:t>He tells </a:t>
            </a:r>
            <a:r>
              <a:rPr lang="en-US" sz="3600" dirty="0" err="1" smtClean="0"/>
              <a:t>Dollabella</a:t>
            </a:r>
            <a:r>
              <a:rPr lang="en-US" sz="3600" dirty="0" smtClean="0"/>
              <a:t> that he would like him to go to Cleopatra and tell her what has happened. </a:t>
            </a:r>
            <a:r>
              <a:rPr lang="en-US" sz="3600" dirty="0" err="1" smtClean="0"/>
              <a:t>Dollabella</a:t>
            </a:r>
            <a:r>
              <a:rPr lang="en-US" sz="3600" dirty="0" smtClean="0"/>
              <a:t>  is at first most reluctant to act as Antony’s envoy. Antony, however, insists that </a:t>
            </a:r>
            <a:r>
              <a:rPr lang="en-US" sz="3600" dirty="0" err="1" smtClean="0"/>
              <a:t>Dollabella</a:t>
            </a:r>
            <a:r>
              <a:rPr lang="en-US" sz="3600" dirty="0" smtClean="0"/>
              <a:t> must carry out this task, and </a:t>
            </a:r>
            <a:r>
              <a:rPr lang="en-US" sz="3600" dirty="0" err="1" smtClean="0"/>
              <a:t>Dollabella</a:t>
            </a:r>
            <a:r>
              <a:rPr lang="en-US" sz="3600" dirty="0" smtClean="0"/>
              <a:t> has then no alternative but to agree.</a:t>
            </a:r>
          </a:p>
          <a:p>
            <a:r>
              <a:rPr lang="en-US"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b="1" dirty="0" smtClean="0"/>
              <a:t>Cleopatra  to try to arouse Antony’s jealousy</a:t>
            </a:r>
          </a:p>
          <a:p>
            <a:pPr algn="l"/>
            <a:r>
              <a:rPr lang="en-US" sz="2800" dirty="0" smtClean="0"/>
              <a:t>Cleopatra  has already come to know about Antony’s decision to leave her and go away in the company of his wife. This information has already been conveyed to her by </a:t>
            </a:r>
            <a:r>
              <a:rPr lang="en-US" sz="2800" dirty="0" err="1" smtClean="0"/>
              <a:t>Alexas</a:t>
            </a:r>
            <a:r>
              <a:rPr lang="en-US" sz="2800" dirty="0" smtClean="0"/>
              <a:t>. </a:t>
            </a:r>
            <a:r>
              <a:rPr lang="en-US" sz="2800" dirty="0" err="1" smtClean="0"/>
              <a:t>Alexas</a:t>
            </a:r>
            <a:r>
              <a:rPr lang="en-US" sz="2800" dirty="0" smtClean="0"/>
              <a:t>  suggests to  Cleopatra that in order to detain Antony she should  has fallen in love with </a:t>
            </a:r>
            <a:r>
              <a:rPr lang="en-US" sz="2800" dirty="0" err="1" smtClean="0"/>
              <a:t>Dollabella</a:t>
            </a:r>
            <a:r>
              <a:rPr lang="en-US" sz="2800" dirty="0" smtClean="0"/>
              <a:t>, says </a:t>
            </a:r>
            <a:r>
              <a:rPr lang="en-US" sz="2800" dirty="0" err="1" smtClean="0"/>
              <a:t>Alexas</a:t>
            </a:r>
            <a:r>
              <a:rPr lang="en-US" sz="2800" dirty="0" smtClean="0"/>
              <a:t>. Cleopatra  is putting up only pretence of being in love with  </a:t>
            </a:r>
            <a:r>
              <a:rPr lang="en-US" sz="2800" dirty="0" err="1" smtClean="0"/>
              <a:t>Dollabella</a:t>
            </a:r>
            <a:r>
              <a:rPr lang="en-US" sz="2800" dirty="0" smtClean="0"/>
              <a:t>.  He takes Cleopatra’s advances seriously, and tells her that Antony has sent her a message informing her about his decision to leave her.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sz="2800" dirty="0" smtClean="0"/>
              <a:t>On hearing that Antony had spoken about her in the harshest possible terms. Cleopatra feels so deeply hurt  that she faints. When she recovers her senses, </a:t>
            </a:r>
            <a:r>
              <a:rPr lang="en-US" sz="2800" dirty="0" err="1" smtClean="0"/>
              <a:t>Dollabella</a:t>
            </a:r>
            <a:r>
              <a:rPr lang="en-US" sz="2800" dirty="0" smtClean="0"/>
              <a:t> apologizes to her and confesses  that Antony had not spoken harshly about her  at all and he had invented that story only to promote his own chances with her. Thereupon, Cleopatra also confesses that she is not at all in love with </a:t>
            </a:r>
            <a:r>
              <a:rPr lang="en-US" sz="2800" dirty="0" err="1" smtClean="0"/>
              <a:t>Dollabella</a:t>
            </a:r>
            <a:r>
              <a:rPr lang="en-US" sz="2800" dirty="0" smtClean="0"/>
              <a:t>, and that she had merely put up a pretence just to arouse Antony’s jealousy</a:t>
            </a:r>
            <a:r>
              <a:rPr lang="en-US"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sz="3600" dirty="0" smtClean="0"/>
              <a:t>Cleopatra then requests </a:t>
            </a:r>
            <a:r>
              <a:rPr lang="en-US" sz="3600" dirty="0" err="1" smtClean="0"/>
              <a:t>Dollabella</a:t>
            </a:r>
            <a:r>
              <a:rPr lang="en-US" sz="3600" dirty="0" smtClean="0"/>
              <a:t> to arrange an interview between her and Antony so that she may be able to talk to him privately and draw some comfort from her talk when he is about to leave her. She says that Antony’s departure from here would mean her death. </a:t>
            </a:r>
          </a:p>
          <a:p>
            <a:pPr algn="l"/>
            <a:r>
              <a:rPr lang="en-US" sz="3600" dirty="0" smtClean="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dirty="0" smtClean="0"/>
              <a:t>Now </a:t>
            </a:r>
            <a:r>
              <a:rPr lang="en-US" dirty="0" err="1" smtClean="0"/>
              <a:t>Ventidius</a:t>
            </a:r>
            <a:r>
              <a:rPr lang="en-US" dirty="0" smtClean="0"/>
              <a:t> had overheard </a:t>
            </a:r>
            <a:r>
              <a:rPr lang="en-US" dirty="0" err="1" smtClean="0"/>
              <a:t>Dollabella’s</a:t>
            </a:r>
            <a:r>
              <a:rPr lang="en-US" dirty="0" smtClean="0"/>
              <a:t> soliloquy about the conflict which was going on in </a:t>
            </a:r>
            <a:r>
              <a:rPr lang="en-US" dirty="0" err="1" smtClean="0"/>
              <a:t>Dollabella’s</a:t>
            </a:r>
            <a:r>
              <a:rPr lang="en-US" dirty="0" smtClean="0"/>
              <a:t> mind between his duty to his friend  Antony and his desire to win Cleopatra’s love now when Antony has decided to leave her. </a:t>
            </a:r>
            <a:r>
              <a:rPr lang="en-US" dirty="0" err="1" smtClean="0"/>
              <a:t>Ventidius</a:t>
            </a:r>
            <a:r>
              <a:rPr lang="en-US" dirty="0" smtClean="0"/>
              <a:t> and Octavia then go to Antony and report to him that Cleopatra has already taken another lover in place of Antony.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dirty="0" err="1" smtClean="0"/>
              <a:t>Ventidius’s</a:t>
            </a:r>
            <a:r>
              <a:rPr lang="en-US" dirty="0" smtClean="0"/>
              <a:t> motive in reporting the matter to Antony is to prejudice Antony against Cleopatra  so that Antony may give up Cleopatra forever and should not entertain the least idea of returning to her. Octavia’s motive in reporting  the matter to Antony is to find out the extent to which Antony may still be interested in Cleopatra.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dirty="0" smtClean="0"/>
              <a:t>Antony now becomes furious  with Cleopatra and </a:t>
            </a:r>
            <a:r>
              <a:rPr lang="en-US" dirty="0" err="1" smtClean="0"/>
              <a:t>Dollabella</a:t>
            </a:r>
            <a:r>
              <a:rPr lang="en-US" dirty="0" smtClean="0"/>
              <a:t>  for having played false with him. Antony is now  feeling enraged and has become antagonistic to both Cleopatra and </a:t>
            </a:r>
            <a:r>
              <a:rPr lang="en-US" dirty="0" err="1" smtClean="0"/>
              <a:t>Dollabella</a:t>
            </a:r>
            <a:r>
              <a:rPr lang="en-US" dirty="0" smtClean="0"/>
              <a:t>. He thinks that </a:t>
            </a:r>
            <a:r>
              <a:rPr lang="en-US" dirty="0" err="1" smtClean="0"/>
              <a:t>Dollabella</a:t>
            </a:r>
            <a:r>
              <a:rPr lang="en-US" dirty="0" smtClean="0"/>
              <a:t> has betrayed his trust, and that Cleopatra has proved faithless to him.</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b="1" dirty="0" err="1" smtClean="0"/>
              <a:t>Ocatvia’s</a:t>
            </a:r>
            <a:r>
              <a:rPr lang="en-US" b="1" dirty="0" smtClean="0"/>
              <a:t>  Departure   </a:t>
            </a:r>
          </a:p>
          <a:p>
            <a:pPr algn="l"/>
            <a:r>
              <a:rPr lang="en-US" dirty="0" smtClean="0"/>
              <a:t> </a:t>
            </a:r>
          </a:p>
          <a:p>
            <a:pPr algn="l"/>
            <a:r>
              <a:rPr lang="en-US" dirty="0" smtClean="0"/>
              <a:t>At the same time there is another development. When Octavia finds that Antony is feeling furious at Cleopatra’s  inconstancy, she comes to the conclusion that Antony is continuing to feel interested in Cleopatra. She says that she feels certain that Antony still prefers Cleopatra  to her.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dirty="0" smtClean="0"/>
              <a:t>She therefore bids him farewell, saying that she has given all hope of him exclusively to herself. Octavia’s departure has a depressing effect upon Antony also because he feels that he should have been more tactful and should have hidden his real feelings about Cleopatra so as not to hurt Octavia.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FOUR</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sz="3600" dirty="0" smtClean="0"/>
              <a:t>Cleopatra and </a:t>
            </a:r>
            <a:r>
              <a:rPr lang="en-US" sz="3600" dirty="0" err="1" smtClean="0"/>
              <a:t>Dollabella</a:t>
            </a:r>
            <a:r>
              <a:rPr lang="en-US" sz="3600" dirty="0" smtClean="0"/>
              <a:t>, who have come to have a talk with Antony, are astonished by Antony’s reaction. Antony commands both of them to get out of his sight and never to meet him again.</a:t>
            </a:r>
          </a:p>
          <a:p>
            <a:pPr algn="l"/>
            <a:r>
              <a:rPr lang="en-US" sz="3600" dirty="0" smtClean="0"/>
              <a:t> </a:t>
            </a:r>
          </a:p>
          <a:p>
            <a:pPr algn="l"/>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b="1" dirty="0" smtClean="0"/>
              <a:t>On the verge of suicide</a:t>
            </a:r>
          </a:p>
          <a:p>
            <a:pPr algn="l"/>
            <a:r>
              <a:rPr lang="en-US" dirty="0" smtClean="0"/>
              <a:t>Having been dismissed by Antony from his presence, Cleopatra is now feeling distraught. Then she pulls out a dagger in order to stab herself but is prevented from doing so by </a:t>
            </a:r>
            <a:r>
              <a:rPr lang="en-US" dirty="0" err="1" smtClean="0"/>
              <a:t>Charmion</a:t>
            </a:r>
            <a:r>
              <a:rPr lang="en-US" dirty="0" smtClean="0"/>
              <a:t>  and </a:t>
            </a:r>
            <a:r>
              <a:rPr lang="en-US" dirty="0" err="1" smtClean="0"/>
              <a:t>Iras</a:t>
            </a:r>
            <a:r>
              <a:rPr lang="en-US" dirty="0" smtClean="0"/>
              <a:t> who catch hold of her.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dirty="0" err="1" smtClean="0"/>
              <a:t>Alexas</a:t>
            </a:r>
            <a:r>
              <a:rPr lang="en-US" dirty="0" smtClean="0"/>
              <a:t> then informs Cleopatra that Antony is at this moment standing on the top of the lighthouse and surveying the Egyptian ships which are about to engage in  a battle with </a:t>
            </a:r>
            <a:r>
              <a:rPr lang="en-US" dirty="0" err="1" smtClean="0"/>
              <a:t>Octavius’s</a:t>
            </a:r>
            <a:r>
              <a:rPr lang="en-US" dirty="0" smtClean="0"/>
              <a:t> fleet.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b="1" dirty="0" smtClean="0"/>
              <a:t>Cleopatra ‘s rebuke to </a:t>
            </a:r>
            <a:r>
              <a:rPr lang="en-US" b="1" dirty="0" err="1" smtClean="0"/>
              <a:t>Alexas</a:t>
            </a:r>
            <a:r>
              <a:rPr lang="en-US" b="1" dirty="0" smtClean="0"/>
              <a:t> for his readiness to betray </a:t>
            </a:r>
            <a:r>
              <a:rPr lang="en-US" b="1" dirty="0" smtClean="0"/>
              <a:t>Antony</a:t>
            </a:r>
            <a:endParaRPr lang="en-US" dirty="0" smtClean="0"/>
          </a:p>
          <a:p>
            <a:pPr algn="l"/>
            <a:r>
              <a:rPr lang="en-US" sz="2800" dirty="0" err="1" smtClean="0"/>
              <a:t>Serapion</a:t>
            </a:r>
            <a:r>
              <a:rPr lang="en-US" sz="2800" dirty="0" smtClean="0"/>
              <a:t> the priest, comes in great haste and informs Cleopatra that the Egyptians ships, which were expected to attack </a:t>
            </a:r>
            <a:r>
              <a:rPr lang="en-US" sz="2800" dirty="0" err="1" smtClean="0"/>
              <a:t>Octavius’s</a:t>
            </a:r>
            <a:r>
              <a:rPr lang="en-US" sz="2800" dirty="0" smtClean="0"/>
              <a:t> fleet .,had </a:t>
            </a:r>
            <a:r>
              <a:rPr lang="en-US" sz="2800" dirty="0" err="1" smtClean="0"/>
              <a:t>surrended</a:t>
            </a:r>
            <a:r>
              <a:rPr lang="en-US" sz="2800" dirty="0" smtClean="0"/>
              <a:t> to </a:t>
            </a:r>
            <a:r>
              <a:rPr lang="en-US" sz="2800" dirty="0" err="1" smtClean="0"/>
              <a:t>Octavius</a:t>
            </a:r>
            <a:r>
              <a:rPr lang="en-US" sz="2800" dirty="0" smtClean="0"/>
              <a:t> without  a fight and in fact joined </a:t>
            </a:r>
            <a:r>
              <a:rPr lang="en-US" sz="2800" dirty="0" err="1" smtClean="0"/>
              <a:t>Octavius’s</a:t>
            </a:r>
            <a:r>
              <a:rPr lang="en-US" sz="2800" dirty="0" smtClean="0"/>
              <a:t> navy. </a:t>
            </a:r>
            <a:r>
              <a:rPr lang="en-US" sz="2800" dirty="0" err="1" smtClean="0"/>
              <a:t>Serapion</a:t>
            </a:r>
            <a:r>
              <a:rPr lang="en-US" sz="2800" dirty="0" smtClean="0"/>
              <a:t> says that, if Antony finds Cleopatra anywhere, he would shrink from killing her on the spot. He then advises Cleopatra to hide herself in her monument till the situation clears up. </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dirty="0" smtClean="0"/>
              <a:t>She becomes even more angry with </a:t>
            </a:r>
            <a:r>
              <a:rPr lang="en-US" dirty="0" err="1" smtClean="0"/>
              <a:t>Alexas</a:t>
            </a:r>
            <a:r>
              <a:rPr lang="en-US" dirty="0" smtClean="0"/>
              <a:t> when he asks her if she should go to </a:t>
            </a:r>
            <a:r>
              <a:rPr lang="en-US" dirty="0" err="1" smtClean="0"/>
              <a:t>Octavius</a:t>
            </a:r>
            <a:r>
              <a:rPr lang="en-US" dirty="0" smtClean="0"/>
              <a:t> and negotiate peace with him on her behalf. </a:t>
            </a:r>
            <a:r>
              <a:rPr lang="en-US" dirty="0" err="1" smtClean="0"/>
              <a:t>Alexas</a:t>
            </a:r>
            <a:r>
              <a:rPr lang="en-US" dirty="0" smtClean="0"/>
              <a:t> tells Antony that Cleopatra could not bear to be accused by Antony of treachery, and that therefore she had shut herself inside her monument where she had stabbed herself.</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b="1" dirty="0" smtClean="0"/>
              <a:t>Antony , now convinced of Cleopatra’s innocence</a:t>
            </a:r>
          </a:p>
          <a:p>
            <a:pPr algn="l"/>
            <a:r>
              <a:rPr lang="en-US" b="1" dirty="0" smtClean="0"/>
              <a:t> </a:t>
            </a:r>
          </a:p>
          <a:p>
            <a:pPr algn="l"/>
            <a:r>
              <a:rPr lang="en-US" dirty="0" smtClean="0"/>
              <a:t>Having been told by </a:t>
            </a:r>
            <a:r>
              <a:rPr lang="en-US" dirty="0" err="1" smtClean="0"/>
              <a:t>Alexas</a:t>
            </a:r>
            <a:r>
              <a:rPr lang="en-US" dirty="0" smtClean="0"/>
              <a:t> that Cleopatra  has put an end to her life, Antony feels deeply grieved. He now begins to lament Cleopatra’s death, and regards himself as the murderer of that innocent woman. Now the world seems to be empty to him.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dirty="0" smtClean="0"/>
              <a:t>Now he wants to put an end to his life without having to fight. </a:t>
            </a:r>
            <a:r>
              <a:rPr lang="en-US" dirty="0" err="1" smtClean="0"/>
              <a:t>Ventidius</a:t>
            </a:r>
            <a:r>
              <a:rPr lang="en-US" dirty="0" smtClean="0"/>
              <a:t> says that, in case Antony has decided to put an end to his life, </a:t>
            </a:r>
            <a:r>
              <a:rPr lang="en-US" dirty="0" smtClean="0"/>
              <a:t>he</a:t>
            </a:r>
          </a:p>
          <a:p>
            <a:pPr algn="l"/>
            <a:r>
              <a:rPr lang="en-US" dirty="0" smtClean="0"/>
              <a:t> </a:t>
            </a:r>
            <a:r>
              <a:rPr lang="en-US" dirty="0" smtClean="0"/>
              <a:t>(</a:t>
            </a:r>
            <a:r>
              <a:rPr lang="en-US" dirty="0" err="1" smtClean="0"/>
              <a:t>Ventidius</a:t>
            </a:r>
            <a:r>
              <a:rPr lang="en-US" dirty="0" smtClean="0"/>
              <a:t> ) would like to die also</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b="1" dirty="0" err="1" smtClean="0"/>
              <a:t>Ventiduis</a:t>
            </a:r>
            <a:r>
              <a:rPr lang="en-US" b="1" dirty="0" smtClean="0"/>
              <a:t> ‘s suicide</a:t>
            </a:r>
          </a:p>
          <a:p>
            <a:pPr algn="l"/>
            <a:r>
              <a:rPr lang="en-US" dirty="0" smtClean="0"/>
              <a:t> </a:t>
            </a:r>
          </a:p>
          <a:p>
            <a:pPr algn="l"/>
            <a:r>
              <a:rPr lang="en-US" dirty="0" smtClean="0"/>
              <a:t>Antony now makes a peculiar request to </a:t>
            </a:r>
            <a:r>
              <a:rPr lang="en-US" dirty="0" err="1" smtClean="0"/>
              <a:t>Ventidius</a:t>
            </a:r>
            <a:r>
              <a:rPr lang="en-US" dirty="0" smtClean="0"/>
              <a:t>. He wants </a:t>
            </a:r>
            <a:r>
              <a:rPr lang="en-US" dirty="0" err="1" smtClean="0"/>
              <a:t>Ventiduis</a:t>
            </a:r>
            <a:r>
              <a:rPr lang="en-US" dirty="0" smtClean="0"/>
              <a:t> to kill him with his sword. While Antony gets ready to be killed by </a:t>
            </a:r>
            <a:r>
              <a:rPr lang="en-US" dirty="0" err="1" smtClean="0"/>
              <a:t>Ventidius</a:t>
            </a:r>
            <a:r>
              <a:rPr lang="en-US" dirty="0" smtClean="0"/>
              <a:t> , </a:t>
            </a:r>
            <a:r>
              <a:rPr lang="en-US" dirty="0" err="1" smtClean="0"/>
              <a:t>Ventidius</a:t>
            </a:r>
            <a:r>
              <a:rPr lang="en-US" dirty="0" smtClean="0"/>
              <a:t> draws his sword and stabs himself. Then Antony , wanting to kill himself, falls on his sword. However, Antony is not killed immediately.</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b="1" dirty="0" smtClean="0"/>
              <a:t>Antony, fully reconciled with Cleopatra before dying </a:t>
            </a:r>
          </a:p>
          <a:p>
            <a:pPr algn="l"/>
            <a:r>
              <a:rPr lang="en-US" sz="2800" dirty="0" smtClean="0"/>
              <a:t>Cleopatra, having learnt that </a:t>
            </a:r>
            <a:r>
              <a:rPr lang="en-US" sz="2800" dirty="0" err="1" smtClean="0"/>
              <a:t>Alexas</a:t>
            </a:r>
            <a:r>
              <a:rPr lang="en-US" sz="2800" dirty="0" smtClean="0"/>
              <a:t> had given to Antony a false report of her death, comes in great haste to meet </a:t>
            </a:r>
            <a:r>
              <a:rPr lang="en-US" sz="2800" dirty="0" err="1" smtClean="0"/>
              <a:t>antony</a:t>
            </a:r>
            <a:r>
              <a:rPr lang="en-US" sz="2800" dirty="0" smtClean="0"/>
              <a:t> before he performs any rash action. She comes with  </a:t>
            </a:r>
            <a:r>
              <a:rPr lang="en-US" sz="2800" dirty="0" err="1" smtClean="0"/>
              <a:t>Charmion</a:t>
            </a:r>
            <a:r>
              <a:rPr lang="en-US" sz="2800" dirty="0" smtClean="0"/>
              <a:t> and </a:t>
            </a:r>
            <a:r>
              <a:rPr lang="en-US" sz="2800" dirty="0" err="1" smtClean="0"/>
              <a:t>Iras</a:t>
            </a:r>
            <a:r>
              <a:rPr lang="en-US" sz="2800" dirty="0" smtClean="0"/>
              <a:t>, and finds Antony dying. Cleopatra  says she would prove her faithfulness to him by  a deed and not by words. She tells him that she would die with him. She is not going to surrender to </a:t>
            </a:r>
            <a:r>
              <a:rPr lang="en-US" sz="2800" dirty="0" err="1" smtClean="0"/>
              <a:t>Octavius’s</a:t>
            </a:r>
            <a:r>
              <a:rPr lang="en-US" sz="2800" dirty="0" smtClean="0"/>
              <a:t> proud authority. </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FIVE</a:t>
            </a:r>
            <a:endParaRPr lang="en-US" dirty="0"/>
          </a:p>
        </p:txBody>
      </p:sp>
      <p:sp>
        <p:nvSpPr>
          <p:cNvPr id="3" name="عنصر نائب للمحتوى 2"/>
          <p:cNvSpPr>
            <a:spLocks noGrp="1"/>
          </p:cNvSpPr>
          <p:nvPr>
            <p:ph idx="1"/>
          </p:nvPr>
        </p:nvSpPr>
        <p:spPr/>
        <p:txBody>
          <a:bodyPr/>
          <a:lstStyle/>
          <a:p>
            <a:pPr algn="l"/>
            <a:r>
              <a:rPr lang="en-US" dirty="0" smtClean="0"/>
              <a:t>Nor would she allow him to take her prisoner and parade her in the streets of Rome. She then opens the basket in which lies the asp. She then stretches out her arm and gets bitten by the asp, saying that she would not allow </a:t>
            </a:r>
            <a:r>
              <a:rPr lang="en-US" dirty="0" err="1" smtClean="0"/>
              <a:t>Octavius</a:t>
            </a:r>
            <a:r>
              <a:rPr lang="en-US" dirty="0" smtClean="0"/>
              <a:t>  to capture her alive.</a:t>
            </a:r>
          </a:p>
          <a:p>
            <a:pPr algn="l"/>
            <a:r>
              <a:rPr lang="en-US" dirty="0" smtClean="0"/>
              <a:t>Cleopatra says that she can already feel the fatal poison  of the serpent flowing through her veins. Then, saying that </a:t>
            </a:r>
            <a:r>
              <a:rPr lang="en-US" dirty="0" err="1" smtClean="0"/>
              <a:t>Ocatvius</a:t>
            </a:r>
            <a:r>
              <a:rPr lang="en-US" dirty="0" smtClean="0"/>
              <a:t> Caesar can now do his worst, she dies.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Having been dismissed by Antony from his presence, Cleopatra is now feeling </a:t>
            </a:r>
            <a:r>
              <a:rPr lang="en-US" dirty="0" smtClean="0"/>
              <a:t> ……….</a:t>
            </a:r>
          </a:p>
          <a:p>
            <a:pPr algn="l"/>
            <a:r>
              <a:rPr lang="en-US" dirty="0" smtClean="0"/>
              <a:t>A- happy </a:t>
            </a:r>
          </a:p>
          <a:p>
            <a:pPr algn="l"/>
            <a:r>
              <a:rPr lang="en-US" dirty="0" smtClean="0"/>
              <a:t>B-</a:t>
            </a:r>
            <a:r>
              <a:rPr lang="en-US" dirty="0" smtClean="0"/>
              <a:t> </a:t>
            </a:r>
            <a:r>
              <a:rPr lang="en-US" dirty="0" smtClean="0"/>
              <a:t>distraught</a:t>
            </a:r>
          </a:p>
          <a:p>
            <a:pPr algn="l"/>
            <a:r>
              <a:rPr lang="en-US" dirty="0" smtClean="0"/>
              <a:t>C- delighted</a:t>
            </a:r>
          </a:p>
          <a:p>
            <a:pPr algn="l"/>
            <a:r>
              <a:rPr lang="en-US" dirty="0" smtClean="0"/>
              <a:t>D- afraid</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Antony now makes a peculiar request to </a:t>
            </a:r>
            <a:r>
              <a:rPr lang="en-US" dirty="0" err="1" smtClean="0"/>
              <a:t>Ventidius</a:t>
            </a:r>
            <a:r>
              <a:rPr lang="en-US" dirty="0" smtClean="0"/>
              <a:t>. He wants </a:t>
            </a:r>
            <a:r>
              <a:rPr lang="en-US" dirty="0" err="1" smtClean="0"/>
              <a:t>Ventiduis</a:t>
            </a:r>
            <a:r>
              <a:rPr lang="en-US" dirty="0" smtClean="0"/>
              <a:t> to kill him with his </a:t>
            </a:r>
            <a:endParaRPr lang="en-US" dirty="0" smtClean="0"/>
          </a:p>
          <a:p>
            <a:pPr algn="l"/>
            <a:r>
              <a:rPr lang="en-US" dirty="0" smtClean="0"/>
              <a:t>A- gun</a:t>
            </a:r>
          </a:p>
          <a:p>
            <a:pPr algn="l"/>
            <a:r>
              <a:rPr lang="en-US" dirty="0" smtClean="0"/>
              <a:t>B- pistol</a:t>
            </a:r>
          </a:p>
          <a:p>
            <a:pPr algn="l"/>
            <a:r>
              <a:rPr lang="en-US" dirty="0" smtClean="0"/>
              <a:t>C-</a:t>
            </a:r>
            <a:r>
              <a:rPr lang="en-US" dirty="0" smtClean="0"/>
              <a:t> </a:t>
            </a:r>
            <a:r>
              <a:rPr lang="en-US" dirty="0" smtClean="0"/>
              <a:t>sword</a:t>
            </a:r>
          </a:p>
          <a:p>
            <a:pPr algn="l"/>
            <a:r>
              <a:rPr lang="en-US" dirty="0" smtClean="0"/>
              <a:t>D- hands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1853</TotalTime>
  <Words>1254</Words>
  <Application>Microsoft Office PowerPoint</Application>
  <PresentationFormat>A4 Paper (210x297 mm)‎</PresentationFormat>
  <Paragraphs>79</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13th Lecture</vt:lpstr>
      <vt:lpstr>A SUMMARY OF ACT FOUR</vt:lpstr>
      <vt:lpstr>A SUMMARY OF ACT FOUR</vt:lpstr>
      <vt:lpstr>A SUMMARY OF ACT FOUR</vt:lpstr>
      <vt:lpstr>A SUMMARY OF ACT FOUR</vt:lpstr>
      <vt:lpstr>A SUMMARY OF ACT FOUR</vt:lpstr>
      <vt:lpstr>A SUMMARY OF ACT FOUR</vt:lpstr>
      <vt:lpstr>A SUMMARY OF ACT FOUR</vt:lpstr>
      <vt:lpstr>A SUMMARY OF ACT FOUR</vt:lpstr>
      <vt:lpstr>A SUMMARY OF ACT FOUR</vt:lpstr>
      <vt:lpstr>A SUMMARY OF ACT FOUR</vt:lpstr>
      <vt:lpstr>A SUMMARY OF ACT FOUR</vt:lpstr>
      <vt:lpstr>A SUMMARY OF ACT FIVE</vt:lpstr>
      <vt:lpstr>A SUMMARY OF ACT FIVE</vt:lpstr>
      <vt:lpstr>A SUMMARY OF ACT FIVE</vt:lpstr>
      <vt:lpstr>A SUMMARY OF ACT FIVE</vt:lpstr>
      <vt:lpstr>A SUMMARY OF ACT FIVE</vt:lpstr>
      <vt:lpstr>A SUMMARY OF ACT FIVE</vt:lpstr>
      <vt:lpstr>A SUMMARY OF ACT FIVE</vt:lpstr>
      <vt:lpstr>A SUMMARY OF ACT FIVE</vt:lpstr>
      <vt:lpstr>A SUMMARY OF ACT FIVE</vt:lpstr>
      <vt:lpstr>Samples of the Questions</vt:lpstr>
      <vt:lpstr>Samples of the Questions</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2011-11-21T22:12:23Z</dcterms:modified>
</cp:coreProperties>
</file>