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57" r:id="rId3"/>
    <p:sldId id="258" r:id="rId4"/>
    <p:sldId id="259" r:id="rId5"/>
    <p:sldId id="270" r:id="rId6"/>
    <p:sldId id="269" r:id="rId7"/>
    <p:sldId id="260" r:id="rId8"/>
    <p:sldId id="261" r:id="rId9"/>
    <p:sldId id="262" r:id="rId10"/>
    <p:sldId id="263" r:id="rId11"/>
    <p:sldId id="264" r:id="rId12"/>
    <p:sldId id="266" r:id="rId13"/>
    <p:sldId id="267" r:id="rId14"/>
    <p:sldId id="268" r:id="rId1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81" autoAdjust="0"/>
    <p:restoredTop sz="94664" autoAdjust="0"/>
  </p:normalViewPr>
  <p:slideViewPr>
    <p:cSldViewPr>
      <p:cViewPr>
        <p:scale>
          <a:sx n="60" d="100"/>
          <a:sy n="60" d="100"/>
        </p:scale>
        <p:origin x="-1212" y="-936"/>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9/20/2012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en-GB" sz="2400" b="1" dirty="0" smtClean="0">
                <a:solidFill>
                  <a:schemeClr val="tx2">
                    <a:lumMod val="75000"/>
                  </a:schemeClr>
                </a:solidFill>
                <a:latin typeface="Calibri" pitchFamily="34" charset="0"/>
              </a:rPr>
              <a:t>King Faisal University</a:t>
            </a:r>
            <a:endParaRPr lang="ar-SA" sz="2400" b="1" dirty="0" smtClean="0">
              <a:solidFill>
                <a:schemeClr val="tx2">
                  <a:lumMod val="75000"/>
                </a:schemeClr>
              </a:solidFill>
              <a:latin typeface="Calibri" pitchFamily="34" charset="0"/>
            </a:endParaRPr>
          </a:p>
          <a:p>
            <a:pPr algn="ctr" rtl="0">
              <a:spcBef>
                <a:spcPct val="20000"/>
              </a:spcBef>
              <a:buFont typeface="Arial" pitchFamily="34" charset="0"/>
              <a:buNone/>
            </a:pPr>
            <a:r>
              <a:rPr lang="en-GB" sz="2400" b="1" dirty="0" smtClean="0">
                <a:solidFill>
                  <a:schemeClr val="tx2">
                    <a:lumMod val="75000"/>
                  </a:schemeClr>
                </a:solidFill>
                <a:latin typeface="Calibri" pitchFamily="34" charset="0"/>
              </a:rPr>
              <a:t>Deanship of E-Learning</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3048000"/>
          </a:xfrm>
          <a:prstGeom prst="rect">
            <a:avLst/>
          </a:prstGeom>
          <a:noFill/>
          <a:ln w="9525">
            <a:noFill/>
            <a:miter lim="800000"/>
            <a:headEnd/>
            <a:tailEnd/>
          </a:ln>
        </p:spPr>
        <p:txBody>
          <a:bodyPr anchor="ctr"/>
          <a:lstStyle/>
          <a:p>
            <a:pPr algn="ctr"/>
            <a:r>
              <a:rPr lang="en-GB" sz="2800" b="1" dirty="0" smtClean="0">
                <a:solidFill>
                  <a:srgbClr val="0000FF"/>
                </a:solidFill>
                <a:latin typeface="Candara" pitchFamily="34" charset="0"/>
                <a:cs typeface="Times New Roman" pitchFamily="18" charset="0"/>
              </a:rPr>
              <a:t>Course Title:</a:t>
            </a:r>
            <a:endParaRPr lang="ar-SA" sz="2800" b="1" dirty="0">
              <a:solidFill>
                <a:srgbClr val="0000FF"/>
              </a:solidFill>
              <a:latin typeface="Candara" pitchFamily="34" charset="0"/>
              <a:cs typeface="Times New Roman" pitchFamily="18" charset="0"/>
            </a:endParaRPr>
          </a:p>
          <a:p>
            <a:pPr algn="ctr"/>
            <a:r>
              <a:rPr lang="en-GB" sz="2800" b="1" dirty="0" smtClean="0">
                <a:latin typeface="Candara" pitchFamily="34" charset="0"/>
                <a:cs typeface="Times New Roman" pitchFamily="18" charset="0"/>
              </a:rPr>
              <a:t>The Modern Novel </a:t>
            </a:r>
            <a:endParaRPr lang="en-US" sz="2800" b="1" dirty="0">
              <a:latin typeface="Candara" pitchFamily="34" charset="0"/>
            </a:endParaRPr>
          </a:p>
          <a:p>
            <a:pPr algn="ctr"/>
            <a:r>
              <a:rPr lang="en-GB" sz="3200" b="1" dirty="0" smtClean="0">
                <a:solidFill>
                  <a:srgbClr val="0000FF"/>
                </a:solidFill>
                <a:latin typeface="Candara" pitchFamily="34" charset="0"/>
                <a:cs typeface="Times New Roman" pitchFamily="18" charset="0"/>
              </a:rPr>
              <a:t>Instructor</a:t>
            </a:r>
            <a:r>
              <a:rPr lang="en-GB" b="1" dirty="0" smtClean="0">
                <a:latin typeface="Candara" pitchFamily="34" charset="0"/>
                <a:cs typeface="Times New Roman" pitchFamily="18" charset="0"/>
              </a:rPr>
              <a:t>:</a:t>
            </a:r>
          </a:p>
          <a:p>
            <a:pPr algn="ctr"/>
            <a:r>
              <a:rPr lang="en-GB" sz="2400" b="1" dirty="0" smtClean="0">
                <a:latin typeface="Candara" pitchFamily="34" charset="0"/>
                <a:cs typeface="Times New Roman" pitchFamily="18" charset="0"/>
              </a:rPr>
              <a:t>Dr </a:t>
            </a:r>
            <a:r>
              <a:rPr lang="en-GB" sz="2400" b="1" dirty="0" err="1" smtClean="0">
                <a:latin typeface="Candara" pitchFamily="34" charset="0"/>
                <a:cs typeface="Times New Roman" pitchFamily="18" charset="0"/>
              </a:rPr>
              <a:t>Abdulgawad</a:t>
            </a:r>
            <a:r>
              <a:rPr lang="en-GB" sz="2400" b="1" dirty="0" smtClean="0">
                <a:latin typeface="Candara" pitchFamily="34" charset="0"/>
                <a:cs typeface="Times New Roman" pitchFamily="18" charset="0"/>
              </a:rPr>
              <a:t> </a:t>
            </a:r>
            <a:r>
              <a:rPr lang="en-GB" sz="2400" b="1" dirty="0" err="1" smtClean="0">
                <a:latin typeface="Candara" pitchFamily="34" charset="0"/>
                <a:cs typeface="Times New Roman" pitchFamily="18" charset="0"/>
              </a:rPr>
              <a:t>Elnady</a:t>
            </a:r>
            <a:endParaRPr lang="en-GB" sz="2400" b="1" dirty="0" smtClean="0">
              <a:latin typeface="Candara" pitchFamily="34" charset="0"/>
              <a:cs typeface="Times New Roman" pitchFamily="18" charset="0"/>
            </a:endParaRPr>
          </a:p>
          <a:p>
            <a:pPr algn="ctr"/>
            <a:r>
              <a:rPr lang="en-GB" sz="2400" b="1" dirty="0" smtClean="0">
                <a:latin typeface="Candara" pitchFamily="34" charset="0"/>
                <a:cs typeface="Times New Roman" pitchFamily="18" charset="0"/>
              </a:rPr>
              <a:t>Associate Professor of Literature, Department of  English, </a:t>
            </a:r>
          </a:p>
          <a:p>
            <a:pPr algn="ctr"/>
            <a:r>
              <a:rPr lang="en-GB" sz="2400" b="1" dirty="0" smtClean="0">
                <a:latin typeface="Candara" pitchFamily="34" charset="0"/>
                <a:cs typeface="Times New Roman" pitchFamily="18" charset="0"/>
              </a:rPr>
              <a:t>King Faisal University.</a:t>
            </a:r>
            <a:endParaRPr lang="en-US" sz="2400" b="1" dirty="0">
              <a:latin typeface="Candara"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130">
                                            <p:txEl>
                                              <p:pRg st="0" end="0"/>
                                            </p:txEl>
                                          </p:spTgt>
                                        </p:tgtEl>
                                        <p:attrNameLst>
                                          <p:attrName>style.visibility</p:attrName>
                                        </p:attrNameLst>
                                      </p:cBhvr>
                                      <p:to>
                                        <p:strVal val="visible"/>
                                      </p:to>
                                    </p:set>
                                    <p:animEffect transition="in" filter="fade">
                                      <p:cBhvr>
                                        <p:cTn id="7" dur="2000"/>
                                        <p:tgtEl>
                                          <p:spTgt spid="513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130">
                                            <p:txEl>
                                              <p:pRg st="1" end="1"/>
                                            </p:txEl>
                                          </p:spTgt>
                                        </p:tgtEl>
                                        <p:attrNameLst>
                                          <p:attrName>style.visibility</p:attrName>
                                        </p:attrNameLst>
                                      </p:cBhvr>
                                      <p:to>
                                        <p:strVal val="visible"/>
                                      </p:to>
                                    </p:set>
                                    <p:animEffect transition="in" filter="fade">
                                      <p:cBhvr>
                                        <p:cTn id="12" dur="2000"/>
                                        <p:tgtEl>
                                          <p:spTgt spid="513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130">
                                            <p:txEl>
                                              <p:pRg st="2" end="2"/>
                                            </p:txEl>
                                          </p:spTgt>
                                        </p:tgtEl>
                                        <p:attrNameLst>
                                          <p:attrName>style.visibility</p:attrName>
                                        </p:attrNameLst>
                                      </p:cBhvr>
                                      <p:to>
                                        <p:strVal val="visible"/>
                                      </p:to>
                                    </p:set>
                                    <p:animEffect transition="in" filter="fade">
                                      <p:cBhvr>
                                        <p:cTn id="17" dur="2000"/>
                                        <p:tgtEl>
                                          <p:spTgt spid="513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130">
                                            <p:txEl>
                                              <p:pRg st="3" end="3"/>
                                            </p:txEl>
                                          </p:spTgt>
                                        </p:tgtEl>
                                        <p:attrNameLst>
                                          <p:attrName>style.visibility</p:attrName>
                                        </p:attrNameLst>
                                      </p:cBhvr>
                                      <p:to>
                                        <p:strVal val="visible"/>
                                      </p:to>
                                    </p:set>
                                    <p:animEffect transition="in" filter="fade">
                                      <p:cBhvr>
                                        <p:cTn id="22" dur="2000"/>
                                        <p:tgtEl>
                                          <p:spTgt spid="513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130">
                                            <p:txEl>
                                              <p:pRg st="4" end="4"/>
                                            </p:txEl>
                                          </p:spTgt>
                                        </p:tgtEl>
                                        <p:attrNameLst>
                                          <p:attrName>style.visibility</p:attrName>
                                        </p:attrNameLst>
                                      </p:cBhvr>
                                      <p:to>
                                        <p:strVal val="visible"/>
                                      </p:to>
                                    </p:set>
                                    <p:animEffect transition="in" filter="fade">
                                      <p:cBhvr>
                                        <p:cTn id="27" dur="2000"/>
                                        <p:tgtEl>
                                          <p:spTgt spid="5130">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130">
                                            <p:txEl>
                                              <p:pRg st="5" end="5"/>
                                            </p:txEl>
                                          </p:spTgt>
                                        </p:tgtEl>
                                        <p:attrNameLst>
                                          <p:attrName>style.visibility</p:attrName>
                                        </p:attrNameLst>
                                      </p:cBhvr>
                                      <p:to>
                                        <p:strVal val="visible"/>
                                      </p:to>
                                    </p:set>
                                    <p:animEffect transition="in" filter="fade">
                                      <p:cBhvr>
                                        <p:cTn id="32" dur="2000"/>
                                        <p:tgtEl>
                                          <p:spTgt spid="5130">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30"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en-GB" sz="4000" b="1" spc="-150" dirty="0" smtClean="0">
                <a:solidFill>
                  <a:srgbClr val="376092"/>
                </a:solidFill>
                <a:latin typeface="ae_AlMateen" pitchFamily="2" charset="-78"/>
                <a:cs typeface="ae_AlMateen" pitchFamily="2" charset="-78"/>
              </a:rPr>
              <a:t>Preliminary Lecture </a:t>
            </a:r>
            <a:endParaRPr lang="en-US" sz="4000" b="1" spc="-150" dirty="0" smtClean="0">
              <a:solidFill>
                <a:srgbClr val="376092"/>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eaLnBrk="1" hangingPunct="1">
              <a:defRPr/>
            </a:pPr>
            <a:r>
              <a:rPr lang="en-GB" dirty="0" smtClean="0">
                <a:solidFill>
                  <a:srgbClr val="C00000"/>
                </a:solidFill>
              </a:rPr>
              <a:t>Plan of the Lecture</a:t>
            </a:r>
            <a:endParaRPr lang="en-US" dirty="0">
              <a:solidFill>
                <a:srgbClr val="C00000"/>
              </a:solidFill>
            </a:endParaRPr>
          </a:p>
        </p:txBody>
      </p:sp>
      <p:sp>
        <p:nvSpPr>
          <p:cNvPr id="7171" name="Text Placeholder 5"/>
          <p:cNvSpPr>
            <a:spLocks noGrp="1"/>
          </p:cNvSpPr>
          <p:nvPr>
            <p:ph idx="1"/>
          </p:nvPr>
        </p:nvSpPr>
        <p:spPr>
          <a:xfrm>
            <a:off x="495300" y="1600201"/>
            <a:ext cx="8915400" cy="3429000"/>
          </a:xfrm>
        </p:spPr>
        <p:txBody>
          <a:bodyPr/>
          <a:lstStyle/>
          <a:p>
            <a:pPr algn="ctr" eaLnBrk="1" hangingPunct="1">
              <a:buFont typeface="Arial" pitchFamily="34" charset="0"/>
              <a:buChar char="•"/>
            </a:pPr>
            <a:r>
              <a:rPr lang="en-GB" sz="6000" b="1" dirty="0" smtClean="0">
                <a:solidFill>
                  <a:srgbClr val="FF0000"/>
                </a:solidFill>
                <a:cs typeface="Arial" pitchFamily="34" charset="0"/>
              </a:rPr>
              <a:t>Course Description</a:t>
            </a:r>
            <a:endParaRPr lang="ar-SA" sz="6000" b="1" dirty="0" smtClean="0">
              <a:solidFill>
                <a:srgbClr val="FF0000"/>
              </a:solidFill>
              <a:cs typeface="Arial" pitchFamily="34" charset="0"/>
            </a:endParaRPr>
          </a:p>
          <a:p>
            <a:pPr algn="ctr" eaLnBrk="1" hangingPunct="1">
              <a:buFont typeface="Arial" pitchFamily="34" charset="0"/>
              <a:buChar char="•"/>
            </a:pPr>
            <a:r>
              <a:rPr lang="en-GB" sz="6000" b="1" dirty="0" smtClean="0">
                <a:solidFill>
                  <a:srgbClr val="FF0000"/>
                </a:solidFill>
                <a:cs typeface="Arial" pitchFamily="34" charset="0"/>
              </a:rPr>
              <a:t>Course objectives</a:t>
            </a:r>
          </a:p>
          <a:p>
            <a:pPr algn="ctr" eaLnBrk="1" hangingPunct="1">
              <a:buFont typeface="Arial" pitchFamily="34" charset="0"/>
              <a:buChar char="•"/>
            </a:pPr>
            <a:r>
              <a:rPr lang="en-GB" sz="6000" b="1" dirty="0" smtClean="0">
                <a:solidFill>
                  <a:srgbClr val="FF0000"/>
                </a:solidFill>
                <a:cs typeface="Arial" pitchFamily="34" charset="0"/>
              </a:rPr>
              <a:t>Course </a:t>
            </a:r>
            <a:r>
              <a:rPr lang="en-GB" sz="6000" b="1" dirty="0" smtClean="0">
                <a:solidFill>
                  <a:srgbClr val="FF0000"/>
                </a:solidFill>
                <a:cs typeface="Arial" pitchFamily="34" charset="0"/>
              </a:rPr>
              <a:t>Content</a:t>
            </a:r>
            <a:r>
              <a:rPr lang="en-US" sz="4800" b="1" dirty="0" smtClean="0">
                <a:cs typeface="Arial" pitchFamily="34" charset="0"/>
              </a:rPr>
              <a:t> </a:t>
            </a:r>
            <a:endParaRPr lang="en-US" sz="4800" b="1" dirty="0" smtClean="0">
              <a:cs typeface="Arial" pitchFamily="34" charset="0"/>
            </a:endParaRP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2000"/>
                                        <p:tgtEl>
                                          <p:spTgt spid="71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171">
                                            <p:txEl>
                                              <p:pRg st="1" end="1"/>
                                            </p:txEl>
                                          </p:spTgt>
                                        </p:tgtEl>
                                        <p:attrNameLst>
                                          <p:attrName>style.visibility</p:attrName>
                                        </p:attrNameLst>
                                      </p:cBhvr>
                                      <p:to>
                                        <p:strVal val="visible"/>
                                      </p:to>
                                    </p:set>
                                    <p:animEffect transition="in" filter="fade">
                                      <p:cBhvr>
                                        <p:cTn id="12" dur="2000"/>
                                        <p:tgtEl>
                                          <p:spTgt spid="717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171">
                                            <p:txEl>
                                              <p:pRg st="2" end="2"/>
                                            </p:txEl>
                                          </p:spTgt>
                                        </p:tgtEl>
                                        <p:attrNameLst>
                                          <p:attrName>style.visibility</p:attrName>
                                        </p:attrNameLst>
                                      </p:cBhvr>
                                      <p:to>
                                        <p:strVal val="visible"/>
                                      </p:to>
                                    </p:set>
                                    <p:animEffect transition="in" filter="fade">
                                      <p:cBhvr>
                                        <p:cTn id="17" dur="2000"/>
                                        <p:tgtEl>
                                          <p:spTgt spid="717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171">
                                            <p:txEl>
                                              <p:pRg st="3" end="3"/>
                                            </p:txEl>
                                          </p:spTgt>
                                        </p:tgtEl>
                                        <p:attrNameLst>
                                          <p:attrName>style.visibility</p:attrName>
                                        </p:attrNameLst>
                                      </p:cBhvr>
                                      <p:to>
                                        <p:strVal val="visible"/>
                                      </p:to>
                                    </p:set>
                                    <p:animEffect transition="in" filter="fade">
                                      <p:cBhvr>
                                        <p:cTn id="22" dur="2000"/>
                                        <p:tgtEl>
                                          <p:spTgt spid="717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eaLnBrk="1" hangingPunct="1"/>
            <a:r>
              <a:rPr lang="en-GB" dirty="0" smtClean="0">
                <a:solidFill>
                  <a:srgbClr val="C00000"/>
                </a:solidFill>
                <a:cs typeface="Arial" pitchFamily="34" charset="0"/>
              </a:rPr>
              <a:t>Course Description</a:t>
            </a:r>
            <a:endParaRPr lang="ar-SA" dirty="0" smtClean="0">
              <a:solidFill>
                <a:srgbClr val="C00000"/>
              </a:solidFill>
              <a:cs typeface="Arial" pitchFamily="34" charset="0"/>
            </a:endParaRPr>
          </a:p>
        </p:txBody>
      </p:sp>
      <p:sp>
        <p:nvSpPr>
          <p:cNvPr id="7" name="TextBox 6"/>
          <p:cNvSpPr txBox="1"/>
          <p:nvPr/>
        </p:nvSpPr>
        <p:spPr>
          <a:xfrm>
            <a:off x="381000" y="1524000"/>
            <a:ext cx="9144000" cy="4524315"/>
          </a:xfrm>
          <a:prstGeom prst="rect">
            <a:avLst/>
          </a:prstGeom>
          <a:noFill/>
        </p:spPr>
        <p:txBody>
          <a:bodyPr wrap="square" rtlCol="1">
            <a:spAutoFit/>
          </a:bodyPr>
          <a:lstStyle/>
          <a:p>
            <a:pPr algn="just" rtl="0"/>
            <a:r>
              <a:rPr lang="en-GB" sz="3600" dirty="0" smtClean="0"/>
              <a:t>A survey of British fiction in the 20th century will be provided with consideration to the new developments regarding the genre during this period. Aspects of modern fiction that deal with the fragmentation of the moral and spiritual values and its effect on the form and the content of the novel will be stressed.</a:t>
            </a:r>
            <a:endParaRPr lang="en-US"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20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eaLnBrk="1" hangingPunct="1"/>
            <a:r>
              <a:rPr lang="en-GB" dirty="0" smtClean="0">
                <a:solidFill>
                  <a:srgbClr val="C00000"/>
                </a:solidFill>
                <a:cs typeface="Arial" pitchFamily="34" charset="0"/>
              </a:rPr>
              <a:t>Course Description</a:t>
            </a:r>
            <a:endParaRPr lang="ar-SA" dirty="0" smtClean="0">
              <a:solidFill>
                <a:srgbClr val="C00000"/>
              </a:solidFill>
              <a:cs typeface="Arial" pitchFamily="34" charset="0"/>
            </a:endParaRPr>
          </a:p>
        </p:txBody>
      </p:sp>
      <p:sp>
        <p:nvSpPr>
          <p:cNvPr id="7" name="TextBox 6"/>
          <p:cNvSpPr txBox="1"/>
          <p:nvPr/>
        </p:nvSpPr>
        <p:spPr>
          <a:xfrm>
            <a:off x="381000" y="1524000"/>
            <a:ext cx="9144000" cy="3970318"/>
          </a:xfrm>
          <a:prstGeom prst="rect">
            <a:avLst/>
          </a:prstGeom>
          <a:noFill/>
        </p:spPr>
        <p:txBody>
          <a:bodyPr wrap="square" rtlCol="1">
            <a:spAutoFit/>
          </a:bodyPr>
          <a:lstStyle/>
          <a:p>
            <a:pPr algn="just" rtl="0"/>
            <a:r>
              <a:rPr lang="en-GB" sz="3600" dirty="0" smtClean="0"/>
              <a:t>The course is an occasion for students to academically approach modern intellectual trends that have tremendously shaped the literary, social, political and economic life of the prescribed period. This in turn would enhance their awareness of the world around them.</a:t>
            </a:r>
            <a:endParaRPr lang="en-US"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20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eaLnBrk="1" hangingPunct="1"/>
            <a:r>
              <a:rPr lang="en-GB" dirty="0" smtClean="0">
                <a:solidFill>
                  <a:srgbClr val="C00000"/>
                </a:solidFill>
                <a:cs typeface="Arial" pitchFamily="34" charset="0"/>
              </a:rPr>
              <a:t>Course Description</a:t>
            </a:r>
            <a:endParaRPr lang="ar-SA" dirty="0" smtClean="0">
              <a:solidFill>
                <a:srgbClr val="C00000"/>
              </a:solidFill>
              <a:cs typeface="Arial" pitchFamily="34" charset="0"/>
            </a:endParaRPr>
          </a:p>
        </p:txBody>
      </p:sp>
      <p:sp>
        <p:nvSpPr>
          <p:cNvPr id="7" name="TextBox 6"/>
          <p:cNvSpPr txBox="1"/>
          <p:nvPr/>
        </p:nvSpPr>
        <p:spPr>
          <a:xfrm>
            <a:off x="381000" y="1524000"/>
            <a:ext cx="9144000" cy="3970318"/>
          </a:xfrm>
          <a:prstGeom prst="rect">
            <a:avLst/>
          </a:prstGeom>
          <a:noFill/>
        </p:spPr>
        <p:txBody>
          <a:bodyPr wrap="square" rtlCol="1">
            <a:spAutoFit/>
          </a:bodyPr>
          <a:lstStyle/>
          <a:p>
            <a:pPr algn="just" rtl="0"/>
            <a:r>
              <a:rPr lang="en-GB" sz="3600" dirty="0" smtClean="0"/>
              <a:t>Before we deal with the novel in the 20</a:t>
            </a:r>
            <a:r>
              <a:rPr lang="en-GB" sz="3600" baseline="30000" dirty="0" smtClean="0"/>
              <a:t>th</a:t>
            </a:r>
            <a:r>
              <a:rPr lang="en-GB" sz="3600" dirty="0" smtClean="0"/>
              <a:t> century, we will have a bird’s-eye-view of the salient features and achievements of the novel in the Victorian Age. Without this necessary introduction, our understanding of the modern novel will be quite incomplete. </a:t>
            </a:r>
            <a:endParaRPr lang="en-US"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20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eaLnBrk="1" hangingPunct="1"/>
            <a:r>
              <a:rPr lang="en-GB" dirty="0" smtClean="0">
                <a:solidFill>
                  <a:srgbClr val="C00000"/>
                </a:solidFill>
                <a:cs typeface="Arial" pitchFamily="34" charset="0"/>
              </a:rPr>
              <a:t>Course Objectives (1)</a:t>
            </a:r>
            <a:endParaRPr lang="ar-SA" dirty="0" smtClean="0">
              <a:solidFill>
                <a:srgbClr val="C00000"/>
              </a:solidFill>
              <a:cs typeface="Arial" pitchFamily="34" charset="0"/>
            </a:endParaRPr>
          </a:p>
        </p:txBody>
      </p:sp>
      <p:sp>
        <p:nvSpPr>
          <p:cNvPr id="9219" name="Content Placeholder 2"/>
          <p:cNvSpPr>
            <a:spLocks noGrp="1"/>
          </p:cNvSpPr>
          <p:nvPr>
            <p:ph idx="4294967295"/>
          </p:nvPr>
        </p:nvSpPr>
        <p:spPr>
          <a:xfrm>
            <a:off x="381000" y="1295400"/>
            <a:ext cx="9144000" cy="4648200"/>
          </a:xfrm>
        </p:spPr>
        <p:txBody>
          <a:bodyPr/>
          <a:lstStyle/>
          <a:p>
            <a:pPr algn="l">
              <a:buClr>
                <a:srgbClr val="FF3300"/>
              </a:buClr>
              <a:buNone/>
            </a:pPr>
            <a:r>
              <a:rPr lang="en-GB" sz="2000" dirty="0" smtClean="0">
                <a:solidFill>
                  <a:srgbClr val="0000FF"/>
                </a:solidFill>
              </a:rPr>
              <a:t>          </a:t>
            </a:r>
            <a:r>
              <a:rPr lang="en-US" dirty="0" smtClean="0">
                <a:solidFill>
                  <a:srgbClr val="0000FF"/>
                </a:solidFill>
              </a:rPr>
              <a:t>Students enrolled in the course are expected to:</a:t>
            </a:r>
          </a:p>
          <a:p>
            <a:pPr algn="l">
              <a:buFont typeface="Wingdings" pitchFamily="2" charset="2"/>
              <a:buChar char="Ø"/>
            </a:pPr>
            <a:r>
              <a:rPr lang="en-GB" sz="2800" dirty="0" smtClean="0"/>
              <a:t>Be acquainted with the variety and richness of the modern realist</a:t>
            </a:r>
            <a:r>
              <a:rPr lang="ar-EG" sz="2800" dirty="0" smtClean="0"/>
              <a:t> </a:t>
            </a:r>
            <a:r>
              <a:rPr lang="en-GB" sz="2800" dirty="0" smtClean="0"/>
              <a:t>English novel in the 20th century, focusing on the way changes in the modern period have</a:t>
            </a:r>
            <a:r>
              <a:rPr lang="ar-EG" sz="2800" dirty="0" smtClean="0"/>
              <a:t> </a:t>
            </a:r>
            <a:r>
              <a:rPr lang="en-GB" sz="2800" dirty="0" smtClean="0"/>
              <a:t>affected the form and content of the modern British novel.</a:t>
            </a:r>
            <a:endParaRPr lang="ar-EG" sz="2800" dirty="0" smtClean="0"/>
          </a:p>
          <a:p>
            <a:pPr algn="l">
              <a:buFont typeface="Wingdings" pitchFamily="2" charset="2"/>
              <a:buChar char="Ø"/>
            </a:pPr>
            <a:r>
              <a:rPr lang="en-US" sz="2800" dirty="0" smtClean="0"/>
              <a:t>Make use of their knowledge of the modern novel in order to appreciate the literary value of the text under study.</a:t>
            </a:r>
          </a:p>
          <a:p>
            <a:pPr lvl="0" algn="l">
              <a:buClr>
                <a:srgbClr val="FF3300"/>
              </a:buClr>
              <a:buFont typeface="Wingdings" pitchFamily="2" charset="2"/>
              <a:buChar char="Ø"/>
            </a:pPr>
            <a:r>
              <a:rPr lang="en-US" sz="2800" dirty="0" smtClean="0"/>
              <a:t>Be able to discuss the narrative poetics as they would possess the necessary skills with which they can unlock the text.</a:t>
            </a:r>
          </a:p>
          <a:p>
            <a:pPr lvl="0" algn="l">
              <a:buClr>
                <a:srgbClr val="C00000"/>
              </a:buClr>
              <a:buNone/>
            </a:pPr>
            <a:endParaRPr lang="en-US" sz="2400" dirty="0" smtClean="0"/>
          </a:p>
          <a:p>
            <a:pPr algn="l" eaLnBrk="1" hangingPunct="1">
              <a:buFont typeface="Arial" pitchFamily="34" charset="0"/>
              <a:buNone/>
            </a:pPr>
            <a:endParaRPr lang="en-US" sz="2800" dirty="0"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219">
                                            <p:txEl>
                                              <p:pRg st="0" end="0"/>
                                            </p:txEl>
                                          </p:spTgt>
                                        </p:tgtEl>
                                        <p:attrNameLst>
                                          <p:attrName>style.visibility</p:attrName>
                                        </p:attrNameLst>
                                      </p:cBhvr>
                                      <p:to>
                                        <p:strVal val="visible"/>
                                      </p:to>
                                    </p:set>
                                    <p:animEffect transition="in" filter="fade">
                                      <p:cBhvr>
                                        <p:cTn id="7" dur="2000"/>
                                        <p:tgtEl>
                                          <p:spTgt spid="92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219">
                                            <p:txEl>
                                              <p:pRg st="1" end="1"/>
                                            </p:txEl>
                                          </p:spTgt>
                                        </p:tgtEl>
                                        <p:attrNameLst>
                                          <p:attrName>style.visibility</p:attrName>
                                        </p:attrNameLst>
                                      </p:cBhvr>
                                      <p:to>
                                        <p:strVal val="visible"/>
                                      </p:to>
                                    </p:set>
                                    <p:animEffect transition="in" filter="fade">
                                      <p:cBhvr>
                                        <p:cTn id="12" dur="2000"/>
                                        <p:tgtEl>
                                          <p:spTgt spid="921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219">
                                            <p:txEl>
                                              <p:pRg st="2" end="2"/>
                                            </p:txEl>
                                          </p:spTgt>
                                        </p:tgtEl>
                                        <p:attrNameLst>
                                          <p:attrName>style.visibility</p:attrName>
                                        </p:attrNameLst>
                                      </p:cBhvr>
                                      <p:to>
                                        <p:strVal val="visible"/>
                                      </p:to>
                                    </p:set>
                                    <p:animEffect transition="in" filter="fade">
                                      <p:cBhvr>
                                        <p:cTn id="17" dur="2000"/>
                                        <p:tgtEl>
                                          <p:spTgt spid="921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219">
                                            <p:txEl>
                                              <p:pRg st="3" end="3"/>
                                            </p:txEl>
                                          </p:spTgt>
                                        </p:tgtEl>
                                        <p:attrNameLst>
                                          <p:attrName>style.visibility</p:attrName>
                                        </p:attrNameLst>
                                      </p:cBhvr>
                                      <p:to>
                                        <p:strVal val="visible"/>
                                      </p:to>
                                    </p:set>
                                    <p:animEffect transition="in" filter="fade">
                                      <p:cBhvr>
                                        <p:cTn id="22" dur="2000"/>
                                        <p:tgtEl>
                                          <p:spTgt spid="921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eaLnBrk="1" hangingPunct="1"/>
            <a:r>
              <a:rPr lang="en-GB" dirty="0" smtClean="0">
                <a:solidFill>
                  <a:srgbClr val="C00000"/>
                </a:solidFill>
                <a:cs typeface="Arial" pitchFamily="34" charset="0"/>
              </a:rPr>
              <a:t>Course Objectives (2)</a:t>
            </a:r>
            <a:endParaRPr lang="ar-SA" dirty="0" smtClean="0">
              <a:solidFill>
                <a:srgbClr val="C00000"/>
              </a:solidFill>
              <a:cs typeface="Arial" pitchFamily="34" charset="0"/>
            </a:endParaRPr>
          </a:p>
        </p:txBody>
      </p:sp>
      <p:sp>
        <p:nvSpPr>
          <p:cNvPr id="9219" name="Content Placeholder 2"/>
          <p:cNvSpPr>
            <a:spLocks noGrp="1"/>
          </p:cNvSpPr>
          <p:nvPr>
            <p:ph idx="4294967295"/>
          </p:nvPr>
        </p:nvSpPr>
        <p:spPr>
          <a:xfrm>
            <a:off x="381000" y="1524000"/>
            <a:ext cx="9144000" cy="4191000"/>
          </a:xfrm>
        </p:spPr>
        <p:txBody>
          <a:bodyPr/>
          <a:lstStyle/>
          <a:p>
            <a:pPr lvl="0" algn="l">
              <a:buClr>
                <a:srgbClr val="FF3300"/>
              </a:buClr>
              <a:buSzPct val="115000"/>
              <a:buFont typeface="Wingdings" pitchFamily="2" charset="2"/>
              <a:buChar char="ü"/>
            </a:pPr>
            <a:r>
              <a:rPr lang="en-US" sz="2800" dirty="0" smtClean="0"/>
              <a:t>Recognize the major tenets of the modern novel.</a:t>
            </a:r>
          </a:p>
          <a:p>
            <a:pPr lvl="0" algn="l">
              <a:buClr>
                <a:srgbClr val="FF3300"/>
              </a:buClr>
              <a:buSzPct val="115000"/>
              <a:buFont typeface="Wingdings" pitchFamily="2" charset="2"/>
              <a:buChar char="ü"/>
            </a:pPr>
            <a:r>
              <a:rPr lang="en-US" sz="2800" dirty="0" smtClean="0"/>
              <a:t>Be able to describe and decipher the diction and various styles of writing common to the period.</a:t>
            </a:r>
          </a:p>
          <a:p>
            <a:pPr lvl="0" algn="l">
              <a:buClr>
                <a:srgbClr val="FF3300"/>
              </a:buClr>
              <a:buSzPct val="115000"/>
              <a:buFont typeface="Wingdings" pitchFamily="2" charset="2"/>
              <a:buChar char="ü"/>
            </a:pPr>
            <a:r>
              <a:rPr lang="en-US" sz="2800" dirty="0" smtClean="0"/>
              <a:t>Improve and emphasize effective team work skills, research skills, and decision-making skills using experiential learning </a:t>
            </a:r>
          </a:p>
          <a:p>
            <a:pPr lvl="0" algn="l">
              <a:buClr>
                <a:srgbClr val="FF3300"/>
              </a:buClr>
              <a:buSzPct val="115000"/>
              <a:buFont typeface="Wingdings" pitchFamily="2" charset="2"/>
              <a:buChar char="ü"/>
            </a:pPr>
            <a:r>
              <a:rPr lang="en-US" sz="2800" dirty="0" smtClean="0"/>
              <a:t>Explore the diversity of genres in this age by comparing what they learn about the modern novel to the genres already in vogue at the time like drama and poetry.</a:t>
            </a:r>
          </a:p>
          <a:p>
            <a:pPr eaLnBrk="1" hangingPunct="1">
              <a:buFont typeface="Arial" pitchFamily="34" charset="0"/>
              <a:buNone/>
            </a:pPr>
            <a:endParaRPr lang="en-US" sz="2600" b="1" dirty="0"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219">
                                            <p:txEl>
                                              <p:pRg st="0" end="0"/>
                                            </p:txEl>
                                          </p:spTgt>
                                        </p:tgtEl>
                                        <p:attrNameLst>
                                          <p:attrName>style.visibility</p:attrName>
                                        </p:attrNameLst>
                                      </p:cBhvr>
                                      <p:to>
                                        <p:strVal val="visible"/>
                                      </p:to>
                                    </p:set>
                                    <p:animEffect transition="in" filter="fade">
                                      <p:cBhvr>
                                        <p:cTn id="7" dur="2000"/>
                                        <p:tgtEl>
                                          <p:spTgt spid="92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219">
                                            <p:txEl>
                                              <p:pRg st="1" end="1"/>
                                            </p:txEl>
                                          </p:spTgt>
                                        </p:tgtEl>
                                        <p:attrNameLst>
                                          <p:attrName>style.visibility</p:attrName>
                                        </p:attrNameLst>
                                      </p:cBhvr>
                                      <p:to>
                                        <p:strVal val="visible"/>
                                      </p:to>
                                    </p:set>
                                    <p:animEffect transition="in" filter="fade">
                                      <p:cBhvr>
                                        <p:cTn id="12" dur="2000"/>
                                        <p:tgtEl>
                                          <p:spTgt spid="921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219">
                                            <p:txEl>
                                              <p:pRg st="2" end="2"/>
                                            </p:txEl>
                                          </p:spTgt>
                                        </p:tgtEl>
                                        <p:attrNameLst>
                                          <p:attrName>style.visibility</p:attrName>
                                        </p:attrNameLst>
                                      </p:cBhvr>
                                      <p:to>
                                        <p:strVal val="visible"/>
                                      </p:to>
                                    </p:set>
                                    <p:animEffect transition="in" filter="fade">
                                      <p:cBhvr>
                                        <p:cTn id="17" dur="2000"/>
                                        <p:tgtEl>
                                          <p:spTgt spid="921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219">
                                            <p:txEl>
                                              <p:pRg st="3" end="3"/>
                                            </p:txEl>
                                          </p:spTgt>
                                        </p:tgtEl>
                                        <p:attrNameLst>
                                          <p:attrName>style.visibility</p:attrName>
                                        </p:attrNameLst>
                                      </p:cBhvr>
                                      <p:to>
                                        <p:strVal val="visible"/>
                                      </p:to>
                                    </p:set>
                                    <p:animEffect transition="in" filter="fade">
                                      <p:cBhvr>
                                        <p:cTn id="22" dur="2000"/>
                                        <p:tgtEl>
                                          <p:spTgt spid="921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eaLnBrk="1" hangingPunct="1"/>
            <a:r>
              <a:rPr lang="en-GB" dirty="0" smtClean="0">
                <a:solidFill>
                  <a:srgbClr val="FF0000"/>
                </a:solidFill>
                <a:cs typeface="Arial" pitchFamily="34" charset="0"/>
              </a:rPr>
              <a:t> Course Content</a:t>
            </a:r>
            <a:endParaRPr lang="ar-SA" dirty="0" smtClean="0">
              <a:solidFill>
                <a:srgbClr val="FF0000"/>
              </a:solidFill>
              <a:cs typeface="Arial" pitchFamily="34" charset="0"/>
            </a:endParaRPr>
          </a:p>
        </p:txBody>
      </p:sp>
      <p:sp>
        <p:nvSpPr>
          <p:cNvPr id="9219" name="Content Placeholder 2"/>
          <p:cNvSpPr>
            <a:spLocks noGrp="1"/>
          </p:cNvSpPr>
          <p:nvPr>
            <p:ph idx="4294967295"/>
          </p:nvPr>
        </p:nvSpPr>
        <p:spPr>
          <a:xfrm>
            <a:off x="381000" y="1524000"/>
            <a:ext cx="9144000" cy="3733800"/>
          </a:xfrm>
        </p:spPr>
        <p:txBody>
          <a:bodyPr/>
          <a:lstStyle/>
          <a:p>
            <a:pPr lvl="0" algn="l"/>
            <a:endParaRPr lang="en-GB" sz="2800" dirty="0" smtClean="0"/>
          </a:p>
          <a:p>
            <a:pPr lvl="0" algn="l"/>
            <a:r>
              <a:rPr lang="en-GB" sz="2800" dirty="0" smtClean="0"/>
              <a:t>Power Point Presentation,</a:t>
            </a:r>
          </a:p>
          <a:p>
            <a:pPr lvl="0" algn="l">
              <a:buNone/>
            </a:pPr>
            <a:r>
              <a:rPr lang="en-GB" sz="2800" dirty="0" smtClean="0"/>
              <a:t>    </a:t>
            </a:r>
            <a:r>
              <a:rPr lang="en-GB" sz="2800" dirty="0" smtClean="0">
                <a:solidFill>
                  <a:srgbClr val="0000FF"/>
                </a:solidFill>
              </a:rPr>
              <a:t> available online in the course file</a:t>
            </a:r>
            <a:endParaRPr lang="en-US" sz="2800" dirty="0" smtClean="0">
              <a:solidFill>
                <a:srgbClr val="0000FF"/>
              </a:solidFill>
            </a:endParaRPr>
          </a:p>
          <a:p>
            <a:pPr lvl="0" algn="l"/>
            <a:r>
              <a:rPr lang="en-GB" sz="2800" dirty="0" smtClean="0"/>
              <a:t>A critical study about the modern novel, </a:t>
            </a:r>
            <a:r>
              <a:rPr lang="en-GB" sz="2800" dirty="0" smtClean="0">
                <a:solidFill>
                  <a:srgbClr val="0000FF"/>
                </a:solidFill>
              </a:rPr>
              <a:t>available online in the course file</a:t>
            </a:r>
          </a:p>
          <a:p>
            <a:pPr lvl="0" algn="l"/>
            <a:r>
              <a:rPr lang="en-GB" sz="2800" dirty="0" smtClean="0"/>
              <a:t>A sample novel </a:t>
            </a:r>
            <a:r>
              <a:rPr lang="en-GB" sz="2800" dirty="0" smtClean="0"/>
              <a:t>(</a:t>
            </a:r>
            <a:r>
              <a:rPr lang="en-GB" sz="2800" i="1" dirty="0" smtClean="0"/>
              <a:t>Animal Farm </a:t>
            </a:r>
            <a:r>
              <a:rPr lang="en-GB" sz="2800" dirty="0" smtClean="0"/>
              <a:t>by George Orwell)</a:t>
            </a:r>
            <a:r>
              <a:rPr lang="en-GB" sz="2800" i="1" dirty="0" smtClean="0"/>
              <a:t>, </a:t>
            </a:r>
            <a:r>
              <a:rPr lang="en-GB" sz="2800" dirty="0" smtClean="0"/>
              <a:t>that will also be  </a:t>
            </a:r>
            <a:r>
              <a:rPr lang="en-GB" sz="2800" dirty="0" smtClean="0">
                <a:solidFill>
                  <a:srgbClr val="0000FF"/>
                </a:solidFill>
              </a:rPr>
              <a:t>available online in the course file</a:t>
            </a:r>
            <a:endParaRPr lang="en-US" sz="2800" dirty="0" smtClean="0">
              <a:solidFill>
                <a:srgbClr val="0000FF"/>
              </a:solidFill>
            </a:endParaRPr>
          </a:p>
          <a:p>
            <a:pPr eaLnBrk="1" hangingPunct="1">
              <a:buFont typeface="Arial" pitchFamily="34" charset="0"/>
              <a:buNone/>
            </a:pPr>
            <a:endParaRPr lang="en-US" sz="2600" b="1" dirty="0"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219">
                                            <p:txEl>
                                              <p:pRg st="1" end="1"/>
                                            </p:txEl>
                                          </p:spTgt>
                                        </p:tgtEl>
                                        <p:attrNameLst>
                                          <p:attrName>style.visibility</p:attrName>
                                        </p:attrNameLst>
                                      </p:cBhvr>
                                      <p:to>
                                        <p:strVal val="visible"/>
                                      </p:to>
                                    </p:set>
                                    <p:animEffect transition="in" filter="fade">
                                      <p:cBhvr>
                                        <p:cTn id="7" dur="2000"/>
                                        <p:tgtEl>
                                          <p:spTgt spid="921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219">
                                            <p:txEl>
                                              <p:pRg st="2" end="2"/>
                                            </p:txEl>
                                          </p:spTgt>
                                        </p:tgtEl>
                                        <p:attrNameLst>
                                          <p:attrName>style.visibility</p:attrName>
                                        </p:attrNameLst>
                                      </p:cBhvr>
                                      <p:to>
                                        <p:strVal val="visible"/>
                                      </p:to>
                                    </p:set>
                                    <p:animEffect transition="in" filter="fade">
                                      <p:cBhvr>
                                        <p:cTn id="12" dur="2000"/>
                                        <p:tgtEl>
                                          <p:spTgt spid="921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219">
                                            <p:txEl>
                                              <p:pRg st="3" end="3"/>
                                            </p:txEl>
                                          </p:spTgt>
                                        </p:tgtEl>
                                        <p:attrNameLst>
                                          <p:attrName>style.visibility</p:attrName>
                                        </p:attrNameLst>
                                      </p:cBhvr>
                                      <p:to>
                                        <p:strVal val="visible"/>
                                      </p:to>
                                    </p:set>
                                    <p:animEffect transition="in" filter="fade">
                                      <p:cBhvr>
                                        <p:cTn id="17" dur="2000"/>
                                        <p:tgtEl>
                                          <p:spTgt spid="9219">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219">
                                            <p:txEl>
                                              <p:pRg st="4" end="4"/>
                                            </p:txEl>
                                          </p:spTgt>
                                        </p:tgtEl>
                                        <p:attrNameLst>
                                          <p:attrName>style.visibility</p:attrName>
                                        </p:attrNameLst>
                                      </p:cBhvr>
                                      <p:to>
                                        <p:strVal val="visible"/>
                                      </p:to>
                                    </p:set>
                                    <p:animEffect transition="in" filter="fade">
                                      <p:cBhvr>
                                        <p:cTn id="22" dur="2000"/>
                                        <p:tgtEl>
                                          <p:spTgt spid="921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eaLnBrk="1" hangingPunct="1"/>
            <a:r>
              <a:rPr lang="en-GB" b="1" dirty="0" smtClean="0">
                <a:solidFill>
                  <a:srgbClr val="0000FF"/>
                </a:solidFill>
                <a:cs typeface="Arial" pitchFamily="34" charset="0"/>
              </a:rPr>
              <a:t>References and Learning Resources</a:t>
            </a:r>
            <a:endParaRPr lang="ar-SA" b="1" dirty="0" smtClean="0">
              <a:solidFill>
                <a:srgbClr val="0000FF"/>
              </a:solidFill>
              <a:cs typeface="Arial" pitchFamily="34" charset="0"/>
            </a:endParaRPr>
          </a:p>
        </p:txBody>
      </p:sp>
      <p:sp>
        <p:nvSpPr>
          <p:cNvPr id="7" name="TextBox 6"/>
          <p:cNvSpPr txBox="1"/>
          <p:nvPr/>
        </p:nvSpPr>
        <p:spPr>
          <a:xfrm>
            <a:off x="609600" y="1600200"/>
            <a:ext cx="8610600" cy="6555641"/>
          </a:xfrm>
          <a:prstGeom prst="rect">
            <a:avLst/>
          </a:prstGeom>
          <a:noFill/>
        </p:spPr>
        <p:txBody>
          <a:bodyPr wrap="square" rtlCol="1">
            <a:spAutoFit/>
          </a:bodyPr>
          <a:lstStyle/>
          <a:p>
            <a:pPr lvl="0" algn="ctr"/>
            <a:r>
              <a:rPr lang="en-GB" sz="6000" b="1" dirty="0" smtClean="0"/>
              <a:t>Main textbook:</a:t>
            </a:r>
          </a:p>
          <a:p>
            <a:pPr lvl="0" algn="ctr" rtl="0"/>
            <a:r>
              <a:rPr lang="en-GB" sz="4800" i="1" dirty="0"/>
              <a:t>Animal Farm </a:t>
            </a:r>
            <a:r>
              <a:rPr lang="en-GB" sz="4800" dirty="0"/>
              <a:t>by George </a:t>
            </a:r>
            <a:r>
              <a:rPr lang="en-GB" sz="4800" dirty="0" smtClean="0"/>
              <a:t>Orwell</a:t>
            </a:r>
          </a:p>
          <a:p>
            <a:pPr algn="ctr" rtl="0"/>
            <a:r>
              <a:rPr lang="en-GB" sz="4800" dirty="0">
                <a:solidFill>
                  <a:srgbClr val="FF0000"/>
                </a:solidFill>
              </a:rPr>
              <a:t>The Book </a:t>
            </a:r>
            <a:r>
              <a:rPr lang="en-GB" sz="4800" dirty="0" smtClean="0">
                <a:solidFill>
                  <a:srgbClr val="FF0000"/>
                </a:solidFill>
              </a:rPr>
              <a:t>will soon be available </a:t>
            </a:r>
            <a:r>
              <a:rPr lang="en-GB" sz="4800" dirty="0">
                <a:solidFill>
                  <a:srgbClr val="FF0000"/>
                </a:solidFill>
              </a:rPr>
              <a:t>online through the gate of the Deanship </a:t>
            </a:r>
            <a:r>
              <a:rPr lang="en-GB" sz="4800" dirty="0" smtClean="0">
                <a:solidFill>
                  <a:srgbClr val="FF0000"/>
                </a:solidFill>
              </a:rPr>
              <a:t>of</a:t>
            </a:r>
          </a:p>
          <a:p>
            <a:pPr algn="ctr" rtl="0"/>
            <a:r>
              <a:rPr lang="en-GB" sz="4800" dirty="0" smtClean="0">
                <a:solidFill>
                  <a:srgbClr val="FF0000"/>
                </a:solidFill>
              </a:rPr>
              <a:t> </a:t>
            </a:r>
            <a:r>
              <a:rPr lang="en-GB" sz="4800" dirty="0">
                <a:solidFill>
                  <a:srgbClr val="FF0000"/>
                </a:solidFill>
              </a:rPr>
              <a:t>E-Learning  </a:t>
            </a:r>
            <a:endParaRPr lang="ar-SA" sz="4800" dirty="0">
              <a:solidFill>
                <a:srgbClr val="FF0000"/>
              </a:solidFill>
            </a:endParaRPr>
          </a:p>
          <a:p>
            <a:pPr lvl="0" algn="ctr" rtl="0"/>
            <a:endParaRPr lang="en-US" sz="4800" dirty="0" smtClean="0"/>
          </a:p>
          <a:p>
            <a:pPr algn="ctr"/>
            <a:endParaRPr lang="en-US" sz="3600" dirty="0" smtClean="0"/>
          </a:p>
          <a:p>
            <a:pPr algn="ctr"/>
            <a:endParaRPr lang="ar-SA"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 calcmode="lin" valueType="num">
                                      <p:cBhvr additive="base">
                                        <p:cTn id="7" dur="500" fill="hold"/>
                                        <p:tgtEl>
                                          <p:spTgt spid="9218"/>
                                        </p:tgtEl>
                                        <p:attrNameLst>
                                          <p:attrName>ppt_x</p:attrName>
                                        </p:attrNameLst>
                                      </p:cBhvr>
                                      <p:tavLst>
                                        <p:tav tm="0">
                                          <p:val>
                                            <p:strVal val="#ppt_x"/>
                                          </p:val>
                                        </p:tav>
                                        <p:tav tm="100000">
                                          <p:val>
                                            <p:strVal val="#ppt_x"/>
                                          </p:val>
                                        </p:tav>
                                      </p:tavLst>
                                    </p:anim>
                                    <p:anim calcmode="lin" valueType="num">
                                      <p:cBhvr additive="base">
                                        <p:cTn id="8" dur="500" fill="hold"/>
                                        <p:tgtEl>
                                          <p:spTgt spid="921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algn="l" eaLnBrk="1" hangingPunct="1"/>
            <a:r>
              <a:rPr lang="en-GB" sz="4000" b="1" dirty="0" smtClean="0">
                <a:solidFill>
                  <a:srgbClr val="0000FF"/>
                </a:solidFill>
                <a:cs typeface="Arial" pitchFamily="34" charset="0"/>
              </a:rPr>
              <a:t>References and Other Resources</a:t>
            </a:r>
            <a:endParaRPr lang="ar-SA" sz="4000" b="1" dirty="0" smtClean="0">
              <a:solidFill>
                <a:srgbClr val="0000FF"/>
              </a:solidFill>
              <a:cs typeface="Arial" pitchFamily="34" charset="0"/>
            </a:endParaRPr>
          </a:p>
        </p:txBody>
      </p:sp>
      <p:sp>
        <p:nvSpPr>
          <p:cNvPr id="7" name="TextBox 6"/>
          <p:cNvSpPr txBox="1"/>
          <p:nvPr/>
        </p:nvSpPr>
        <p:spPr>
          <a:xfrm>
            <a:off x="457200" y="1447800"/>
            <a:ext cx="9144000" cy="4154984"/>
          </a:xfrm>
          <a:prstGeom prst="rect">
            <a:avLst/>
          </a:prstGeom>
          <a:noFill/>
        </p:spPr>
        <p:txBody>
          <a:bodyPr wrap="square" rtlCol="1">
            <a:spAutoFit/>
          </a:bodyPr>
          <a:lstStyle/>
          <a:p>
            <a:pPr marL="95250" indent="-95250" algn="just" rtl="0">
              <a:buFont typeface="Arial" pitchFamily="34" charset="0"/>
              <a:buChar char="•"/>
            </a:pPr>
            <a:r>
              <a:rPr lang="en-GB" sz="2400" b="1" i="1" dirty="0" smtClean="0"/>
              <a:t> A selection of the major works for modern writers like: Henry James, J. Conrad, D.H. Lawrence, J. Joyce, V. Woolf, E.M. Forster, G. Green, and Orwell.</a:t>
            </a:r>
          </a:p>
          <a:p>
            <a:pPr marL="95250" indent="-95250" algn="just" rtl="0">
              <a:buFont typeface="Arial" pitchFamily="34" charset="0"/>
              <a:buChar char="•"/>
            </a:pPr>
            <a:r>
              <a:rPr lang="en-GB" sz="2400" b="1" dirty="0" smtClean="0"/>
              <a:t> </a:t>
            </a:r>
            <a:r>
              <a:rPr lang="en-GB" sz="2400" b="1" dirty="0" err="1" smtClean="0"/>
              <a:t>Graig</a:t>
            </a:r>
            <a:r>
              <a:rPr lang="en-GB" sz="2400" b="1" dirty="0" smtClean="0"/>
              <a:t>, Hardin. </a:t>
            </a:r>
            <a:r>
              <a:rPr lang="en-GB" sz="2400" b="1" i="1" dirty="0" smtClean="0"/>
              <a:t>English Literature of the Twentieth Century</a:t>
            </a:r>
            <a:r>
              <a:rPr lang="en-GB" sz="2400" b="1" dirty="0" smtClean="0"/>
              <a:t>. Oxford: Oxford Univ. Press, </a:t>
            </a:r>
            <a:r>
              <a:rPr lang="en-US" sz="2400" b="1" dirty="0" smtClean="0"/>
              <a:t>1950.</a:t>
            </a:r>
          </a:p>
          <a:p>
            <a:pPr marL="95250" indent="-95250" algn="just" rtl="0">
              <a:buFont typeface="Arial" pitchFamily="34" charset="0"/>
              <a:buChar char="•"/>
            </a:pPr>
            <a:r>
              <a:rPr lang="en-GB" sz="2400" b="1" dirty="0" smtClean="0"/>
              <a:t> O’Connor, W.V. </a:t>
            </a:r>
            <a:r>
              <a:rPr lang="en-GB" sz="2400" b="1" i="1" dirty="0" smtClean="0"/>
              <a:t>Forms of the Modern Fiction</a:t>
            </a:r>
            <a:r>
              <a:rPr lang="en-GB" sz="2400" b="1" dirty="0" smtClean="0"/>
              <a:t>. New York: Roland </a:t>
            </a:r>
            <a:r>
              <a:rPr lang="en-GB" sz="2400" b="1" dirty="0" err="1" smtClean="0"/>
              <a:t>Breth</a:t>
            </a:r>
            <a:r>
              <a:rPr lang="en-GB" sz="2400" b="1" dirty="0" smtClean="0"/>
              <a:t> Co. 1952.</a:t>
            </a:r>
          </a:p>
          <a:p>
            <a:pPr marL="95250" indent="-95250" algn="just" rtl="0">
              <a:buFont typeface="Arial" pitchFamily="34" charset="0"/>
              <a:buChar char="•"/>
            </a:pPr>
            <a:r>
              <a:rPr lang="en-GB" sz="2400" b="1" dirty="0" smtClean="0"/>
              <a:t> Beach, J.W. </a:t>
            </a:r>
            <a:r>
              <a:rPr lang="en-GB" sz="2400" b="1" i="1" dirty="0" smtClean="0"/>
              <a:t>The Twentieth-Century Novel; Studies in Technique </a:t>
            </a:r>
            <a:r>
              <a:rPr lang="en-GB" sz="2400" b="1" dirty="0" smtClean="0"/>
              <a:t>. California: California</a:t>
            </a:r>
          </a:p>
          <a:p>
            <a:pPr marL="95250" indent="-95250" algn="just" rtl="0">
              <a:buFont typeface="Arial" pitchFamily="34" charset="0"/>
              <a:buChar char="•"/>
            </a:pPr>
            <a:r>
              <a:rPr lang="en-US" sz="2400" b="1" dirty="0" smtClean="0"/>
              <a:t>Univ. Press, 1963.</a:t>
            </a:r>
          </a:p>
          <a:p>
            <a:pPr marL="173038" algn="just" rtl="0">
              <a:lnSpc>
                <a:spcPct val="150000"/>
              </a:lnSpc>
              <a:buFont typeface="Arial" pitchFamily="34" charset="0"/>
              <a:buChar char="•"/>
            </a:pPr>
            <a:endParaRPr lang="ar-SA" sz="1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down)">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wipe(down)">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wipe(down)">
                                      <p:cBhvr>
                                        <p:cTn id="17" dur="500"/>
                                        <p:tgtEl>
                                          <p:spTgt spid="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7">
                                            <p:txEl>
                                              <p:pRg st="3" end="3"/>
                                            </p:txEl>
                                          </p:spTgt>
                                        </p:tgtEl>
                                        <p:attrNameLst>
                                          <p:attrName>style.visibility</p:attrName>
                                        </p:attrNameLst>
                                      </p:cBhvr>
                                      <p:to>
                                        <p:strVal val="visible"/>
                                      </p:to>
                                    </p:set>
                                    <p:animEffect transition="in" filter="wipe(down)">
                                      <p:cBhvr>
                                        <p:cTn id="22" dur="500"/>
                                        <p:tgtEl>
                                          <p:spTgt spid="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7">
                                            <p:txEl>
                                              <p:pRg st="4" end="4"/>
                                            </p:txEl>
                                          </p:spTgt>
                                        </p:tgtEl>
                                        <p:attrNameLst>
                                          <p:attrName>style.visibility</p:attrName>
                                        </p:attrNameLst>
                                      </p:cBhvr>
                                      <p:to>
                                        <p:strVal val="visible"/>
                                      </p:to>
                                    </p:set>
                                    <p:animEffect transition="in" filter="wipe(down)">
                                      <p:cBhvr>
                                        <p:cTn id="27" dur="500"/>
                                        <p:tgtEl>
                                          <p:spTgt spid="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eaLnBrk="1" hangingPunct="1"/>
            <a:r>
              <a:rPr lang="en-US" b="1" dirty="0" smtClean="0">
                <a:solidFill>
                  <a:srgbClr val="C00000"/>
                </a:solidFill>
              </a:rPr>
              <a:t>Grading Policy</a:t>
            </a:r>
            <a:endParaRPr lang="ar-SA" sz="2800" dirty="0" smtClean="0">
              <a:solidFill>
                <a:schemeClr val="tx1"/>
              </a:solidFill>
              <a:cs typeface="Arial" pitchFamily="34" charset="0"/>
            </a:endParaRPr>
          </a:p>
        </p:txBody>
      </p:sp>
      <p:graphicFrame>
        <p:nvGraphicFramePr>
          <p:cNvPr id="6" name="Table 5"/>
          <p:cNvGraphicFramePr>
            <a:graphicFrameLocks noGrp="1"/>
          </p:cNvGraphicFramePr>
          <p:nvPr/>
        </p:nvGraphicFramePr>
        <p:xfrm>
          <a:off x="914400" y="1752600"/>
          <a:ext cx="7848600" cy="3992932"/>
        </p:xfrm>
        <a:graphic>
          <a:graphicData uri="http://schemas.openxmlformats.org/drawingml/2006/table">
            <a:tbl>
              <a:tblPr rtl="1" firstRow="1" bandRow="1">
                <a:tableStyleId>{5C22544A-7EE6-4342-B048-85BDC9FD1C3A}</a:tableStyleId>
              </a:tblPr>
              <a:tblGrid>
                <a:gridCol w="3924300"/>
                <a:gridCol w="3924300"/>
              </a:tblGrid>
              <a:tr h="647700">
                <a:tc>
                  <a:txBody>
                    <a:bodyPr/>
                    <a:lstStyle/>
                    <a:p>
                      <a:pPr algn="ctr" rtl="1"/>
                      <a:r>
                        <a:rPr lang="en-US" sz="2000" b="1" dirty="0" smtClean="0">
                          <a:solidFill>
                            <a:schemeClr val="tx1"/>
                          </a:solidFill>
                          <a:cs typeface="+mn-cs"/>
                        </a:rPr>
                        <a:t>Marks</a:t>
                      </a:r>
                      <a:endParaRPr lang="ar-SA" sz="2000" b="1" dirty="0">
                        <a:solidFill>
                          <a:schemeClr val="tx1"/>
                        </a:solidFill>
                        <a:cs typeface="+mn-cs"/>
                      </a:endParaRPr>
                    </a:p>
                  </a:txBody>
                  <a:tcPr marT="45733" marB="45733"/>
                </a:tc>
                <a:tc>
                  <a:txBody>
                    <a:bodyPr/>
                    <a:lstStyle/>
                    <a:p>
                      <a:pPr algn="ctr" rtl="1"/>
                      <a:r>
                        <a:rPr lang="en-US" sz="2000" b="1" dirty="0" smtClean="0">
                          <a:solidFill>
                            <a:schemeClr val="tx1"/>
                          </a:solidFill>
                          <a:cs typeface="+mn-cs"/>
                        </a:rPr>
                        <a:t>Tasks</a:t>
                      </a:r>
                      <a:endParaRPr lang="ar-SA" sz="2000" b="1" dirty="0">
                        <a:solidFill>
                          <a:schemeClr val="tx1"/>
                        </a:solidFill>
                        <a:cs typeface="+mn-cs"/>
                      </a:endParaRPr>
                    </a:p>
                  </a:txBody>
                  <a:tcPr marT="45733" marB="45733"/>
                </a:tc>
              </a:tr>
              <a:tr h="64770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en-US" sz="2000" b="1" dirty="0" smtClean="0">
                          <a:solidFill>
                            <a:schemeClr val="tx1"/>
                          </a:solidFill>
                          <a:cs typeface="+mn-cs"/>
                        </a:rPr>
                        <a:t>10 marks</a:t>
                      </a:r>
                    </a:p>
                  </a:txBody>
                  <a:tcPr marT="45733" marB="45733"/>
                </a:tc>
                <a:tc>
                  <a:txBody>
                    <a:bodyPr/>
                    <a:lstStyle/>
                    <a:p>
                      <a:pPr algn="ctr" rtl="1"/>
                      <a:r>
                        <a:rPr lang="en-US" sz="2000" b="1" dirty="0" smtClean="0">
                          <a:solidFill>
                            <a:schemeClr val="tx1"/>
                          </a:solidFill>
                          <a:cs typeface="+mn-cs"/>
                        </a:rPr>
                        <a:t>Active participation on the BB Forum</a:t>
                      </a:r>
                      <a:endParaRPr lang="ar-SA" sz="2000" b="1" dirty="0">
                        <a:solidFill>
                          <a:schemeClr val="tx1"/>
                        </a:solidFill>
                        <a:cs typeface="+mn-cs"/>
                      </a:endParaRPr>
                    </a:p>
                  </a:txBody>
                  <a:tcPr marT="45733" marB="45733"/>
                </a:tc>
              </a:tr>
              <a:tr h="64770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en-US" sz="2000" b="1" dirty="0" smtClean="0">
                          <a:solidFill>
                            <a:schemeClr val="tx1"/>
                          </a:solidFill>
                          <a:cs typeface="+mn-cs"/>
                        </a:rPr>
                        <a:t>10 marks</a:t>
                      </a:r>
                    </a:p>
                  </a:txBody>
                  <a:tcPr marT="45733" marB="45733"/>
                </a:tc>
                <a:tc>
                  <a:txBody>
                    <a:bodyPr/>
                    <a:lstStyle/>
                    <a:p>
                      <a:pPr algn="ctr" rtl="1"/>
                      <a:r>
                        <a:rPr lang="en-US" sz="2000" b="1" dirty="0" smtClean="0">
                          <a:solidFill>
                            <a:schemeClr val="tx1"/>
                          </a:solidFill>
                          <a:cs typeface="+mn-cs"/>
                        </a:rPr>
                        <a:t>Attending Recorded and Live Lectures</a:t>
                      </a:r>
                    </a:p>
                  </a:txBody>
                  <a:tcPr marT="45733" marB="45733"/>
                </a:tc>
              </a:tr>
              <a:tr h="64770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en-US" sz="2000" b="1" dirty="0" smtClean="0">
                          <a:solidFill>
                            <a:schemeClr val="tx1"/>
                          </a:solidFill>
                          <a:cs typeface="+mn-cs"/>
                        </a:rPr>
                        <a:t>10 marks</a:t>
                      </a:r>
                    </a:p>
                  </a:txBody>
                  <a:tcPr marT="45733" marB="45733"/>
                </a:tc>
                <a:tc>
                  <a:txBody>
                    <a:bodyPr/>
                    <a:lstStyle/>
                    <a:p>
                      <a:pPr algn="ctr" rtl="1"/>
                      <a:r>
                        <a:rPr lang="en-US" sz="2000" b="1" dirty="0" smtClean="0">
                          <a:solidFill>
                            <a:schemeClr val="tx1"/>
                          </a:solidFill>
                          <a:cs typeface="+mn-cs"/>
                        </a:rPr>
                        <a:t>Assignments</a:t>
                      </a:r>
                      <a:endParaRPr lang="ar-SA" sz="2000" b="1" dirty="0">
                        <a:solidFill>
                          <a:schemeClr val="tx1"/>
                        </a:solidFill>
                        <a:cs typeface="+mn-cs"/>
                      </a:endParaRPr>
                    </a:p>
                  </a:txBody>
                  <a:tcPr marT="45733" marB="45733"/>
                </a:tc>
              </a:tr>
              <a:tr h="64770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en-US" sz="2000" b="1" dirty="0" smtClean="0">
                          <a:solidFill>
                            <a:schemeClr val="tx1"/>
                          </a:solidFill>
                          <a:cs typeface="+mn-cs"/>
                        </a:rPr>
                        <a:t>70 marks</a:t>
                      </a:r>
                    </a:p>
                  </a:txBody>
                  <a:tcPr marT="45733" marB="45733"/>
                </a:tc>
                <a:tc>
                  <a:txBody>
                    <a:bodyPr/>
                    <a:lstStyle/>
                    <a:p>
                      <a:pPr algn="ctr" rtl="1"/>
                      <a:r>
                        <a:rPr lang="en-US" sz="2000" b="1" dirty="0" smtClean="0">
                          <a:solidFill>
                            <a:schemeClr val="tx1"/>
                          </a:solidFill>
                          <a:cs typeface="+mn-cs"/>
                        </a:rPr>
                        <a:t>Final Exam</a:t>
                      </a:r>
                      <a:endParaRPr lang="ar-SA" sz="2000" b="1" dirty="0">
                        <a:solidFill>
                          <a:schemeClr val="tx1"/>
                        </a:solidFill>
                        <a:cs typeface="+mn-cs"/>
                      </a:endParaRPr>
                    </a:p>
                  </a:txBody>
                  <a:tcPr marT="45733" marB="45733"/>
                </a:tc>
              </a:tr>
              <a:tr h="647700">
                <a:tc>
                  <a:txBody>
                    <a:bodyPr/>
                    <a:lstStyle/>
                    <a:p>
                      <a:pPr algn="ctr" rtl="1"/>
                      <a:r>
                        <a:rPr lang="en-US" sz="2000" b="1" dirty="0" smtClean="0">
                          <a:solidFill>
                            <a:schemeClr val="tx1"/>
                          </a:solidFill>
                          <a:cs typeface="+mn-cs"/>
                        </a:rPr>
                        <a:t>100 marks</a:t>
                      </a:r>
                      <a:endParaRPr lang="ar-SA" sz="2000" b="1" dirty="0">
                        <a:solidFill>
                          <a:schemeClr val="tx1"/>
                        </a:solidFill>
                        <a:cs typeface="+mn-cs"/>
                      </a:endParaRPr>
                    </a:p>
                  </a:txBody>
                  <a:tcPr marT="45733" marB="45733"/>
                </a:tc>
                <a:tc>
                  <a:txBody>
                    <a:bodyPr/>
                    <a:lstStyle/>
                    <a:p>
                      <a:pPr algn="ctr" rtl="1"/>
                      <a:r>
                        <a:rPr lang="en-US" sz="2000" b="1" dirty="0" smtClean="0">
                          <a:solidFill>
                            <a:schemeClr val="tx1"/>
                          </a:solidFill>
                          <a:cs typeface="+mn-cs"/>
                        </a:rPr>
                        <a:t>Total Marks</a:t>
                      </a:r>
                      <a:endParaRPr lang="ar-SA" sz="2000" b="1" dirty="0">
                        <a:solidFill>
                          <a:schemeClr val="tx1"/>
                        </a:solidFill>
                        <a:cs typeface="+mn-cs"/>
                      </a:endParaRPr>
                    </a:p>
                  </a:txBody>
                  <a:tcPr marT="45733" marB="45733"/>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304800" y="304800"/>
            <a:ext cx="89154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eaLnBrk="1" hangingPunct="1"/>
            <a:r>
              <a:rPr lang="en-US" b="1" dirty="0" smtClean="0">
                <a:solidFill>
                  <a:srgbClr val="C00000"/>
                </a:solidFill>
              </a:rPr>
              <a:t>Mobile Office Hours</a:t>
            </a:r>
            <a:endParaRPr lang="ar-SA" sz="2800" dirty="0" smtClean="0">
              <a:solidFill>
                <a:schemeClr val="tx1"/>
              </a:solidFill>
              <a:cs typeface="Arial" pitchFamily="34" charset="0"/>
            </a:endParaRPr>
          </a:p>
        </p:txBody>
      </p:sp>
      <p:graphicFrame>
        <p:nvGraphicFramePr>
          <p:cNvPr id="8" name="Table 7"/>
          <p:cNvGraphicFramePr>
            <a:graphicFrameLocks noGrp="1"/>
          </p:cNvGraphicFramePr>
          <p:nvPr>
            <p:extLst>
              <p:ext uri="{D42A27DB-BD31-4B8C-83A1-F6EECF244321}">
                <p14:modId xmlns:p14="http://schemas.microsoft.com/office/powerpoint/2010/main" val="2967006092"/>
              </p:ext>
            </p:extLst>
          </p:nvPr>
        </p:nvGraphicFramePr>
        <p:xfrm>
          <a:off x="2133600" y="1600044"/>
          <a:ext cx="4724400" cy="2377570"/>
        </p:xfrm>
        <a:graphic>
          <a:graphicData uri="http://schemas.openxmlformats.org/drawingml/2006/table">
            <a:tbl>
              <a:tblPr rtl="1" firstRow="1" bandRow="1">
                <a:tableStyleId>{5C22544A-7EE6-4342-B048-85BDC9FD1C3A}</a:tableStyleId>
              </a:tblPr>
              <a:tblGrid>
                <a:gridCol w="2598682"/>
                <a:gridCol w="2125718"/>
              </a:tblGrid>
              <a:tr h="292100">
                <a:tc>
                  <a:txBody>
                    <a:bodyPr/>
                    <a:lstStyle/>
                    <a:p>
                      <a:pPr algn="ctr" rtl="1"/>
                      <a:r>
                        <a:rPr lang="en-US" sz="1800" dirty="0" smtClean="0"/>
                        <a:t>Time</a:t>
                      </a:r>
                      <a:endParaRPr lang="ar-SA" sz="1800" dirty="0"/>
                    </a:p>
                  </a:txBody>
                  <a:tcPr marT="45733" marB="45733"/>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EG" sz="1800" dirty="0" smtClean="0"/>
                        <a:t> </a:t>
                      </a:r>
                      <a:r>
                        <a:rPr lang="en-US" sz="1800" dirty="0" smtClean="0"/>
                        <a:t>Day</a:t>
                      </a:r>
                      <a:endParaRPr lang="ar-SA" sz="1800" dirty="0" smtClean="0"/>
                    </a:p>
                    <a:p>
                      <a:pPr algn="ctr" rtl="1"/>
                      <a:r>
                        <a:rPr lang="ar-EG" sz="1800" dirty="0" smtClean="0"/>
                        <a:t> </a:t>
                      </a:r>
                      <a:endParaRPr lang="ar-SA" sz="1800" dirty="0"/>
                    </a:p>
                  </a:txBody>
                  <a:tcPr marT="45733" marB="45733"/>
                </a:tc>
              </a:tr>
              <a:tr h="292100">
                <a:tc>
                  <a:txBody>
                    <a:bodyPr/>
                    <a:lstStyle/>
                    <a:p>
                      <a:pPr algn="ctr" rtl="1"/>
                      <a:r>
                        <a:rPr lang="en-US" sz="1800" dirty="0" smtClean="0"/>
                        <a:t>1.30-3.00</a:t>
                      </a:r>
                      <a:endParaRPr lang="ar-SA" sz="1800" dirty="0"/>
                    </a:p>
                  </a:txBody>
                  <a:tcPr marT="45733" marB="45733"/>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en-US" sz="1800" dirty="0" smtClean="0"/>
                        <a:t>Saturday</a:t>
                      </a:r>
                    </a:p>
                  </a:txBody>
                  <a:tcPr marT="45733" marB="45733"/>
                </a:tc>
              </a:tr>
              <a:tr h="292100">
                <a:tc>
                  <a:txBody>
                    <a:bodyPr/>
                    <a:lstStyle/>
                    <a:p>
                      <a:pPr algn="ctr" rtl="1"/>
                      <a:endParaRPr lang="ar-SA" sz="1800" dirty="0"/>
                    </a:p>
                  </a:txBody>
                  <a:tcPr marT="45733" marB="45733"/>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endParaRPr lang="en-US" sz="1800" dirty="0" smtClean="0"/>
                    </a:p>
                  </a:txBody>
                  <a:tcPr marT="45733" marB="45733"/>
                </a:tc>
              </a:tr>
              <a:tr h="29210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en-US" sz="1800" dirty="0" smtClean="0"/>
                        <a:t>12.00-1.30</a:t>
                      </a:r>
                      <a:endParaRPr lang="ar-SA" sz="1800" dirty="0" smtClean="0"/>
                    </a:p>
                    <a:p>
                      <a:pPr algn="ctr" rtl="1"/>
                      <a:endParaRPr lang="ar-SA" sz="1800" dirty="0"/>
                    </a:p>
                  </a:txBody>
                  <a:tcPr marT="45733" marB="45733"/>
                </a:tc>
                <a:tc>
                  <a:txBody>
                    <a:bodyPr/>
                    <a:lstStyle/>
                    <a:p>
                      <a:pPr algn="ctr" rtl="1"/>
                      <a:r>
                        <a:rPr lang="en-US" sz="1800" dirty="0" smtClean="0"/>
                        <a:t>Wednesday</a:t>
                      </a:r>
                      <a:endParaRPr lang="ar-SA" sz="1800" dirty="0"/>
                    </a:p>
                  </a:txBody>
                  <a:tcPr marT="45733" marB="45733"/>
                </a:tc>
              </a:tr>
              <a:tr h="292100">
                <a:tc>
                  <a:txBody>
                    <a:bodyPr/>
                    <a:lstStyle/>
                    <a:p>
                      <a:pPr algn="ctr" rtl="1"/>
                      <a:endParaRPr lang="ar-SA" sz="1800" dirty="0"/>
                    </a:p>
                  </a:txBody>
                  <a:tcPr marT="45733" marB="45733"/>
                </a:tc>
                <a:tc>
                  <a:txBody>
                    <a:bodyPr/>
                    <a:lstStyle/>
                    <a:p>
                      <a:pPr algn="ctr" rtl="1"/>
                      <a:endParaRPr lang="ar-SA" sz="1800" dirty="0"/>
                    </a:p>
                  </a:txBody>
                  <a:tcPr marT="45733" marB="45733"/>
                </a:tc>
              </a:tr>
            </a:tbl>
          </a:graphicData>
        </a:graphic>
      </p:graphicFrame>
      <p:sp>
        <p:nvSpPr>
          <p:cNvPr id="9" name="Rectangle 4"/>
          <p:cNvSpPr>
            <a:spLocks noChangeArrowheads="1"/>
          </p:cNvSpPr>
          <p:nvPr/>
        </p:nvSpPr>
        <p:spPr bwMode="auto">
          <a:xfrm>
            <a:off x="457200" y="1371600"/>
            <a:ext cx="8458200" cy="440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l" rtl="0"/>
            <a:r>
              <a:rPr lang="en-GB" sz="2000" b="1" dirty="0" smtClean="0">
                <a:solidFill>
                  <a:srgbClr val="0000FF"/>
                </a:solidFill>
              </a:rPr>
              <a:t>Office Hours</a:t>
            </a:r>
            <a:endParaRPr lang="ar-SA" sz="2000" b="1" dirty="0">
              <a:solidFill>
                <a:srgbClr val="0000FF"/>
              </a:solidFill>
            </a:endParaRPr>
          </a:p>
          <a:p>
            <a:endParaRPr lang="ar-SA" sz="2800" dirty="0"/>
          </a:p>
          <a:p>
            <a:r>
              <a:rPr lang="en-US" sz="2800" dirty="0" smtClean="0">
                <a:solidFill>
                  <a:srgbClr val="FF0000"/>
                </a:solidFill>
              </a:rPr>
              <a:t> </a:t>
            </a:r>
            <a:r>
              <a:rPr lang="ar-EG" sz="2800" dirty="0" smtClean="0">
                <a:solidFill>
                  <a:srgbClr val="FF0000"/>
                </a:solidFill>
              </a:rPr>
              <a:t> 			</a:t>
            </a:r>
            <a:r>
              <a:rPr lang="en-US" sz="2800" dirty="0" smtClean="0">
                <a:solidFill>
                  <a:srgbClr val="FF0000"/>
                </a:solidFill>
              </a:rPr>
              <a:t>		</a:t>
            </a:r>
            <a:endParaRPr lang="ar-SA" sz="2800" dirty="0">
              <a:solidFill>
                <a:srgbClr val="FF0000"/>
              </a:solidFill>
            </a:endParaRPr>
          </a:p>
          <a:p>
            <a:r>
              <a:rPr lang="ar-EG" sz="2800" b="1" dirty="0" smtClean="0">
                <a:solidFill>
                  <a:srgbClr val="FF0000"/>
                </a:solidFill>
              </a:rPr>
              <a:t>				</a:t>
            </a:r>
            <a:endParaRPr lang="ar-SA" sz="2800" b="1" dirty="0">
              <a:solidFill>
                <a:srgbClr val="FF0000"/>
              </a:solidFill>
            </a:endParaRPr>
          </a:p>
          <a:p>
            <a:endParaRPr lang="ar-SA" sz="2800" dirty="0">
              <a:solidFill>
                <a:srgbClr val="FF0000"/>
              </a:solidFill>
            </a:endParaRPr>
          </a:p>
          <a:p>
            <a:endParaRPr lang="ar-SA" sz="2000" dirty="0" smtClean="0">
              <a:solidFill>
                <a:srgbClr val="0070C0"/>
              </a:solidFill>
            </a:endParaRPr>
          </a:p>
          <a:p>
            <a:pPr algn="l" rtl="0"/>
            <a:r>
              <a:rPr lang="en-GB" sz="2000" b="1" dirty="0" smtClean="0">
                <a:solidFill>
                  <a:srgbClr val="0000FF"/>
                </a:solidFill>
              </a:rPr>
              <a:t>Instructor’s Mobile Number:</a:t>
            </a:r>
            <a:endParaRPr lang="en-US" sz="2000" b="1" dirty="0">
              <a:solidFill>
                <a:srgbClr val="0000FF"/>
              </a:solidFill>
            </a:endParaRPr>
          </a:p>
          <a:p>
            <a:pPr algn="ctr"/>
            <a:r>
              <a:rPr lang="ar-SA" sz="2800" dirty="0"/>
              <a:t> </a:t>
            </a:r>
            <a:r>
              <a:rPr lang="en-US" sz="2800" dirty="0" smtClean="0"/>
              <a:t>TO BE PROVIDED</a:t>
            </a:r>
          </a:p>
          <a:p>
            <a:pPr algn="ctr"/>
            <a:r>
              <a:rPr lang="en-GB" sz="2000" b="1" i="1" dirty="0" smtClean="0"/>
              <a:t>Please note that I shall only be available on these specified times</a:t>
            </a:r>
            <a:r>
              <a:rPr lang="en-GB" sz="2800" b="1" i="1" dirty="0" smtClean="0">
                <a:solidFill>
                  <a:srgbClr val="FF0000"/>
                </a:solidFill>
              </a:rPr>
              <a:t>. </a:t>
            </a:r>
            <a:endParaRPr lang="ar-SA" sz="1600" b="1" i="1" dirty="0">
              <a:solidFill>
                <a:srgbClr val="FF0000"/>
              </a:solidFill>
            </a:endParaRPr>
          </a:p>
          <a:p>
            <a:pPr algn="l" rtl="0"/>
            <a:r>
              <a:rPr lang="en-GB" sz="2000" b="1" dirty="0" smtClean="0">
                <a:solidFill>
                  <a:srgbClr val="0000FF"/>
                </a:solidFill>
              </a:rPr>
              <a:t>Email address:</a:t>
            </a:r>
            <a:endParaRPr lang="en-US" sz="2000" b="1" dirty="0">
              <a:solidFill>
                <a:srgbClr val="0000FF"/>
              </a:solidFill>
            </a:endParaRPr>
          </a:p>
          <a:p>
            <a:pPr algn="ctr"/>
            <a:r>
              <a:rPr lang="en-US" sz="2800" dirty="0" smtClean="0"/>
              <a:t>egy1610@yahoo.com</a:t>
            </a:r>
            <a:r>
              <a:rPr lang="ar-SA" sz="2800" dirty="0"/>
              <a:t> </a:t>
            </a:r>
            <a:endParaRPr lang="en-US" sz="2800" dirty="0"/>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additive="base">
                                        <p:cTn id="7"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xEl>
                                              <p:pRg st="2" end="2"/>
                                            </p:txEl>
                                          </p:spTgt>
                                        </p:tgtEl>
                                        <p:attrNameLst>
                                          <p:attrName>style.visibility</p:attrName>
                                        </p:attrNameLst>
                                      </p:cBhvr>
                                      <p:to>
                                        <p:strVal val="visible"/>
                                      </p:to>
                                    </p:set>
                                    <p:anim calcmode="lin" valueType="num">
                                      <p:cBhvr additive="base">
                                        <p:cTn id="13" dur="500" fill="hold"/>
                                        <p:tgtEl>
                                          <p:spTgt spid="9">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anim calcmode="lin" valueType="num">
                                      <p:cBhvr additive="base">
                                        <p:cTn id="19" dur="500" fill="hold"/>
                                        <p:tgtEl>
                                          <p:spTgt spid="9">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
                                            <p:txEl>
                                              <p:pRg st="6" end="6"/>
                                            </p:txEl>
                                          </p:spTgt>
                                        </p:tgtEl>
                                        <p:attrNameLst>
                                          <p:attrName>style.visibility</p:attrName>
                                        </p:attrNameLst>
                                      </p:cBhvr>
                                      <p:to>
                                        <p:strVal val="visible"/>
                                      </p:to>
                                    </p:set>
                                    <p:anim calcmode="lin" valueType="num">
                                      <p:cBhvr additive="base">
                                        <p:cTn id="25" dur="500" fill="hold"/>
                                        <p:tgtEl>
                                          <p:spTgt spid="9">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9">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9">
                                            <p:txEl>
                                              <p:pRg st="7" end="7"/>
                                            </p:txEl>
                                          </p:spTgt>
                                        </p:tgtEl>
                                        <p:attrNameLst>
                                          <p:attrName>style.visibility</p:attrName>
                                        </p:attrNameLst>
                                      </p:cBhvr>
                                      <p:to>
                                        <p:strVal val="visible"/>
                                      </p:to>
                                    </p:set>
                                    <p:anim calcmode="lin" valueType="num">
                                      <p:cBhvr additive="base">
                                        <p:cTn id="31" dur="500" fill="hold"/>
                                        <p:tgtEl>
                                          <p:spTgt spid="9">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9">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9">
                                            <p:txEl>
                                              <p:pRg st="8" end="8"/>
                                            </p:txEl>
                                          </p:spTgt>
                                        </p:tgtEl>
                                        <p:attrNameLst>
                                          <p:attrName>style.visibility</p:attrName>
                                        </p:attrNameLst>
                                      </p:cBhvr>
                                      <p:to>
                                        <p:strVal val="visible"/>
                                      </p:to>
                                    </p:set>
                                    <p:anim calcmode="lin" valueType="num">
                                      <p:cBhvr additive="base">
                                        <p:cTn id="37" dur="500" fill="hold"/>
                                        <p:tgtEl>
                                          <p:spTgt spid="9">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9">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9">
                                            <p:txEl>
                                              <p:pRg st="9" end="9"/>
                                            </p:txEl>
                                          </p:spTgt>
                                        </p:tgtEl>
                                        <p:attrNameLst>
                                          <p:attrName>style.visibility</p:attrName>
                                        </p:attrNameLst>
                                      </p:cBhvr>
                                      <p:to>
                                        <p:strVal val="visible"/>
                                      </p:to>
                                    </p:set>
                                    <p:anim calcmode="lin" valueType="num">
                                      <p:cBhvr additive="base">
                                        <p:cTn id="43" dur="500" fill="hold"/>
                                        <p:tgtEl>
                                          <p:spTgt spid="9">
                                            <p:txEl>
                                              <p:pRg st="9" end="9"/>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9">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9">
                                            <p:txEl>
                                              <p:pRg st="10" end="10"/>
                                            </p:txEl>
                                          </p:spTgt>
                                        </p:tgtEl>
                                        <p:attrNameLst>
                                          <p:attrName>style.visibility</p:attrName>
                                        </p:attrNameLst>
                                      </p:cBhvr>
                                      <p:to>
                                        <p:strVal val="visible"/>
                                      </p:to>
                                    </p:set>
                                    <p:anim calcmode="lin" valueType="num">
                                      <p:cBhvr additive="base">
                                        <p:cTn id="49" dur="500" fill="hold"/>
                                        <p:tgtEl>
                                          <p:spTgt spid="9">
                                            <p:txEl>
                                              <p:pRg st="10" end="1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9">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9218"/>
                                        </p:tgtEl>
                                        <p:attrNameLst>
                                          <p:attrName>style.visibility</p:attrName>
                                        </p:attrNameLst>
                                      </p:cBhvr>
                                      <p:to>
                                        <p:strVal val="visible"/>
                                      </p:to>
                                    </p:set>
                                    <p:animEffect transition="in" filter="fade">
                                      <p:cBhvr>
                                        <p:cTn id="55" dur="2000"/>
                                        <p:tgtEl>
                                          <p:spTgt spid="92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9"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1659</TotalTime>
  <Words>606</Words>
  <Application>Microsoft Office PowerPoint</Application>
  <PresentationFormat>A4 Paper (210x297 mm)</PresentationFormat>
  <Paragraphs>84</Paragraphs>
  <Slides>14</Slides>
  <Notes>1</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PowerPoint Presentation</vt:lpstr>
      <vt:lpstr>Preliminary Lecture </vt:lpstr>
      <vt:lpstr>Plan of the Lecture</vt:lpstr>
      <vt:lpstr>Course Description</vt:lpstr>
      <vt:lpstr>Course Description</vt:lpstr>
      <vt:lpstr>Course Description</vt:lpstr>
      <vt:lpstr>Course Objectives (1)</vt:lpstr>
      <vt:lpstr>Course Objectives (2)</vt:lpstr>
      <vt:lpstr> Course Content</vt:lpstr>
      <vt:lpstr>References and Learning Resources</vt:lpstr>
      <vt:lpstr>References and Other Resources</vt:lpstr>
      <vt:lpstr>Grading Policy</vt:lpstr>
      <vt:lpstr>Mobile Office Hours</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Abdulgawad Ali Alnady</cp:lastModifiedBy>
  <cp:revision>114</cp:revision>
  <dcterms:created xsi:type="dcterms:W3CDTF">2009-10-14T19:14:34Z</dcterms:created>
  <dcterms:modified xsi:type="dcterms:W3CDTF">2012-09-20T09:28:10Z</dcterms:modified>
</cp:coreProperties>
</file>