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88" r:id="rId4"/>
    <p:sldId id="287" r:id="rId5"/>
    <p:sldId id="300" r:id="rId6"/>
    <p:sldId id="301" r:id="rId7"/>
    <p:sldId id="302" r:id="rId8"/>
    <p:sldId id="290" r:id="rId9"/>
    <p:sldId id="291" r:id="rId10"/>
    <p:sldId id="293" r:id="rId11"/>
    <p:sldId id="303" r:id="rId12"/>
    <p:sldId id="304" r:id="rId13"/>
    <p:sldId id="294" r:id="rId14"/>
    <p:sldId id="295" r:id="rId15"/>
    <p:sldId id="305" r:id="rId16"/>
    <p:sldId id="296" r:id="rId17"/>
    <p:sldId id="307" r:id="rId18"/>
    <p:sldId id="306" r:id="rId19"/>
    <p:sldId id="298" r:id="rId20"/>
    <p:sldId id="299" r:id="rId21"/>
    <p:sldId id="308"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elab.eserver.org/hfl0254.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Second 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sp>
        <p:nvSpPr>
          <p:cNvPr id="6" name="Title 6"/>
          <p:cNvSpPr txBox="1">
            <a:spLocks/>
          </p:cNvSpPr>
          <p:nvPr/>
        </p:nvSpPr>
        <p:spPr bwMode="auto">
          <a:xfrm>
            <a:off x="647700" y="4270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baseline="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algn="ctr"/>
            <a:r>
              <a:rPr lang="en-US" dirty="0"/>
              <a:t> </a:t>
            </a:r>
            <a:r>
              <a:rPr lang="en-US" b="1" dirty="0">
                <a:solidFill>
                  <a:srgbClr val="FF3300"/>
                </a:solidFill>
              </a:rPr>
              <a:t>Quick Revision</a:t>
            </a:r>
          </a:p>
        </p:txBody>
      </p:sp>
      <p:sp>
        <p:nvSpPr>
          <p:cNvPr id="7" name="Content Placeholder 7"/>
          <p:cNvSpPr txBox="1">
            <a:spLocks/>
          </p:cNvSpPr>
          <p:nvPr/>
        </p:nvSpPr>
        <p:spPr bwMode="auto">
          <a:xfrm>
            <a:off x="647700" y="17526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Char char="•"/>
            </a:pPr>
            <a:r>
              <a:rPr lang="en-US" dirty="0" smtClean="0"/>
              <a:t>The Victorian novel was quite interested in dealing with the problems of society.</a:t>
            </a:r>
          </a:p>
          <a:p>
            <a:pPr marL="0" indent="0" algn="l">
              <a:buFont typeface="Arial" pitchFamily="34" charset="0"/>
              <a:buChar char="•"/>
            </a:pPr>
            <a:r>
              <a:rPr lang="en-US" dirty="0" smtClean="0"/>
              <a:t>It was full of realism.</a:t>
            </a:r>
          </a:p>
          <a:p>
            <a:pPr marL="0" indent="0" algn="just">
              <a:buFont typeface="Arial" pitchFamily="34" charset="0"/>
              <a:buChar char="•"/>
            </a:pPr>
            <a:r>
              <a:rPr lang="en-US" dirty="0" smtClean="0"/>
              <a:t>Lots of novels were written in this age in celebration of the greatness of the British empire: the greatest nation and the greatest novel.</a:t>
            </a:r>
          </a:p>
          <a:p>
            <a:pPr marL="0" indent="0" algn="just">
              <a:buFont typeface="Arial" pitchFamily="34" charset="0"/>
              <a:buChar char="•"/>
            </a:pPr>
            <a:r>
              <a:rPr lang="en-US" dirty="0" smtClean="0"/>
              <a:t>The form of the Victorian novel was stronger and much more improved than that of the 18</a:t>
            </a:r>
            <a:r>
              <a:rPr lang="en-US" baseline="30000" dirty="0" smtClean="0"/>
              <a:t>th</a:t>
            </a:r>
            <a:r>
              <a:rPr lang="en-US" dirty="0" smtClean="0"/>
              <a:t> century.</a:t>
            </a:r>
          </a:p>
          <a:p>
            <a:pPr marL="0" indent="0" algn="just">
              <a:buFont typeface="Arial" pitchFamily="34" charset="0"/>
              <a:buChar char="•"/>
            </a:pPr>
            <a:endParaRPr lang="en-US" dirty="0" smtClean="0"/>
          </a:p>
          <a:p>
            <a:pPr algn="just"/>
            <a:r>
              <a:rPr lang="en-US" dirty="0" smtClean="0"/>
              <a:t> </a:t>
            </a:r>
            <a:endParaRPr lang="en-US" dirty="0"/>
          </a:p>
        </p:txBody>
      </p:sp>
    </p:spTree>
    <p:extLst>
      <p:ext uri="{BB962C8B-B14F-4D97-AF65-F5344CB8AC3E}">
        <p14:creationId xmlns:p14="http://schemas.microsoft.com/office/powerpoint/2010/main" xmlns="" val="2412500885"/>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20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2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lstStyle/>
          <a:p>
            <a:pPr algn="ctr"/>
            <a:r>
              <a:rPr lang="en-US" dirty="0" smtClean="0"/>
              <a:t> </a:t>
            </a:r>
            <a:r>
              <a:rPr lang="en-US" b="1" dirty="0" smtClean="0">
                <a:solidFill>
                  <a:srgbClr val="FF3300"/>
                </a:solidFill>
              </a:rPr>
              <a:t>Quick Revision</a:t>
            </a:r>
            <a:endParaRPr lang="en-US" b="1" dirty="0">
              <a:solidFill>
                <a:srgbClr val="FF3300"/>
              </a:solidFill>
            </a:endParaRPr>
          </a:p>
        </p:txBody>
      </p:sp>
      <p:sp>
        <p:nvSpPr>
          <p:cNvPr id="3" name="Content Placeholder 2"/>
          <p:cNvSpPr>
            <a:spLocks noGrp="1"/>
          </p:cNvSpPr>
          <p:nvPr>
            <p:ph idx="1"/>
          </p:nvPr>
        </p:nvSpPr>
        <p:spPr>
          <a:xfrm>
            <a:off x="495300" y="914400"/>
            <a:ext cx="8915400" cy="5211763"/>
          </a:xfrm>
        </p:spPr>
        <p:txBody>
          <a:bodyPr/>
          <a:lstStyle/>
          <a:p>
            <a:pPr marL="63500" indent="-63500" algn="just">
              <a:buFont typeface="Arial" pitchFamily="34" charset="0"/>
              <a:buChar char="•"/>
            </a:pPr>
            <a:r>
              <a:rPr lang="en-US" dirty="0" smtClean="0"/>
              <a:t>One famous Victorian novelist who worked for the improvement of society through criticizing it is (Forster- Woolf- Dickens).</a:t>
            </a:r>
          </a:p>
          <a:p>
            <a:pPr marL="63500" indent="-63500" algn="just">
              <a:buFont typeface="Arial" pitchFamily="34" charset="0"/>
              <a:buChar char="•"/>
            </a:pPr>
            <a:r>
              <a:rPr lang="en-US" dirty="0" smtClean="0"/>
              <a:t>The greatest age of the English novel was (romantic- classic- realistic).</a:t>
            </a:r>
          </a:p>
          <a:p>
            <a:pPr marL="63500" indent="-63500" algn="just">
              <a:buFont typeface="Arial" pitchFamily="34" charset="0"/>
              <a:buChar char="•"/>
            </a:pPr>
            <a:r>
              <a:rPr lang="en-US" dirty="0" smtClean="0"/>
              <a:t>The form of the Victorian novel is (the same as- stronger than- worse than) that of the novel in the 18</a:t>
            </a:r>
            <a:r>
              <a:rPr lang="en-US" baseline="30000" dirty="0" smtClean="0"/>
              <a:t>th</a:t>
            </a:r>
            <a:r>
              <a:rPr lang="en-US" dirty="0" smtClean="0"/>
              <a:t> century.</a:t>
            </a:r>
          </a:p>
          <a:p>
            <a:pPr marL="63500" indent="-63500" algn="just">
              <a:buFont typeface="Arial" pitchFamily="34" charset="0"/>
              <a:buChar char="•"/>
            </a:pPr>
            <a:r>
              <a:rPr lang="en-US" dirty="0" smtClean="0"/>
              <a:t>Many women novelists appeared in English literature in the (17</a:t>
            </a:r>
            <a:r>
              <a:rPr lang="en-US" baseline="30000" dirty="0" smtClean="0"/>
              <a:t>th</a:t>
            </a:r>
            <a:r>
              <a:rPr lang="en-US" dirty="0" smtClean="0"/>
              <a:t>- 18</a:t>
            </a:r>
            <a:r>
              <a:rPr lang="en-US" baseline="30000" dirty="0" smtClean="0"/>
              <a:t>th</a:t>
            </a:r>
            <a:r>
              <a:rPr lang="en-US" dirty="0" smtClean="0"/>
              <a:t>- 19</a:t>
            </a:r>
            <a:r>
              <a:rPr lang="en-US" baseline="30000" dirty="0" smtClean="0"/>
              <a:t>th</a:t>
            </a:r>
            <a:r>
              <a:rPr lang="en-US" dirty="0" smtClean="0"/>
              <a:t>) century.</a:t>
            </a:r>
          </a:p>
          <a:p>
            <a:pPr marL="63500" indent="-63500" algn="just">
              <a:buFont typeface="Arial" pitchFamily="34" charset="0"/>
              <a:buChar char="•"/>
            </a:pPr>
            <a:endParaRPr lang="en-US" dirty="0" smtClean="0"/>
          </a:p>
          <a:p>
            <a:pPr algn="just"/>
            <a:r>
              <a:rPr lang="en-US" dirty="0" smtClean="0"/>
              <a:t> </a:t>
            </a:r>
            <a:endParaRPr lang="en-US" dirty="0"/>
          </a:p>
        </p:txBody>
      </p:sp>
    </p:spTree>
    <p:extLst>
      <p:ext uri="{BB962C8B-B14F-4D97-AF65-F5344CB8AC3E}">
        <p14:creationId xmlns:p14="http://schemas.microsoft.com/office/powerpoint/2010/main" xmlns="" val="4060501083"/>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lstStyle/>
          <a:p>
            <a:pPr algn="ctr"/>
            <a:r>
              <a:rPr lang="en-US" b="1" dirty="0" smtClean="0">
                <a:solidFill>
                  <a:srgbClr val="FF0000"/>
                </a:solidFill>
              </a:rPr>
              <a:t>History Repeats Itself </a:t>
            </a:r>
            <a:endParaRPr lang="en-US" b="1" dirty="0">
              <a:solidFill>
                <a:srgbClr val="FF0000"/>
              </a:solidFill>
            </a:endParaRPr>
          </a:p>
        </p:txBody>
      </p:sp>
      <p:sp>
        <p:nvSpPr>
          <p:cNvPr id="3" name="Content Placeholder 2"/>
          <p:cNvSpPr>
            <a:spLocks noGrp="1"/>
          </p:cNvSpPr>
          <p:nvPr>
            <p:ph idx="1"/>
          </p:nvPr>
        </p:nvSpPr>
        <p:spPr>
          <a:xfrm>
            <a:off x="228600" y="990600"/>
            <a:ext cx="9372600" cy="5135563"/>
          </a:xfrm>
        </p:spPr>
        <p:txBody>
          <a:bodyPr/>
          <a:lstStyle/>
          <a:p>
            <a:pPr marL="0" indent="0" algn="l"/>
            <a:r>
              <a:rPr lang="en-US" dirty="0" smtClean="0"/>
              <a:t>How does history repeat itself?</a:t>
            </a:r>
          </a:p>
          <a:p>
            <a:pPr marL="0" indent="0" algn="just">
              <a:buFont typeface="Arial" pitchFamily="34" charset="0"/>
              <a:buChar char="•"/>
            </a:pPr>
            <a:r>
              <a:rPr lang="en-US" dirty="0" smtClean="0"/>
              <a:t> The novel in the 18</a:t>
            </a:r>
            <a:r>
              <a:rPr lang="en-US" baseline="30000" dirty="0" smtClean="0"/>
              <a:t>th</a:t>
            </a:r>
            <a:r>
              <a:rPr lang="en-US" dirty="0" smtClean="0"/>
              <a:t> century dealt with the problems of society and the suffering of people.</a:t>
            </a:r>
          </a:p>
          <a:p>
            <a:pPr marL="0" indent="0" algn="just">
              <a:buFont typeface="Arial" pitchFamily="34" charset="0"/>
              <a:buChar char="•"/>
            </a:pPr>
            <a:r>
              <a:rPr lang="en-US" dirty="0" smtClean="0"/>
              <a:t>At the start of the 19</a:t>
            </a:r>
            <a:r>
              <a:rPr lang="en-US" baseline="30000" dirty="0" smtClean="0"/>
              <a:t>th</a:t>
            </a:r>
            <a:r>
              <a:rPr lang="en-US" dirty="0" smtClean="0"/>
              <a:t> century writers left realism and preferred to talk about nature, love, and beauty. This new shift away from society was called Romanticism.</a:t>
            </a:r>
          </a:p>
          <a:p>
            <a:pPr marL="0" indent="0" algn="just">
              <a:buFont typeface="Arial" pitchFamily="34" charset="0"/>
              <a:buChar char="•"/>
            </a:pPr>
            <a:r>
              <a:rPr lang="en-US" dirty="0" smtClean="0"/>
              <a:t>Then the greater part of the 19</a:t>
            </a:r>
            <a:r>
              <a:rPr lang="en-US" baseline="30000" dirty="0" smtClean="0"/>
              <a:t>th</a:t>
            </a:r>
            <a:r>
              <a:rPr lang="en-US" dirty="0" smtClean="0"/>
              <a:t> century was a return back to realism. It was the greatest age of realism in the English novel.</a:t>
            </a:r>
            <a:endParaRPr lang="en-US" dirty="0"/>
          </a:p>
        </p:txBody>
      </p:sp>
    </p:spTree>
    <p:extLst>
      <p:ext uri="{BB962C8B-B14F-4D97-AF65-F5344CB8AC3E}">
        <p14:creationId xmlns:p14="http://schemas.microsoft.com/office/powerpoint/2010/main" xmlns="" val="2844059905"/>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lstStyle/>
          <a:p>
            <a:pPr algn="ctr"/>
            <a:r>
              <a:rPr lang="en-US" b="1" dirty="0" smtClean="0">
                <a:solidFill>
                  <a:srgbClr val="FF0000"/>
                </a:solidFill>
              </a:rPr>
              <a:t>History Repeats Itself </a:t>
            </a:r>
            <a:endParaRPr lang="en-US" b="1" dirty="0">
              <a:solidFill>
                <a:srgbClr val="FF0000"/>
              </a:solidFill>
            </a:endParaRPr>
          </a:p>
        </p:txBody>
      </p:sp>
      <p:sp>
        <p:nvSpPr>
          <p:cNvPr id="3" name="Content Placeholder 2"/>
          <p:cNvSpPr>
            <a:spLocks noGrp="1"/>
          </p:cNvSpPr>
          <p:nvPr>
            <p:ph idx="1"/>
          </p:nvPr>
        </p:nvSpPr>
        <p:spPr>
          <a:xfrm>
            <a:off x="228600" y="990600"/>
            <a:ext cx="9372600" cy="5135563"/>
          </a:xfrm>
        </p:spPr>
        <p:txBody>
          <a:bodyPr/>
          <a:lstStyle/>
          <a:p>
            <a:pPr marL="0" indent="0" algn="just"/>
            <a:r>
              <a:rPr lang="en-US" dirty="0" smtClean="0"/>
              <a:t>By the end of the 19</a:t>
            </a:r>
            <a:r>
              <a:rPr lang="en-US" baseline="30000" dirty="0" smtClean="0"/>
              <a:t>th</a:t>
            </a:r>
            <a:r>
              <a:rPr lang="en-US" dirty="0" smtClean="0"/>
              <a:t> century and the start of the 20</a:t>
            </a:r>
            <a:r>
              <a:rPr lang="en-US" baseline="30000" dirty="0" smtClean="0"/>
              <a:t>th</a:t>
            </a:r>
            <a:r>
              <a:rPr lang="en-US" dirty="0" smtClean="0"/>
              <a:t>, writers got sick of the traditional realism of the 19</a:t>
            </a:r>
            <a:r>
              <a:rPr lang="en-US" baseline="30000" dirty="0" smtClean="0"/>
              <a:t>th</a:t>
            </a:r>
            <a:r>
              <a:rPr lang="en-US" dirty="0" smtClean="0"/>
              <a:t> century. They came up with something totally different, this time it was called Modernism.</a:t>
            </a:r>
          </a:p>
          <a:p>
            <a:pPr marL="0" indent="0" algn="just"/>
            <a:r>
              <a:rPr lang="en-US" dirty="0" smtClean="0"/>
              <a:t>History has really repeated itself in the following way:</a:t>
            </a:r>
            <a:endParaRPr lang="en-US" dirty="0"/>
          </a:p>
        </p:txBody>
      </p:sp>
      <p:sp>
        <p:nvSpPr>
          <p:cNvPr id="4" name="Rounded Rectangle 3"/>
          <p:cNvSpPr/>
          <p:nvPr/>
        </p:nvSpPr>
        <p:spPr>
          <a:xfrm>
            <a:off x="593834" y="3809999"/>
            <a:ext cx="1295400" cy="16001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18</a:t>
            </a:r>
            <a:r>
              <a:rPr lang="en-US" sz="2400" b="1" baseline="30000" dirty="0" smtClean="0"/>
              <a:t>th</a:t>
            </a:r>
            <a:r>
              <a:rPr lang="en-US" sz="2400" b="1" dirty="0" smtClean="0"/>
              <a:t> century realism</a:t>
            </a:r>
            <a:endParaRPr lang="en-US" sz="2400" b="1" dirty="0"/>
          </a:p>
        </p:txBody>
      </p:sp>
      <p:sp>
        <p:nvSpPr>
          <p:cNvPr id="5" name="Rounded Rectangle 4"/>
          <p:cNvSpPr/>
          <p:nvPr/>
        </p:nvSpPr>
        <p:spPr>
          <a:xfrm>
            <a:off x="2577662" y="3842845"/>
            <a:ext cx="1460938" cy="15673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Romanticism </a:t>
            </a:r>
            <a:r>
              <a:rPr lang="en-US" b="1" dirty="0" smtClean="0"/>
              <a:t>at the start of the 19</a:t>
            </a:r>
            <a:r>
              <a:rPr lang="en-US" b="1" baseline="30000" dirty="0" smtClean="0"/>
              <a:t>th</a:t>
            </a:r>
            <a:r>
              <a:rPr lang="en-US" b="1" dirty="0" smtClean="0"/>
              <a:t> century</a:t>
            </a:r>
            <a:endParaRPr lang="en-US" b="1" dirty="0"/>
          </a:p>
        </p:txBody>
      </p:sp>
      <p:sp>
        <p:nvSpPr>
          <p:cNvPr id="6" name="Rounded Rectangle 5"/>
          <p:cNvSpPr/>
          <p:nvPr/>
        </p:nvSpPr>
        <p:spPr>
          <a:xfrm>
            <a:off x="4453758" y="3842844"/>
            <a:ext cx="1413641" cy="15673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A whole century of realism in the Victorian age</a:t>
            </a:r>
            <a:endParaRPr lang="en-US" sz="1600" b="1" dirty="0"/>
          </a:p>
        </p:txBody>
      </p:sp>
      <p:sp>
        <p:nvSpPr>
          <p:cNvPr id="7" name="Rounded Rectangle 6"/>
          <p:cNvSpPr/>
          <p:nvPr/>
        </p:nvSpPr>
        <p:spPr>
          <a:xfrm>
            <a:off x="6324600" y="3886200"/>
            <a:ext cx="12954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Break with realism at the fin de siècle</a:t>
            </a:r>
            <a:endParaRPr lang="en-US" b="1" dirty="0"/>
          </a:p>
        </p:txBody>
      </p:sp>
      <p:sp>
        <p:nvSpPr>
          <p:cNvPr id="8" name="Rounded Rectangle 7"/>
          <p:cNvSpPr/>
          <p:nvPr/>
        </p:nvSpPr>
        <p:spPr>
          <a:xfrm>
            <a:off x="7924800" y="3886200"/>
            <a:ext cx="15240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Modernism </a:t>
            </a:r>
            <a:endParaRPr lang="en-US" b="1" dirty="0"/>
          </a:p>
        </p:txBody>
      </p:sp>
    </p:spTree>
    <p:extLst>
      <p:ext uri="{BB962C8B-B14F-4D97-AF65-F5344CB8AC3E}">
        <p14:creationId xmlns:p14="http://schemas.microsoft.com/office/powerpoint/2010/main" xmlns="" val="286116892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3300"/>
                </a:solidFill>
              </a:rPr>
              <a:t>Modernism</a:t>
            </a:r>
            <a:endParaRPr lang="en-US" dirty="0"/>
          </a:p>
        </p:txBody>
      </p:sp>
      <p:sp>
        <p:nvSpPr>
          <p:cNvPr id="3" name="Content Placeholder 2"/>
          <p:cNvSpPr>
            <a:spLocks noGrp="1"/>
          </p:cNvSpPr>
          <p:nvPr>
            <p:ph idx="1"/>
          </p:nvPr>
        </p:nvSpPr>
        <p:spPr/>
        <p:txBody>
          <a:bodyPr/>
          <a:lstStyle/>
          <a:p>
            <a:pPr algn="l"/>
            <a:r>
              <a:rPr lang="en-US" sz="5400" b="1" dirty="0" smtClean="0">
                <a:solidFill>
                  <a:srgbClr val="0000FF"/>
                </a:solidFill>
              </a:rPr>
              <a:t>What is modernism in brief? </a:t>
            </a:r>
          </a:p>
          <a:p>
            <a:pPr marL="0" indent="0" algn="just"/>
            <a:r>
              <a:rPr lang="en-US" b="1" i="1" dirty="0" smtClean="0">
                <a:solidFill>
                  <a:srgbClr val="FF0000"/>
                </a:solidFill>
              </a:rPr>
              <a:t>It is  a rebellion against old traditions of form and content. Classical, conventional ways of expression and even subject matter were rejected and newer, forms and themes were looked for.</a:t>
            </a:r>
            <a:endParaRPr lang="en-US" b="1" i="1" dirty="0">
              <a:solidFill>
                <a:srgbClr val="FF0000"/>
              </a:solidFill>
            </a:endParaRPr>
          </a:p>
        </p:txBody>
      </p:sp>
    </p:spTree>
    <p:extLst>
      <p:ext uri="{BB962C8B-B14F-4D97-AF65-F5344CB8AC3E}">
        <p14:creationId xmlns:p14="http://schemas.microsoft.com/office/powerpoint/2010/main" xmlns="" val="24109414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cs typeface="+mj-cs"/>
              </a:rPr>
              <a:t> </a:t>
            </a:r>
            <a:r>
              <a:rPr lang="en-US" sz="4800" b="1" dirty="0" smtClean="0">
                <a:solidFill>
                  <a:srgbClr val="FF3300"/>
                </a:solidFill>
                <a:cs typeface="+mj-cs"/>
              </a:rPr>
              <a:t>Modernism</a:t>
            </a:r>
            <a:endParaRPr lang="en-US" sz="4800" b="1" dirty="0">
              <a:solidFill>
                <a:srgbClr val="FF3300"/>
              </a:solidFill>
              <a:cs typeface="+mj-cs"/>
            </a:endParaRPr>
          </a:p>
        </p:txBody>
      </p:sp>
      <p:sp>
        <p:nvSpPr>
          <p:cNvPr id="3" name="Content Placeholder 2"/>
          <p:cNvSpPr>
            <a:spLocks noGrp="1"/>
          </p:cNvSpPr>
          <p:nvPr>
            <p:ph sz="quarter" idx="1"/>
          </p:nvPr>
        </p:nvSpPr>
        <p:spPr>
          <a:xfrm>
            <a:off x="166654" y="914402"/>
            <a:ext cx="9501254" cy="5729308"/>
          </a:xfrm>
        </p:spPr>
        <p:txBody>
          <a:bodyPr>
            <a:normAutofit/>
          </a:bodyPr>
          <a:lstStyle/>
          <a:p>
            <a:pPr marL="0" indent="0" algn="just"/>
            <a:r>
              <a:rPr lang="en-US" sz="3200" b="1" dirty="0" smtClean="0"/>
              <a:t>The </a:t>
            </a:r>
            <a:r>
              <a:rPr lang="en-US" sz="3200" b="1" u="sng" dirty="0" smtClean="0"/>
              <a:t>ordered</a:t>
            </a:r>
            <a:r>
              <a:rPr lang="en-US" sz="3200" b="1" dirty="0" smtClean="0"/>
              <a:t>, </a:t>
            </a:r>
            <a:r>
              <a:rPr lang="en-US" sz="3200" b="1" u="sng" dirty="0" smtClean="0"/>
              <a:t>stable</a:t>
            </a:r>
            <a:r>
              <a:rPr lang="en-US" sz="3200" b="1" dirty="0" smtClean="0"/>
              <a:t> and inherently </a:t>
            </a:r>
            <a:r>
              <a:rPr lang="en-US" sz="3200" b="1" u="sng" dirty="0" smtClean="0"/>
              <a:t>meaningful</a:t>
            </a:r>
            <a:r>
              <a:rPr lang="en-US" sz="3200" b="1" dirty="0" smtClean="0"/>
              <a:t> world view of the nineteenth century could not, wrote T.S. Eliot, accord with "the immense panorama of </a:t>
            </a:r>
            <a:r>
              <a:rPr lang="en-US" sz="3200" b="1" u="sng" dirty="0" smtClean="0"/>
              <a:t>futility</a:t>
            </a:r>
            <a:r>
              <a:rPr lang="en-US" sz="3200" b="1" dirty="0" smtClean="0"/>
              <a:t> and </a:t>
            </a:r>
            <a:r>
              <a:rPr lang="en-US" sz="3200" b="1" u="sng" dirty="0" smtClean="0"/>
              <a:t>anarchy</a:t>
            </a:r>
            <a:r>
              <a:rPr lang="en-US" sz="3200" b="1" dirty="0" smtClean="0"/>
              <a:t> which is contemporary history." Modernism thus marks a distinctive </a:t>
            </a:r>
            <a:r>
              <a:rPr lang="en-US" sz="3200" b="1" dirty="0" smtClean="0">
                <a:solidFill>
                  <a:srgbClr val="0000FF"/>
                </a:solidFill>
              </a:rPr>
              <a:t>break with Victorian bourgeois morality; rejecting nineteenth-century optimism, they presented a profoundly pessimistic picture of a culture in disarray</a:t>
            </a:r>
            <a:r>
              <a:rPr lang="en-US" sz="3200" b="1" dirty="0" smtClean="0"/>
              <a:t>. </a:t>
            </a:r>
            <a:endParaRPr lang="en-US" sz="3200" b="1" dirty="0"/>
          </a:p>
        </p:txBody>
      </p:sp>
    </p:spTree>
    <p:extLst>
      <p:ext uri="{BB962C8B-B14F-4D97-AF65-F5344CB8AC3E}">
        <p14:creationId xmlns:p14="http://schemas.microsoft.com/office/powerpoint/2010/main" xmlns="" val="27433336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cs typeface="+mj-cs"/>
              </a:rPr>
              <a:t> </a:t>
            </a:r>
            <a:r>
              <a:rPr lang="en-US" sz="4800" b="1" dirty="0" smtClean="0">
                <a:solidFill>
                  <a:srgbClr val="FF3300"/>
                </a:solidFill>
                <a:cs typeface="+mj-cs"/>
              </a:rPr>
              <a:t>Modernism</a:t>
            </a:r>
            <a:endParaRPr lang="en-US" sz="4800" b="1" dirty="0">
              <a:solidFill>
                <a:srgbClr val="FF3300"/>
              </a:solidFill>
              <a:cs typeface="+mj-cs"/>
            </a:endParaRPr>
          </a:p>
        </p:txBody>
      </p:sp>
      <p:sp>
        <p:nvSpPr>
          <p:cNvPr id="3" name="Content Placeholder 2"/>
          <p:cNvSpPr>
            <a:spLocks noGrp="1"/>
          </p:cNvSpPr>
          <p:nvPr>
            <p:ph sz="quarter" idx="1"/>
          </p:nvPr>
        </p:nvSpPr>
        <p:spPr>
          <a:xfrm>
            <a:off x="166654" y="914402"/>
            <a:ext cx="9501254" cy="5729308"/>
          </a:xfrm>
        </p:spPr>
        <p:txBody>
          <a:bodyPr>
            <a:normAutofit/>
          </a:bodyPr>
          <a:lstStyle/>
          <a:p>
            <a:pPr marL="0" indent="0" algn="just">
              <a:lnSpc>
                <a:spcPct val="90000"/>
              </a:lnSpc>
            </a:pPr>
            <a:r>
              <a:rPr lang="en-US" sz="4000" dirty="0" smtClean="0"/>
              <a:t>“Modernism” is an international artistic movement, flourishing  from the 1880s to the end of WW II (1945), known for radical </a:t>
            </a:r>
            <a:r>
              <a:rPr lang="en-US" sz="4000" u="sng" dirty="0" smtClean="0"/>
              <a:t>experimentation</a:t>
            </a:r>
            <a:r>
              <a:rPr lang="en-US" sz="4000" dirty="0" smtClean="0"/>
              <a:t> and </a:t>
            </a:r>
            <a:r>
              <a:rPr lang="en-US" sz="4000" u="sng" dirty="0" smtClean="0"/>
              <a:t>rejection of the old order of civilization and 19</a:t>
            </a:r>
            <a:r>
              <a:rPr lang="en-US" sz="4000" u="sng" baseline="30000" dirty="0" smtClean="0"/>
              <a:t>th</a:t>
            </a:r>
            <a:r>
              <a:rPr lang="en-US" sz="4000" u="sng" dirty="0" smtClean="0"/>
              <a:t> century optimism</a:t>
            </a:r>
            <a:r>
              <a:rPr lang="en-US" sz="4000" dirty="0" smtClean="0"/>
              <a:t>; </a:t>
            </a:r>
            <a:r>
              <a:rPr lang="en-US" sz="4000" u="sng" dirty="0" smtClean="0"/>
              <a:t>a reaction against Realism and Naturalism</a:t>
            </a:r>
          </a:p>
        </p:txBody>
      </p:sp>
    </p:spTree>
    <p:extLst>
      <p:ext uri="{BB962C8B-B14F-4D97-AF65-F5344CB8AC3E}">
        <p14:creationId xmlns:p14="http://schemas.microsoft.com/office/powerpoint/2010/main" xmlns="" val="3868995504"/>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cs typeface="+mj-cs"/>
              </a:rPr>
              <a:t> </a:t>
            </a:r>
            <a:r>
              <a:rPr lang="en-US" sz="4800" b="1" dirty="0" smtClean="0">
                <a:solidFill>
                  <a:srgbClr val="FF3300"/>
                </a:solidFill>
                <a:cs typeface="+mj-cs"/>
              </a:rPr>
              <a:t>Modernism</a:t>
            </a:r>
            <a:endParaRPr lang="en-US" sz="4800" b="1" dirty="0">
              <a:solidFill>
                <a:srgbClr val="FF3300"/>
              </a:solidFill>
              <a:cs typeface="+mj-cs"/>
            </a:endParaRPr>
          </a:p>
        </p:txBody>
      </p:sp>
      <p:sp>
        <p:nvSpPr>
          <p:cNvPr id="3" name="Content Placeholder 2"/>
          <p:cNvSpPr>
            <a:spLocks noGrp="1"/>
          </p:cNvSpPr>
          <p:nvPr>
            <p:ph sz="quarter" idx="1"/>
          </p:nvPr>
        </p:nvSpPr>
        <p:spPr>
          <a:xfrm>
            <a:off x="166654" y="914402"/>
            <a:ext cx="9501254" cy="5729308"/>
          </a:xfrm>
        </p:spPr>
        <p:txBody>
          <a:bodyPr>
            <a:normAutofit/>
          </a:bodyPr>
          <a:lstStyle/>
          <a:p>
            <a:pPr marL="0" indent="0" algn="just"/>
            <a:r>
              <a:rPr lang="en-US" dirty="0" smtClean="0"/>
              <a:t> when did it start?</a:t>
            </a:r>
          </a:p>
          <a:p>
            <a:pPr marL="0" indent="0" algn="just"/>
            <a:r>
              <a:rPr lang="en-GB" dirty="0" smtClean="0"/>
              <a:t>According to Virginia Woolf, on or about 1910, the world changed. So she believes it began at about this time. </a:t>
            </a:r>
          </a:p>
          <a:p>
            <a:pPr marL="0" indent="0" algn="just"/>
            <a:r>
              <a:rPr lang="en-GB" dirty="0" smtClean="0"/>
              <a:t>Other scholars see that it began at the fin de siècle of the 19</a:t>
            </a:r>
            <a:r>
              <a:rPr lang="en-GB" baseline="30000" dirty="0" smtClean="0"/>
              <a:t>th</a:t>
            </a:r>
            <a:r>
              <a:rPr lang="en-GB" dirty="0" smtClean="0"/>
              <a:t> century until the end of the 2</a:t>
            </a:r>
            <a:r>
              <a:rPr lang="en-GB" baseline="30000" dirty="0" smtClean="0"/>
              <a:t>nd</a:t>
            </a:r>
            <a:r>
              <a:rPr lang="en-GB" dirty="0" smtClean="0"/>
              <a:t> world war in 1945.</a:t>
            </a:r>
          </a:p>
          <a:p>
            <a:pPr marL="0" indent="0" algn="just"/>
            <a:r>
              <a:rPr lang="en-GB" dirty="0"/>
              <a:t>The words fin de siècle </a:t>
            </a:r>
            <a:r>
              <a:rPr lang="en-GB" dirty="0" smtClean="0"/>
              <a:t> mean: the end of the century.</a:t>
            </a:r>
          </a:p>
          <a:p>
            <a:pPr marL="0" indent="0" algn="just"/>
            <a:endParaRPr lang="en-US" sz="4000" dirty="0"/>
          </a:p>
        </p:txBody>
      </p:sp>
    </p:spTree>
    <p:extLst>
      <p:ext uri="{BB962C8B-B14F-4D97-AF65-F5344CB8AC3E}">
        <p14:creationId xmlns:p14="http://schemas.microsoft.com/office/powerpoint/2010/main" xmlns="" val="444499436"/>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15962"/>
          </a:xfrm>
        </p:spPr>
        <p:txBody>
          <a:bodyPr/>
          <a:lstStyle/>
          <a:p>
            <a:pPr algn="l"/>
            <a:r>
              <a:rPr lang="en-US" dirty="0" smtClean="0"/>
              <a:t> </a:t>
            </a:r>
            <a:r>
              <a:rPr lang="en-US" b="1" dirty="0" smtClean="0">
                <a:solidFill>
                  <a:srgbClr val="0000FF"/>
                </a:solidFill>
              </a:rPr>
              <a:t>Questions</a:t>
            </a:r>
            <a:endParaRPr lang="en-US" b="1" dirty="0">
              <a:solidFill>
                <a:srgbClr val="0000FF"/>
              </a:solidFill>
            </a:endParaRPr>
          </a:p>
        </p:txBody>
      </p:sp>
      <p:sp>
        <p:nvSpPr>
          <p:cNvPr id="3" name="Content Placeholder 2"/>
          <p:cNvSpPr>
            <a:spLocks noGrp="1"/>
          </p:cNvSpPr>
          <p:nvPr>
            <p:ph idx="1"/>
          </p:nvPr>
        </p:nvSpPr>
        <p:spPr>
          <a:xfrm>
            <a:off x="495300" y="1066800"/>
            <a:ext cx="8915400" cy="5257800"/>
          </a:xfrm>
        </p:spPr>
        <p:txBody>
          <a:bodyPr/>
          <a:lstStyle/>
          <a:p>
            <a:pPr marL="0" indent="0" algn="just">
              <a:buFont typeface="Wingdings" pitchFamily="2" charset="2"/>
              <a:buChar char="q"/>
            </a:pPr>
            <a:r>
              <a:rPr lang="en-US" dirty="0" smtClean="0"/>
              <a:t> </a:t>
            </a:r>
            <a:r>
              <a:rPr lang="en-GB" dirty="0"/>
              <a:t>The words fin de siècle </a:t>
            </a:r>
            <a:r>
              <a:rPr lang="en-GB" dirty="0" smtClean="0"/>
              <a:t>mean</a:t>
            </a:r>
            <a:r>
              <a:rPr lang="en-GB" dirty="0"/>
              <a:t>: </a:t>
            </a:r>
            <a:r>
              <a:rPr lang="en-GB" dirty="0" smtClean="0"/>
              <a:t>(the </a:t>
            </a:r>
            <a:r>
              <a:rPr lang="en-GB" dirty="0"/>
              <a:t>end of the </a:t>
            </a:r>
            <a:r>
              <a:rPr lang="en-GB" dirty="0" smtClean="0"/>
              <a:t>century- the start </a:t>
            </a:r>
            <a:r>
              <a:rPr lang="en-GB" dirty="0"/>
              <a:t>of the </a:t>
            </a:r>
            <a:r>
              <a:rPr lang="en-GB" dirty="0" smtClean="0"/>
              <a:t>century- the middle </a:t>
            </a:r>
            <a:r>
              <a:rPr lang="en-GB" dirty="0"/>
              <a:t>of the </a:t>
            </a:r>
            <a:r>
              <a:rPr lang="en-GB" dirty="0" smtClean="0"/>
              <a:t>century).</a:t>
            </a:r>
          </a:p>
          <a:p>
            <a:pPr marL="0" indent="0" algn="just">
              <a:buFont typeface="Wingdings" pitchFamily="2" charset="2"/>
              <a:buChar char="q"/>
            </a:pPr>
            <a:r>
              <a:rPr lang="en-GB" dirty="0" smtClean="0"/>
              <a:t>Modernism means writers used (different- the same- opposite) ways of expression.</a:t>
            </a:r>
          </a:p>
          <a:p>
            <a:pPr marL="0" indent="0" algn="just">
              <a:buFont typeface="Wingdings" pitchFamily="2" charset="2"/>
              <a:buChar char="q"/>
            </a:pPr>
            <a:r>
              <a:rPr lang="en-GB" dirty="0" smtClean="0"/>
              <a:t>Modernist writers are (optimistic- pessimistic- neutral).</a:t>
            </a:r>
          </a:p>
          <a:p>
            <a:pPr marL="0" indent="0" algn="just">
              <a:buFont typeface="Wingdings" pitchFamily="2" charset="2"/>
              <a:buChar char="q"/>
            </a:pPr>
            <a:r>
              <a:rPr lang="en-GB" dirty="0" smtClean="0"/>
              <a:t>History repeats itself in English literature, which means every age (relies on romanticism-reacts to realism- is realistic)</a:t>
            </a:r>
          </a:p>
          <a:p>
            <a:pPr marL="0" indent="0" algn="just">
              <a:buFont typeface="Wingdings" pitchFamily="2" charset="2"/>
              <a:buChar char="q"/>
            </a:pPr>
            <a:endParaRPr lang="en-GB" dirty="0" smtClean="0"/>
          </a:p>
          <a:p>
            <a:pPr marL="0" indent="0" algn="just">
              <a:buFont typeface="Wingdings" pitchFamily="2" charset="2"/>
              <a:buChar char="q"/>
            </a:pPr>
            <a:endParaRPr lang="en-US" dirty="0"/>
          </a:p>
        </p:txBody>
      </p:sp>
    </p:spTree>
    <p:extLst>
      <p:ext uri="{BB962C8B-B14F-4D97-AF65-F5344CB8AC3E}">
        <p14:creationId xmlns:p14="http://schemas.microsoft.com/office/powerpoint/2010/main" xmlns="" val="2321903849"/>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15962"/>
          </a:xfrm>
        </p:spPr>
        <p:txBody>
          <a:bodyPr/>
          <a:lstStyle/>
          <a:p>
            <a:pPr algn="l"/>
            <a:r>
              <a:rPr lang="en-US" dirty="0" smtClean="0"/>
              <a:t> </a:t>
            </a:r>
            <a:r>
              <a:rPr lang="en-US" b="1" dirty="0" smtClean="0">
                <a:solidFill>
                  <a:srgbClr val="0000FF"/>
                </a:solidFill>
              </a:rPr>
              <a:t>Questions</a:t>
            </a:r>
            <a:endParaRPr lang="en-US" b="1" dirty="0">
              <a:solidFill>
                <a:srgbClr val="0000FF"/>
              </a:solidFill>
            </a:endParaRPr>
          </a:p>
        </p:txBody>
      </p:sp>
      <p:sp>
        <p:nvSpPr>
          <p:cNvPr id="3" name="Content Placeholder 2"/>
          <p:cNvSpPr>
            <a:spLocks noGrp="1"/>
          </p:cNvSpPr>
          <p:nvPr>
            <p:ph idx="1"/>
          </p:nvPr>
        </p:nvSpPr>
        <p:spPr>
          <a:xfrm>
            <a:off x="495300" y="1066800"/>
            <a:ext cx="8915400" cy="5257800"/>
          </a:xfrm>
        </p:spPr>
        <p:txBody>
          <a:bodyPr/>
          <a:lstStyle/>
          <a:p>
            <a:pPr marL="0" indent="0" algn="just">
              <a:buFont typeface="Wingdings" pitchFamily="2" charset="2"/>
              <a:buChar char="q"/>
            </a:pPr>
            <a:endParaRPr lang="en-US" dirty="0" smtClean="0"/>
          </a:p>
          <a:p>
            <a:pPr marL="0" indent="0" algn="just">
              <a:buFont typeface="Wingdings" pitchFamily="2" charset="2"/>
              <a:buChar char="q"/>
            </a:pPr>
            <a:r>
              <a:rPr lang="en-US" dirty="0" smtClean="0"/>
              <a:t> Modernist writers (liked- objected to- supported) the order and stability of the 19</a:t>
            </a:r>
            <a:r>
              <a:rPr lang="en-US" baseline="30000" dirty="0" smtClean="0"/>
              <a:t>th</a:t>
            </a:r>
            <a:r>
              <a:rPr lang="en-US" dirty="0" smtClean="0"/>
              <a:t> century.</a:t>
            </a:r>
          </a:p>
          <a:p>
            <a:pPr marL="0" indent="0" algn="just">
              <a:buFont typeface="Wingdings" pitchFamily="2" charset="2"/>
              <a:buChar char="q"/>
            </a:pPr>
            <a:r>
              <a:rPr lang="en-US" dirty="0" smtClean="0"/>
              <a:t>Modernism started in (the 19</a:t>
            </a:r>
            <a:r>
              <a:rPr lang="en-US" baseline="30000" dirty="0" smtClean="0"/>
              <a:t>th</a:t>
            </a:r>
            <a:r>
              <a:rPr lang="en-US" dirty="0" smtClean="0"/>
              <a:t> century- the 21</a:t>
            </a:r>
            <a:r>
              <a:rPr lang="en-US" baseline="30000" dirty="0" smtClean="0"/>
              <a:t>st</a:t>
            </a:r>
            <a:r>
              <a:rPr lang="en-US" dirty="0" smtClean="0"/>
              <a:t> century- the end of the 19</a:t>
            </a:r>
            <a:r>
              <a:rPr lang="en-US" baseline="30000" dirty="0" smtClean="0"/>
              <a:t>th</a:t>
            </a:r>
            <a:r>
              <a:rPr lang="en-US" dirty="0" smtClean="0"/>
              <a:t> and the beginning of the 20</a:t>
            </a:r>
            <a:r>
              <a:rPr lang="en-US" baseline="30000" dirty="0" smtClean="0"/>
              <a:t>th</a:t>
            </a:r>
            <a:r>
              <a:rPr lang="en-US" dirty="0" smtClean="0"/>
              <a:t> century)</a:t>
            </a:r>
          </a:p>
          <a:p>
            <a:pPr marL="0" indent="0" algn="just">
              <a:buFont typeface="Wingdings" pitchFamily="2" charset="2"/>
              <a:buChar char="q"/>
            </a:pPr>
            <a:r>
              <a:rPr lang="en-US" dirty="0" smtClean="0"/>
              <a:t>According to Virginia Woolf, modernism began in (1910-1945-1888).</a:t>
            </a:r>
          </a:p>
          <a:p>
            <a:pPr marL="0" indent="0" algn="just">
              <a:buFont typeface="Wingdings" pitchFamily="2" charset="2"/>
              <a:buChar char="q"/>
            </a:pPr>
            <a:endParaRPr lang="en-US" dirty="0" smtClean="0"/>
          </a:p>
          <a:p>
            <a:pPr marL="0" indent="0" algn="just">
              <a:buFont typeface="Wingdings" pitchFamily="2" charset="2"/>
              <a:buChar char="q"/>
            </a:pPr>
            <a:endParaRPr lang="en-GB" dirty="0" smtClean="0"/>
          </a:p>
          <a:p>
            <a:pPr marL="0" indent="0" algn="just">
              <a:buFont typeface="Wingdings" pitchFamily="2" charset="2"/>
              <a:buChar char="q"/>
            </a:pPr>
            <a:endParaRPr lang="en-GB" dirty="0" smtClean="0"/>
          </a:p>
          <a:p>
            <a:pPr marL="0" indent="0" algn="just">
              <a:buFont typeface="Wingdings" pitchFamily="2" charset="2"/>
              <a:buChar char="q"/>
            </a:pPr>
            <a:endParaRPr lang="en-US" dirty="0"/>
          </a:p>
        </p:txBody>
      </p:sp>
    </p:spTree>
    <p:extLst>
      <p:ext uri="{BB962C8B-B14F-4D97-AF65-F5344CB8AC3E}">
        <p14:creationId xmlns:p14="http://schemas.microsoft.com/office/powerpoint/2010/main" xmlns="" val="2258387223"/>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cs typeface="+mj-cs"/>
              </a:rPr>
              <a:t/>
            </a:r>
            <a:br>
              <a:rPr lang="en-US" sz="4800" b="1" dirty="0" smtClean="0">
                <a:cs typeface="+mj-cs"/>
              </a:rPr>
            </a:br>
            <a:r>
              <a:rPr lang="en-US" sz="4800" b="1" dirty="0" smtClean="0">
                <a:cs typeface="+mj-cs"/>
              </a:rPr>
              <a:t> </a:t>
            </a:r>
            <a:r>
              <a:rPr lang="en-US" sz="4800" b="1" dirty="0" smtClean="0">
                <a:solidFill>
                  <a:srgbClr val="FF3300"/>
                </a:solidFill>
                <a:cs typeface="+mj-cs"/>
              </a:rPr>
              <a:t>Modernism</a:t>
            </a:r>
            <a:r>
              <a:rPr lang="en-GB" sz="4800" b="1" dirty="0"/>
              <a:t>Major tenets:</a:t>
            </a:r>
            <a:br>
              <a:rPr lang="en-GB" sz="4800" b="1" dirty="0"/>
            </a:br>
            <a:endParaRPr lang="en-US" sz="4800" b="1" dirty="0">
              <a:solidFill>
                <a:srgbClr val="FF3300"/>
              </a:solidFill>
              <a:cs typeface="+mj-cs"/>
            </a:endParaRPr>
          </a:p>
        </p:txBody>
      </p:sp>
      <p:sp>
        <p:nvSpPr>
          <p:cNvPr id="3" name="Content Placeholder 2"/>
          <p:cNvSpPr>
            <a:spLocks noGrp="1"/>
          </p:cNvSpPr>
          <p:nvPr>
            <p:ph sz="quarter" idx="1"/>
          </p:nvPr>
        </p:nvSpPr>
        <p:spPr>
          <a:xfrm>
            <a:off x="166654" y="914402"/>
            <a:ext cx="9501254" cy="5729308"/>
          </a:xfrm>
        </p:spPr>
        <p:txBody>
          <a:bodyPr>
            <a:normAutofit fontScale="92500" lnSpcReduction="10000"/>
          </a:bodyPr>
          <a:lstStyle/>
          <a:p>
            <a:pPr marL="571500" indent="-571500" algn="just">
              <a:buFont typeface="Arial" pitchFamily="34" charset="0"/>
              <a:buChar char="•"/>
            </a:pPr>
            <a:r>
              <a:rPr lang="en-GB" dirty="0" smtClean="0"/>
              <a:t>Break with all traditional approaches to form and content.</a:t>
            </a:r>
          </a:p>
          <a:p>
            <a:pPr marL="571500" indent="-571500" algn="just">
              <a:buFont typeface="Arial" pitchFamily="34" charset="0"/>
              <a:buChar char="•"/>
            </a:pPr>
            <a:r>
              <a:rPr lang="en-GB" dirty="0" smtClean="0"/>
              <a:t>Experimentation</a:t>
            </a:r>
          </a:p>
          <a:p>
            <a:pPr marL="571500" indent="-571500" algn="just">
              <a:buFont typeface="Arial" pitchFamily="34" charset="0"/>
              <a:buChar char="•"/>
            </a:pPr>
            <a:r>
              <a:rPr lang="en-GB" dirty="0" smtClean="0"/>
              <a:t>Free verse</a:t>
            </a:r>
          </a:p>
          <a:p>
            <a:pPr marL="571500" indent="-571500" algn="just">
              <a:buFont typeface="Arial" pitchFamily="34" charset="0"/>
              <a:buChar char="•"/>
            </a:pPr>
            <a:r>
              <a:rPr lang="en-GB" dirty="0" smtClean="0"/>
              <a:t>Fragmentation: nothing connects with anything else.</a:t>
            </a:r>
          </a:p>
          <a:p>
            <a:pPr marL="571500" indent="-571500" algn="just">
              <a:buFont typeface="Arial" pitchFamily="34" charset="0"/>
              <a:buChar char="•"/>
            </a:pPr>
            <a:r>
              <a:rPr lang="en-GB" dirty="0" smtClean="0"/>
              <a:t>Dissatisfaction with the world of politics and the attempt to escape from it through invention of some forms like fables and journeys.</a:t>
            </a:r>
          </a:p>
          <a:p>
            <a:pPr marL="571500" indent="-571500" algn="just">
              <a:buFont typeface="Arial" pitchFamily="34" charset="0"/>
              <a:buChar char="•"/>
            </a:pPr>
            <a:r>
              <a:rPr lang="en-GB" sz="3000" dirty="0" smtClean="0"/>
              <a:t>Again history repeats itself. </a:t>
            </a:r>
            <a:r>
              <a:rPr lang="en-GB" sz="3000" i="1" dirty="0" smtClean="0"/>
              <a:t>Robinson Crusoe </a:t>
            </a:r>
            <a:r>
              <a:rPr lang="en-GB" sz="3000" dirty="0" smtClean="0"/>
              <a:t> is an 18</a:t>
            </a:r>
            <a:r>
              <a:rPr lang="en-GB" sz="3000" baseline="30000" dirty="0" smtClean="0"/>
              <a:t>th</a:t>
            </a:r>
            <a:r>
              <a:rPr lang="en-GB" sz="3000" dirty="0" smtClean="0"/>
              <a:t> century novel that used the trope of the journey. It is used again William Golding (</a:t>
            </a:r>
            <a:r>
              <a:rPr lang="en-GB" sz="3000" i="1" dirty="0" smtClean="0"/>
              <a:t>Lord of the Flies) </a:t>
            </a:r>
            <a:r>
              <a:rPr lang="en-GB" sz="3000" dirty="0" smtClean="0"/>
              <a:t>and George Orwell (</a:t>
            </a:r>
            <a:r>
              <a:rPr lang="en-GB" sz="3000" i="1" dirty="0" smtClean="0"/>
              <a:t>Animal Farm)</a:t>
            </a:r>
            <a:r>
              <a:rPr lang="en-GB" sz="3000" dirty="0" smtClean="0"/>
              <a:t>.</a:t>
            </a:r>
          </a:p>
          <a:p>
            <a:pPr marL="0" indent="0" algn="just"/>
            <a:endParaRPr lang="en-US" sz="3600" dirty="0"/>
          </a:p>
        </p:txBody>
      </p:sp>
    </p:spTree>
    <p:extLst>
      <p:ext uri="{BB962C8B-B14F-4D97-AF65-F5344CB8AC3E}">
        <p14:creationId xmlns:p14="http://schemas.microsoft.com/office/powerpoint/2010/main" xmlns="" val="284951649"/>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cs typeface="+mj-cs"/>
              </a:rPr>
              <a:t> </a:t>
            </a:r>
            <a:r>
              <a:rPr lang="en-US" sz="4800" b="1" dirty="0" smtClean="0">
                <a:solidFill>
                  <a:srgbClr val="FF3300"/>
                </a:solidFill>
                <a:cs typeface="+mj-cs"/>
              </a:rPr>
              <a:t>Modernism</a:t>
            </a:r>
            <a:endParaRPr lang="en-US" sz="4800" b="1" dirty="0">
              <a:solidFill>
                <a:srgbClr val="FF3300"/>
              </a:solidFill>
              <a:cs typeface="+mj-cs"/>
            </a:endParaRPr>
          </a:p>
        </p:txBody>
      </p:sp>
      <p:sp>
        <p:nvSpPr>
          <p:cNvPr id="3" name="Content Placeholder 2"/>
          <p:cNvSpPr>
            <a:spLocks noGrp="1"/>
          </p:cNvSpPr>
          <p:nvPr>
            <p:ph sz="quarter" idx="1"/>
          </p:nvPr>
        </p:nvSpPr>
        <p:spPr>
          <a:xfrm>
            <a:off x="166654" y="914402"/>
            <a:ext cx="9501254" cy="5729308"/>
          </a:xfrm>
        </p:spPr>
        <p:txBody>
          <a:bodyPr>
            <a:noAutofit/>
          </a:bodyPr>
          <a:lstStyle/>
          <a:p>
            <a:pPr marL="0" indent="0" algn="just"/>
            <a:r>
              <a:rPr lang="en-US" sz="4400" dirty="0" smtClean="0"/>
              <a:t>In literature, the movement is associated with the works of (among others) Eliot, James Joyce, Virginia Woolf, W.B. Yeats, Ezra Pound, Gertrude Stein, H.D., Franz Kafka and Knut Hamsun. In their attempt to throw off the aesthetic burden of the </a:t>
            </a:r>
            <a:r>
              <a:rPr lang="en-US" sz="4400" dirty="0" smtClean="0">
                <a:hlinkClick r:id="rId2"/>
              </a:rPr>
              <a:t>realist novel</a:t>
            </a:r>
            <a:r>
              <a:rPr lang="en-US" sz="4400" dirty="0" smtClean="0"/>
              <a:t>, these writers introduced a variety of literary tactics and devices.</a:t>
            </a:r>
          </a:p>
          <a:p>
            <a:pPr marL="0" indent="0" algn="just"/>
            <a:r>
              <a:rPr lang="en-GB" sz="4400" b="1" dirty="0" smtClean="0"/>
              <a:t> </a:t>
            </a:r>
            <a:endParaRPr lang="en-US" sz="4400" b="1" dirty="0"/>
          </a:p>
        </p:txBody>
      </p:sp>
    </p:spTree>
    <p:extLst>
      <p:ext uri="{BB962C8B-B14F-4D97-AF65-F5344CB8AC3E}">
        <p14:creationId xmlns:p14="http://schemas.microsoft.com/office/powerpoint/2010/main" xmlns="" val="320182760"/>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cs typeface="+mj-cs"/>
              </a:rPr>
              <a:t> </a:t>
            </a:r>
            <a:r>
              <a:rPr lang="en-US" sz="4800" b="1" dirty="0" smtClean="0">
                <a:solidFill>
                  <a:srgbClr val="FF3300"/>
                </a:solidFill>
                <a:cs typeface="+mj-cs"/>
              </a:rPr>
              <a:t>Questions</a:t>
            </a:r>
            <a:endParaRPr lang="en-US" sz="4800" b="1" dirty="0">
              <a:solidFill>
                <a:srgbClr val="FF3300"/>
              </a:solidFill>
              <a:cs typeface="+mj-cs"/>
            </a:endParaRPr>
          </a:p>
        </p:txBody>
      </p:sp>
      <p:sp>
        <p:nvSpPr>
          <p:cNvPr id="3" name="Content Placeholder 2"/>
          <p:cNvSpPr>
            <a:spLocks noGrp="1"/>
          </p:cNvSpPr>
          <p:nvPr>
            <p:ph sz="quarter" idx="1"/>
          </p:nvPr>
        </p:nvSpPr>
        <p:spPr>
          <a:xfrm>
            <a:off x="166654" y="914402"/>
            <a:ext cx="9501254" cy="5729308"/>
          </a:xfrm>
        </p:spPr>
        <p:txBody>
          <a:bodyPr>
            <a:noAutofit/>
          </a:bodyPr>
          <a:lstStyle/>
          <a:p>
            <a:pPr marL="0" indent="0" algn="just"/>
            <a:r>
              <a:rPr lang="en-US" sz="4400" dirty="0" smtClean="0"/>
              <a:t>Some writers associated with modernism are (James Joyce-  Charles Dickens- Daniel Defoe). </a:t>
            </a:r>
            <a:endParaRPr lang="en-US" sz="4400" b="1" dirty="0"/>
          </a:p>
        </p:txBody>
      </p:sp>
    </p:spTree>
    <p:extLst>
      <p:ext uri="{BB962C8B-B14F-4D97-AF65-F5344CB8AC3E}">
        <p14:creationId xmlns:p14="http://schemas.microsoft.com/office/powerpoint/2010/main" xmlns="" val="353305560"/>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cs typeface="+mj-cs"/>
              </a:rPr>
              <a:t> </a:t>
            </a:r>
            <a:r>
              <a:rPr lang="en-US" sz="4800" b="1" dirty="0" smtClean="0">
                <a:solidFill>
                  <a:srgbClr val="FF3300"/>
                </a:solidFill>
                <a:cs typeface="+mj-cs"/>
              </a:rPr>
              <a:t>Modernism: some more tenets</a:t>
            </a:r>
            <a:endParaRPr lang="en-US" sz="4800" b="1" dirty="0">
              <a:solidFill>
                <a:srgbClr val="FF3300"/>
              </a:solidFill>
              <a:cs typeface="+mj-cs"/>
            </a:endParaRPr>
          </a:p>
        </p:txBody>
      </p:sp>
      <p:sp>
        <p:nvSpPr>
          <p:cNvPr id="3" name="Content Placeholder 2"/>
          <p:cNvSpPr>
            <a:spLocks noGrp="1"/>
          </p:cNvSpPr>
          <p:nvPr>
            <p:ph sz="quarter" idx="1"/>
          </p:nvPr>
        </p:nvSpPr>
        <p:spPr>
          <a:xfrm>
            <a:off x="166654" y="914402"/>
            <a:ext cx="9586946" cy="5729308"/>
          </a:xfrm>
        </p:spPr>
        <p:txBody>
          <a:bodyPr>
            <a:noAutofit/>
          </a:bodyPr>
          <a:lstStyle/>
          <a:p>
            <a:pPr marL="0" indent="0" algn="just">
              <a:buFont typeface="Arial" pitchFamily="34" charset="0"/>
              <a:buChar char="•"/>
            </a:pPr>
            <a:r>
              <a:rPr lang="en-US" sz="2800" dirty="0" smtClean="0">
                <a:solidFill>
                  <a:srgbClr val="0000FF"/>
                </a:solidFill>
              </a:rPr>
              <a:t>Marked </a:t>
            </a:r>
            <a:r>
              <a:rPr lang="en-US" sz="2800" dirty="0">
                <a:solidFill>
                  <a:srgbClr val="0000FF"/>
                </a:solidFill>
              </a:rPr>
              <a:t>by a strong and intentional break with tradition. This break includes a strong reaction against established religious, political, and social views.</a:t>
            </a:r>
          </a:p>
          <a:p>
            <a:pPr marL="0" indent="0" algn="just">
              <a:buFont typeface="Arial" pitchFamily="34" charset="0"/>
              <a:buChar char="•"/>
            </a:pPr>
            <a:r>
              <a:rPr lang="en-US" sz="2800" dirty="0">
                <a:solidFill>
                  <a:srgbClr val="0000FF"/>
                </a:solidFill>
              </a:rPr>
              <a:t>Belief that the world is created in the act of perceiving it; that is, the world is what we say it </a:t>
            </a:r>
            <a:r>
              <a:rPr lang="en-US" sz="2800" dirty="0" smtClean="0">
                <a:solidFill>
                  <a:srgbClr val="0000FF"/>
                </a:solidFill>
              </a:rPr>
              <a:t>is, not what others tell us about it.</a:t>
            </a:r>
            <a:endParaRPr lang="en-US" sz="2800" dirty="0">
              <a:solidFill>
                <a:srgbClr val="0000FF"/>
              </a:solidFill>
            </a:endParaRPr>
          </a:p>
          <a:p>
            <a:pPr marL="0" indent="0" algn="just">
              <a:buFont typeface="Arial" pitchFamily="34" charset="0"/>
              <a:buChar char="•"/>
            </a:pPr>
            <a:r>
              <a:rPr lang="en-US" sz="2800" dirty="0">
                <a:solidFill>
                  <a:srgbClr val="0000FF"/>
                </a:solidFill>
              </a:rPr>
              <a:t>There is no such thing as absolute truth. All things are relative.</a:t>
            </a:r>
          </a:p>
          <a:p>
            <a:pPr marL="0" indent="0" algn="just">
              <a:buFont typeface="Arial" pitchFamily="34" charset="0"/>
              <a:buChar char="•"/>
            </a:pPr>
            <a:r>
              <a:rPr lang="en-US" sz="2800" dirty="0">
                <a:solidFill>
                  <a:srgbClr val="0000FF"/>
                </a:solidFill>
              </a:rPr>
              <a:t>No connection with history or institutions. Their experience is that of alienation, loss, and despair.</a:t>
            </a:r>
          </a:p>
          <a:p>
            <a:pPr marL="0" indent="0" algn="just">
              <a:buFont typeface="Arial" pitchFamily="34" charset="0"/>
              <a:buChar char="•"/>
            </a:pPr>
            <a:r>
              <a:rPr lang="en-US" sz="2800" dirty="0">
                <a:solidFill>
                  <a:srgbClr val="0000FF"/>
                </a:solidFill>
              </a:rPr>
              <a:t>Championship of the individual and celebration of inner strength.</a:t>
            </a:r>
          </a:p>
          <a:p>
            <a:pPr marL="0" indent="0" algn="just">
              <a:buFont typeface="Arial" pitchFamily="34" charset="0"/>
              <a:buChar char="•"/>
            </a:pPr>
            <a:r>
              <a:rPr lang="en-US" sz="2800" dirty="0">
                <a:solidFill>
                  <a:srgbClr val="0000FF"/>
                </a:solidFill>
              </a:rPr>
              <a:t>Life is unordered.</a:t>
            </a:r>
          </a:p>
          <a:p>
            <a:pPr marL="0" indent="0" algn="just">
              <a:buFont typeface="Arial" pitchFamily="34" charset="0"/>
              <a:buChar char="•"/>
            </a:pPr>
            <a:endParaRPr lang="en-US" sz="2800" dirty="0" smtClean="0">
              <a:solidFill>
                <a:srgbClr val="0000FF"/>
              </a:solidFill>
              <a:latin typeface="Tahoma" pitchFamily="34" charset="0"/>
              <a:cs typeface="Tahoma" pitchFamily="34" charset="0"/>
            </a:endParaRPr>
          </a:p>
          <a:p>
            <a:pPr marL="0" indent="0" algn="just">
              <a:buFont typeface="Arial" pitchFamily="34" charset="0"/>
              <a:buChar char="•"/>
            </a:pPr>
            <a:endParaRPr lang="en-US" sz="2800" b="1" dirty="0">
              <a:solidFill>
                <a:srgbClr val="0000FF"/>
              </a:solidFill>
              <a:latin typeface="Tahoma" pitchFamily="34" charset="0"/>
              <a:cs typeface="Tahoma" pitchFamily="34" charset="0"/>
            </a:endParaRPr>
          </a:p>
        </p:txBody>
      </p:sp>
    </p:spTree>
    <p:extLst>
      <p:ext uri="{BB962C8B-B14F-4D97-AF65-F5344CB8AC3E}">
        <p14:creationId xmlns:p14="http://schemas.microsoft.com/office/powerpoint/2010/main" xmlns="" val="3341578964"/>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9753600" cy="6477000"/>
          </a:xfrm>
        </p:spPr>
      </p:pic>
    </p:spTree>
    <p:extLst>
      <p:ext uri="{BB962C8B-B14F-4D97-AF65-F5344CB8AC3E}">
        <p14:creationId xmlns:p14="http://schemas.microsoft.com/office/powerpoint/2010/main" xmlns="" val="3282472691"/>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b="1" dirty="0" smtClean="0">
                <a:solidFill>
                  <a:srgbClr val="0000FF"/>
                </a:solidFill>
              </a:rPr>
              <a:t>Questions </a:t>
            </a:r>
            <a:endParaRPr lang="en-US" b="1" dirty="0">
              <a:solidFill>
                <a:srgbClr val="0000FF"/>
              </a:solidFill>
            </a:endParaRPr>
          </a:p>
        </p:txBody>
      </p:sp>
      <p:sp>
        <p:nvSpPr>
          <p:cNvPr id="3" name="Content Placeholder 2"/>
          <p:cNvSpPr>
            <a:spLocks noGrp="1"/>
          </p:cNvSpPr>
          <p:nvPr>
            <p:ph idx="1"/>
          </p:nvPr>
        </p:nvSpPr>
        <p:spPr/>
        <p:txBody>
          <a:bodyPr/>
          <a:lstStyle/>
          <a:p>
            <a:pPr marL="0" indent="0" algn="just"/>
            <a:r>
              <a:rPr lang="en-US" dirty="0" smtClean="0">
                <a:solidFill>
                  <a:srgbClr val="0000FF"/>
                </a:solidFill>
              </a:rPr>
              <a:t>Modernism is marked </a:t>
            </a:r>
            <a:r>
              <a:rPr lang="en-US" dirty="0">
                <a:solidFill>
                  <a:srgbClr val="0000FF"/>
                </a:solidFill>
              </a:rPr>
              <a:t>by a strong and intentional break with </a:t>
            </a:r>
            <a:r>
              <a:rPr lang="en-US" dirty="0" smtClean="0">
                <a:solidFill>
                  <a:srgbClr val="0000FF"/>
                </a:solidFill>
              </a:rPr>
              <a:t>tradition:</a:t>
            </a:r>
          </a:p>
          <a:p>
            <a:pPr marL="457200" indent="-457200" algn="just">
              <a:buFont typeface="Wingdings" pitchFamily="2" charset="2"/>
              <a:buChar char="v"/>
            </a:pPr>
            <a:r>
              <a:rPr lang="en-US" dirty="0" smtClean="0">
                <a:solidFill>
                  <a:srgbClr val="0000FF"/>
                </a:solidFill>
              </a:rPr>
              <a:t>It respects and imitates tradition</a:t>
            </a:r>
          </a:p>
          <a:p>
            <a:pPr marL="457200" indent="-457200" algn="just">
              <a:buFont typeface="Wingdings" pitchFamily="2" charset="2"/>
              <a:buChar char="v"/>
            </a:pPr>
            <a:r>
              <a:rPr lang="en-US" dirty="0" smtClean="0">
                <a:solidFill>
                  <a:srgbClr val="0000FF"/>
                </a:solidFill>
              </a:rPr>
              <a:t>It is a rebellion against tradition</a:t>
            </a:r>
          </a:p>
          <a:p>
            <a:pPr marL="457200" indent="-457200" algn="just">
              <a:buFont typeface="Wingdings" pitchFamily="2" charset="2"/>
              <a:buChar char="v"/>
            </a:pPr>
            <a:r>
              <a:rPr lang="en-US" dirty="0" smtClean="0">
                <a:solidFill>
                  <a:srgbClr val="0000FF"/>
                </a:solidFill>
              </a:rPr>
              <a:t>It uses the same techniques and methods of the past</a:t>
            </a:r>
          </a:p>
          <a:p>
            <a:pPr marL="457200" indent="-457200" algn="just">
              <a:buFont typeface="Wingdings" pitchFamily="2" charset="2"/>
              <a:buChar char="v"/>
            </a:pPr>
            <a:r>
              <a:rPr lang="en-US" dirty="0" smtClean="0">
                <a:solidFill>
                  <a:srgbClr val="0000FF"/>
                </a:solidFill>
              </a:rPr>
              <a:t>It values traditional concepts</a:t>
            </a:r>
          </a:p>
          <a:p>
            <a:pPr marL="0" indent="0" algn="just"/>
            <a:endParaRPr lang="en-US" dirty="0"/>
          </a:p>
          <a:p>
            <a:r>
              <a:rPr lang="en-US" dirty="0" smtClean="0"/>
              <a:t> </a:t>
            </a:r>
            <a:endParaRPr lang="en-US" dirty="0"/>
          </a:p>
        </p:txBody>
      </p:sp>
    </p:spTree>
    <p:extLst>
      <p:ext uri="{BB962C8B-B14F-4D97-AF65-F5344CB8AC3E}">
        <p14:creationId xmlns:p14="http://schemas.microsoft.com/office/powerpoint/2010/main" xmlns="" val="898179756"/>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092" y="274638"/>
            <a:ext cx="9667908" cy="639762"/>
          </a:xfrm>
        </p:spPr>
        <p:style>
          <a:lnRef idx="1">
            <a:schemeClr val="accent2"/>
          </a:lnRef>
          <a:fillRef idx="3">
            <a:schemeClr val="accent2"/>
          </a:fillRef>
          <a:effectRef idx="2">
            <a:schemeClr val="accent2"/>
          </a:effectRef>
          <a:fontRef idx="minor">
            <a:schemeClr val="lt1"/>
          </a:fontRef>
        </p:style>
        <p:txBody>
          <a:bodyPr>
            <a:noAutofit/>
          </a:bodyPr>
          <a:lstStyle/>
          <a:p>
            <a:pPr marL="0" indent="0" algn="ctr"/>
            <a:r>
              <a:rPr lang="en-US" sz="2800" b="1" dirty="0" smtClean="0">
                <a:solidFill>
                  <a:schemeClr val="bg1"/>
                </a:solidFill>
              </a:rPr>
              <a:t> How far can </a:t>
            </a:r>
            <a:r>
              <a:rPr lang="en-US" sz="2800" b="1" i="1" dirty="0" smtClean="0">
                <a:solidFill>
                  <a:schemeClr val="bg1"/>
                </a:solidFill>
              </a:rPr>
              <a:t>Animal Farm </a:t>
            </a:r>
            <a:r>
              <a:rPr lang="en-US" sz="2800" b="1" dirty="0" smtClean="0">
                <a:solidFill>
                  <a:schemeClr val="bg1"/>
                </a:solidFill>
              </a:rPr>
              <a:t>be considered a modernist novel?</a:t>
            </a:r>
          </a:p>
        </p:txBody>
      </p:sp>
      <p:sp>
        <p:nvSpPr>
          <p:cNvPr id="3" name="Content Placeholder 2"/>
          <p:cNvSpPr>
            <a:spLocks noGrp="1"/>
          </p:cNvSpPr>
          <p:nvPr>
            <p:ph sz="quarter" idx="1"/>
          </p:nvPr>
        </p:nvSpPr>
        <p:spPr>
          <a:xfrm>
            <a:off x="166654" y="914402"/>
            <a:ext cx="9501254" cy="5729308"/>
          </a:xfrm>
        </p:spPr>
        <p:txBody>
          <a:bodyPr>
            <a:noAutofit/>
          </a:bodyPr>
          <a:lstStyle/>
          <a:p>
            <a:pPr marL="0" indent="0" algn="just"/>
            <a:r>
              <a:rPr lang="en-GB" sz="3200" b="1" dirty="0" smtClean="0"/>
              <a:t>Breaks away with the form of the 19</a:t>
            </a:r>
            <a:r>
              <a:rPr lang="en-GB" sz="3200" b="1" baseline="30000" dirty="0" smtClean="0"/>
              <a:t>th</a:t>
            </a:r>
            <a:r>
              <a:rPr lang="en-GB" sz="3200" b="1" dirty="0" smtClean="0"/>
              <a:t> c novel</a:t>
            </a:r>
          </a:p>
          <a:p>
            <a:pPr marL="0" indent="0" algn="just"/>
            <a:r>
              <a:rPr lang="en-GB" sz="3200" b="1" dirty="0" smtClean="0"/>
              <a:t>Breaks away with traditional language of fiction</a:t>
            </a:r>
          </a:p>
          <a:p>
            <a:pPr marL="0" indent="0" algn="just"/>
            <a:r>
              <a:rPr lang="en-GB" sz="3200" b="1" dirty="0" smtClean="0"/>
              <a:t>Grapples with the predicament of the modern man who sees himself dissociated from the world of politics around him.</a:t>
            </a:r>
          </a:p>
          <a:p>
            <a:pPr marL="0" indent="0" algn="just"/>
            <a:r>
              <a:rPr lang="en-GB" sz="3200" b="1" dirty="0" smtClean="0"/>
              <a:t>Uses new experimental form summoned from history.       </a:t>
            </a:r>
          </a:p>
          <a:p>
            <a:pPr marL="0" indent="0" algn="just"/>
            <a:r>
              <a:rPr lang="en-GB" sz="3200" b="1" dirty="0" smtClean="0"/>
              <a:t>It is pessimistic.</a:t>
            </a:r>
          </a:p>
          <a:p>
            <a:pPr marL="0" indent="0" algn="just"/>
            <a:r>
              <a:rPr lang="en-GB" sz="3200" b="1" dirty="0" smtClean="0"/>
              <a:t>Predicts a dark future for humanity</a:t>
            </a:r>
          </a:p>
          <a:p>
            <a:pPr marL="0" indent="0" algn="just"/>
            <a:r>
              <a:rPr lang="en-GB" sz="3200" b="1" dirty="0" smtClean="0"/>
              <a:t>Uses parody</a:t>
            </a:r>
          </a:p>
          <a:p>
            <a:pPr marL="0" indent="0" algn="just"/>
            <a:r>
              <a:rPr lang="en-GB" sz="3200" b="1" dirty="0" smtClean="0"/>
              <a:t>Calls for the same mottos of the French Revolution</a:t>
            </a:r>
            <a:endParaRPr lang="en-US" sz="3200" b="1" dirty="0"/>
          </a:p>
        </p:txBody>
      </p:sp>
      <p:sp>
        <p:nvSpPr>
          <p:cNvPr id="4" name="Rounded Rectangle 3"/>
          <p:cNvSpPr/>
          <p:nvPr/>
        </p:nvSpPr>
        <p:spPr>
          <a:xfrm>
            <a:off x="6524636" y="4214818"/>
            <a:ext cx="3143272" cy="135732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200" b="1" dirty="0" smtClean="0"/>
              <a:t>1945</a:t>
            </a:r>
            <a:endParaRPr lang="en-US" sz="7200" dirty="0"/>
          </a:p>
        </p:txBody>
      </p:sp>
    </p:spTree>
    <p:extLst>
      <p:ext uri="{BB962C8B-B14F-4D97-AF65-F5344CB8AC3E}">
        <p14:creationId xmlns:p14="http://schemas.microsoft.com/office/powerpoint/2010/main" xmlns="" val="2353387875"/>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092" y="274638"/>
            <a:ext cx="9667908" cy="639762"/>
          </a:xfrm>
        </p:spPr>
        <p:style>
          <a:lnRef idx="1">
            <a:schemeClr val="accent2"/>
          </a:lnRef>
          <a:fillRef idx="3">
            <a:schemeClr val="accent2"/>
          </a:fillRef>
          <a:effectRef idx="2">
            <a:schemeClr val="accent2"/>
          </a:effectRef>
          <a:fontRef idx="minor">
            <a:schemeClr val="lt1"/>
          </a:fontRef>
        </p:style>
        <p:txBody>
          <a:bodyPr>
            <a:noAutofit/>
          </a:bodyPr>
          <a:lstStyle/>
          <a:p>
            <a:pPr marL="0" indent="0" algn="ctr"/>
            <a:r>
              <a:rPr lang="en-US" sz="2800" b="1" dirty="0" smtClean="0">
                <a:solidFill>
                  <a:schemeClr val="bg1"/>
                </a:solidFill>
              </a:rPr>
              <a:t> How far can </a:t>
            </a:r>
            <a:r>
              <a:rPr lang="en-US" sz="2800" b="1" i="1" dirty="0" smtClean="0">
                <a:solidFill>
                  <a:schemeClr val="bg1"/>
                </a:solidFill>
              </a:rPr>
              <a:t>Animal Farm </a:t>
            </a:r>
            <a:r>
              <a:rPr lang="en-US" sz="2800" b="1" dirty="0" smtClean="0">
                <a:solidFill>
                  <a:schemeClr val="bg1"/>
                </a:solidFill>
              </a:rPr>
              <a:t>be considered a modernist novel?</a:t>
            </a:r>
          </a:p>
        </p:txBody>
      </p:sp>
      <p:sp>
        <p:nvSpPr>
          <p:cNvPr id="3" name="Content Placeholder 2"/>
          <p:cNvSpPr>
            <a:spLocks noGrp="1"/>
          </p:cNvSpPr>
          <p:nvPr>
            <p:ph sz="quarter" idx="1"/>
          </p:nvPr>
        </p:nvSpPr>
        <p:spPr>
          <a:xfrm>
            <a:off x="166654" y="914402"/>
            <a:ext cx="9501254" cy="5729308"/>
          </a:xfrm>
        </p:spPr>
        <p:txBody>
          <a:bodyPr>
            <a:noAutofit/>
          </a:bodyPr>
          <a:lstStyle/>
          <a:p>
            <a:pPr marL="0" indent="0" algn="ctr"/>
            <a:r>
              <a:rPr lang="en-GB" sz="9600" b="1" i="1" dirty="0" smtClean="0"/>
              <a:t>Animal Farm</a:t>
            </a:r>
            <a:r>
              <a:rPr lang="en-GB" sz="9600" b="1" dirty="0" smtClean="0"/>
              <a:t> by George Orwell</a:t>
            </a:r>
          </a:p>
          <a:p>
            <a:pPr marL="0" indent="0" algn="ctr"/>
            <a:r>
              <a:rPr lang="en-GB" sz="9600" b="1" dirty="0" smtClean="0"/>
              <a:t>1945</a:t>
            </a:r>
            <a:endParaRPr lang="en-US" sz="9600" b="1" dirty="0"/>
          </a:p>
        </p:txBody>
      </p:sp>
    </p:spTree>
    <p:extLst>
      <p:ext uri="{BB962C8B-B14F-4D97-AF65-F5344CB8AC3E}">
        <p14:creationId xmlns:p14="http://schemas.microsoft.com/office/powerpoint/2010/main" xmlns="" val="3676174586"/>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 y="152400"/>
            <a:ext cx="9906000" cy="6324600"/>
          </a:xfrm>
        </p:spPr>
      </p:pic>
    </p:spTree>
    <p:extLst>
      <p:ext uri="{BB962C8B-B14F-4D97-AF65-F5344CB8AC3E}">
        <p14:creationId xmlns:p14="http://schemas.microsoft.com/office/powerpoint/2010/main" xmlns="" val="3991344320"/>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1958</TotalTime>
  <Words>1120</Words>
  <Application>Microsoft Office PowerPoint</Application>
  <PresentationFormat>A4 Paper (210x297 mm)‎</PresentationFormat>
  <Paragraphs>107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Second Lecture</vt:lpstr>
      <vt:lpstr> </vt:lpstr>
      <vt:lpstr> Quick Revision</vt:lpstr>
      <vt:lpstr>History Repeats Itself </vt:lpstr>
      <vt:lpstr>History Repeats Itself </vt:lpstr>
      <vt:lpstr>Modernism</vt:lpstr>
      <vt:lpstr> Modernism</vt:lpstr>
      <vt:lpstr> Modernism</vt:lpstr>
      <vt:lpstr> Modernism</vt:lpstr>
      <vt:lpstr> Questions</vt:lpstr>
      <vt:lpstr> Questions</vt:lpstr>
      <vt:lpstr>  ModernismMajor tenets: </vt:lpstr>
      <vt:lpstr> Modernism</vt:lpstr>
      <vt:lpstr> Questions</vt:lpstr>
      <vt:lpstr> Modernism: some more tenets</vt:lpstr>
      <vt:lpstr> </vt:lpstr>
      <vt:lpstr> Questions </vt:lpstr>
      <vt:lpstr> How far can Animal Farm be considered a modernist novel?</vt:lpstr>
      <vt:lpstr> How far can Animal Farm be considered a modernist novel?</vt:lpstr>
      <vt:lpstr>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170</cp:revision>
  <dcterms:created xsi:type="dcterms:W3CDTF">2009-10-14T19:14:34Z</dcterms:created>
  <dcterms:modified xsi:type="dcterms:W3CDTF">2012-09-27T11:32:20Z</dcterms:modified>
</cp:coreProperties>
</file>