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82" r:id="rId4"/>
    <p:sldId id="283" r:id="rId5"/>
    <p:sldId id="267" r:id="rId6"/>
    <p:sldId id="268" r:id="rId7"/>
    <p:sldId id="269" r:id="rId8"/>
    <p:sldId id="270" r:id="rId9"/>
    <p:sldId id="271" r:id="rId10"/>
    <p:sldId id="285" r:id="rId11"/>
    <p:sldId id="278" r:id="rId12"/>
    <p:sldId id="286" r:id="rId13"/>
    <p:sldId id="279" r:id="rId14"/>
    <p:sldId id="280" r:id="rId15"/>
    <p:sldId id="281" r:id="rId16"/>
    <p:sldId id="275" r:id="rId17"/>
    <p:sldId id="276" r:id="rId18"/>
    <p:sldId id="284" r:id="rId19"/>
    <p:sldId id="277" r:id="rId20"/>
    <p:sldId id="266"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3300"/>
    <a:srgbClr val="0000FF"/>
    <a:srgbClr val="009900"/>
    <a:srgbClr val="709256"/>
    <a:srgbClr val="AD9968"/>
    <a:srgbClr val="3B84AF"/>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60" d="100"/>
          <a:sy n="60" d="100"/>
        </p:scale>
        <p:origin x="-1428" y="-198"/>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11/7/2012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en-GB" sz="2400" b="1" dirty="0" smtClean="0">
                <a:solidFill>
                  <a:schemeClr val="tx2">
                    <a:lumMod val="75000"/>
                  </a:schemeClr>
                </a:solidFill>
                <a:latin typeface="Calibri" pitchFamily="34" charset="0"/>
              </a:rPr>
              <a:t>King Faisal University</a:t>
            </a:r>
            <a:endParaRPr lang="ar-SA" sz="2400" b="1" dirty="0" smtClean="0">
              <a:solidFill>
                <a:schemeClr val="tx2">
                  <a:lumMod val="75000"/>
                </a:schemeClr>
              </a:solidFill>
              <a:latin typeface="Calibri" pitchFamily="34" charset="0"/>
            </a:endParaRPr>
          </a:p>
          <a:p>
            <a:pPr algn="ctr" rtl="0">
              <a:spcBef>
                <a:spcPct val="20000"/>
              </a:spcBef>
              <a:buFont typeface="Arial" pitchFamily="34" charset="0"/>
              <a:buNone/>
            </a:pPr>
            <a:r>
              <a:rPr lang="en-GB" sz="2400" b="1" dirty="0" smtClean="0">
                <a:solidFill>
                  <a:schemeClr val="tx2">
                    <a:lumMod val="75000"/>
                  </a:schemeClr>
                </a:solidFill>
                <a:latin typeface="Calibri" pitchFamily="34" charset="0"/>
              </a:rPr>
              <a:t>Deanship of E-Learning</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3048000"/>
          </a:xfrm>
          <a:prstGeom prst="rect">
            <a:avLst/>
          </a:prstGeom>
          <a:noFill/>
          <a:ln w="9525">
            <a:noFill/>
            <a:miter lim="800000"/>
            <a:headEnd/>
            <a:tailEnd/>
          </a:ln>
        </p:spPr>
        <p:txBody>
          <a:bodyPr anchor="ctr"/>
          <a:lstStyle/>
          <a:p>
            <a:pPr algn="ctr"/>
            <a:r>
              <a:rPr lang="en-GB" sz="2800" b="1" dirty="0" smtClean="0">
                <a:solidFill>
                  <a:srgbClr val="0000FF"/>
                </a:solidFill>
                <a:latin typeface="Candara" pitchFamily="34" charset="0"/>
                <a:cs typeface="Times New Roman" pitchFamily="18" charset="0"/>
              </a:rPr>
              <a:t>Course Title:</a:t>
            </a:r>
            <a:endParaRPr lang="ar-SA" sz="2800" b="1" dirty="0">
              <a:solidFill>
                <a:srgbClr val="0000FF"/>
              </a:solidFill>
              <a:latin typeface="Candara" pitchFamily="34" charset="0"/>
              <a:cs typeface="Times New Roman" pitchFamily="18" charset="0"/>
            </a:endParaRPr>
          </a:p>
          <a:p>
            <a:pPr algn="ctr"/>
            <a:r>
              <a:rPr lang="en-GB" sz="2800" b="1" dirty="0" smtClean="0">
                <a:latin typeface="Candara" pitchFamily="34" charset="0"/>
                <a:cs typeface="Times New Roman" pitchFamily="18" charset="0"/>
              </a:rPr>
              <a:t>The Modern Novel </a:t>
            </a:r>
            <a:endParaRPr lang="en-US" sz="2800" b="1" dirty="0">
              <a:latin typeface="Candara" pitchFamily="34" charset="0"/>
            </a:endParaRPr>
          </a:p>
          <a:p>
            <a:pPr algn="ctr"/>
            <a:r>
              <a:rPr lang="en-GB" sz="3200" b="1" dirty="0" smtClean="0">
                <a:solidFill>
                  <a:srgbClr val="0000FF"/>
                </a:solidFill>
                <a:latin typeface="Candara" pitchFamily="34" charset="0"/>
                <a:cs typeface="Times New Roman" pitchFamily="18" charset="0"/>
              </a:rPr>
              <a:t>Instructor</a:t>
            </a:r>
            <a:r>
              <a:rPr lang="en-GB" b="1" dirty="0" smtClean="0">
                <a:latin typeface="Candara" pitchFamily="34" charset="0"/>
                <a:cs typeface="Times New Roman" pitchFamily="18" charset="0"/>
              </a:rPr>
              <a:t>:</a:t>
            </a:r>
          </a:p>
          <a:p>
            <a:pPr algn="ctr"/>
            <a:r>
              <a:rPr lang="en-GB" sz="2400" b="1" dirty="0" smtClean="0">
                <a:latin typeface="Candara" pitchFamily="34" charset="0"/>
                <a:cs typeface="Times New Roman" pitchFamily="18" charset="0"/>
              </a:rPr>
              <a:t>Dr </a:t>
            </a:r>
            <a:r>
              <a:rPr lang="en-GB" sz="2400" b="1" dirty="0" err="1" smtClean="0">
                <a:latin typeface="Candara" pitchFamily="34" charset="0"/>
                <a:cs typeface="Times New Roman" pitchFamily="18" charset="0"/>
              </a:rPr>
              <a:t>Abdulgawad</a:t>
            </a:r>
            <a:r>
              <a:rPr lang="en-GB" sz="2400" b="1" dirty="0" smtClean="0">
                <a:latin typeface="Candara" pitchFamily="34" charset="0"/>
                <a:cs typeface="Times New Roman" pitchFamily="18" charset="0"/>
              </a:rPr>
              <a:t> </a:t>
            </a:r>
            <a:r>
              <a:rPr lang="en-GB" sz="2400" b="1" dirty="0" err="1" smtClean="0">
                <a:latin typeface="Candara" pitchFamily="34" charset="0"/>
                <a:cs typeface="Times New Roman" pitchFamily="18" charset="0"/>
              </a:rPr>
              <a:t>Elnady</a:t>
            </a:r>
            <a:endParaRPr lang="en-GB" sz="2400" b="1" dirty="0" smtClean="0">
              <a:latin typeface="Candara" pitchFamily="34" charset="0"/>
              <a:cs typeface="Times New Roman" pitchFamily="18" charset="0"/>
            </a:endParaRPr>
          </a:p>
          <a:p>
            <a:pPr algn="ctr"/>
            <a:r>
              <a:rPr lang="en-GB" sz="2400" b="1" dirty="0" smtClean="0">
                <a:latin typeface="Candara" pitchFamily="34" charset="0"/>
                <a:cs typeface="Times New Roman" pitchFamily="18" charset="0"/>
              </a:rPr>
              <a:t>Associate Professor of Literature, Department of  English, </a:t>
            </a:r>
          </a:p>
          <a:p>
            <a:pPr algn="ctr"/>
            <a:r>
              <a:rPr lang="en-GB" sz="2400" b="1" dirty="0" smtClean="0">
                <a:latin typeface="Candara" pitchFamily="34" charset="0"/>
                <a:cs typeface="Times New Roman" pitchFamily="18" charset="0"/>
              </a:rPr>
              <a:t>King Faisal University.</a:t>
            </a:r>
            <a:endParaRPr lang="en-US" sz="2400" b="1" dirty="0">
              <a:latin typeface="Candara"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GB" sz="6000" b="1" dirty="0" smtClean="0">
                <a:solidFill>
                  <a:srgbClr val="0000FF"/>
                </a:solidFill>
                <a:cs typeface="Arial" pitchFamily="34" charset="0"/>
              </a:rPr>
              <a:t>Eighth </a:t>
            </a:r>
            <a:br>
              <a:rPr lang="en-GB" sz="6000" b="1" dirty="0" smtClean="0">
                <a:solidFill>
                  <a:srgbClr val="0000FF"/>
                </a:solidFill>
                <a:cs typeface="Arial" pitchFamily="34" charset="0"/>
              </a:rPr>
            </a:br>
            <a:r>
              <a:rPr lang="en-GB" sz="6000" b="1" dirty="0" smtClean="0">
                <a:solidFill>
                  <a:srgbClr val="0000FF"/>
                </a:solidFill>
                <a:cs typeface="Arial" pitchFamily="34" charset="0"/>
              </a:rPr>
              <a:t>Lecture</a:t>
            </a:r>
            <a:endParaRPr lang="en-US" sz="6000" b="1" spc="-150" dirty="0" smtClean="0">
              <a:solidFill>
                <a:srgbClr val="376092"/>
              </a:solidFill>
              <a:latin typeface="ae_AlMateen" pitchFamily="2" charset="-78"/>
              <a:cs typeface="ae_AlMateen" pitchFamily="2" charset="-78"/>
            </a:endParaRPr>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chemeClr val="tx1"/>
                </a:solidFill>
              </a:rPr>
              <a:t> Chapter Two</a:t>
            </a:r>
            <a:endParaRPr lang="en-US" b="1" dirty="0">
              <a:solidFill>
                <a:schemeClr val="tx1"/>
              </a:solidFill>
            </a:endParaRPr>
          </a:p>
        </p:txBody>
      </p:sp>
      <p:sp>
        <p:nvSpPr>
          <p:cNvPr id="3" name="Content Placeholder 2"/>
          <p:cNvSpPr>
            <a:spLocks noGrp="1"/>
          </p:cNvSpPr>
          <p:nvPr>
            <p:ph idx="1"/>
          </p:nvPr>
        </p:nvSpPr>
        <p:spPr/>
        <p:txBody>
          <a:bodyPr/>
          <a:lstStyle/>
          <a:p>
            <a:pPr algn="just">
              <a:buFont typeface="Wingdings" pitchFamily="2" charset="2"/>
              <a:buChar char="ü"/>
            </a:pPr>
            <a:r>
              <a:rPr lang="en-US" sz="3600" b="1" dirty="0" smtClean="0"/>
              <a:t>This is the real beginning of the plot.</a:t>
            </a:r>
          </a:p>
          <a:p>
            <a:pPr algn="just">
              <a:buFont typeface="Wingdings" pitchFamily="2" charset="2"/>
              <a:buChar char="ü"/>
            </a:pPr>
            <a:r>
              <a:rPr lang="en-US" sz="3600" b="1" dirty="0" smtClean="0"/>
              <a:t>The real complications.</a:t>
            </a:r>
          </a:p>
          <a:p>
            <a:pPr algn="just">
              <a:buFont typeface="Wingdings" pitchFamily="2" charset="2"/>
              <a:buChar char="ü"/>
            </a:pPr>
            <a:r>
              <a:rPr lang="en-US" sz="3600" b="1" dirty="0" smtClean="0"/>
              <a:t>Animals are plotting against </a:t>
            </a:r>
            <a:r>
              <a:rPr lang="en-US" sz="3600" b="1" dirty="0" err="1" smtClean="0"/>
              <a:t>Mr</a:t>
            </a:r>
            <a:r>
              <a:rPr lang="en-US" sz="3600" b="1" dirty="0" smtClean="0"/>
              <a:t> Jones.</a:t>
            </a:r>
          </a:p>
          <a:p>
            <a:pPr algn="just">
              <a:buFont typeface="Wingdings" pitchFamily="2" charset="2"/>
              <a:buChar char="ü"/>
            </a:pPr>
            <a:r>
              <a:rPr lang="en-US" sz="3600" b="1" dirty="0" smtClean="0"/>
              <a:t>We gather that from now on a real challenge is confronting animals. </a:t>
            </a:r>
          </a:p>
          <a:p>
            <a:pPr algn="just">
              <a:buFont typeface="Wingdings" pitchFamily="2" charset="2"/>
              <a:buChar char="ü"/>
            </a:pPr>
            <a:r>
              <a:rPr lang="en-GB" sz="3600" b="1" dirty="0" smtClean="0"/>
              <a:t>We have no idea about what is going to happen on the farm</a:t>
            </a:r>
            <a:r>
              <a:rPr lang="en-GB" sz="3600" b="1" dirty="0" smtClean="0"/>
              <a:t>. A lot of suspense.</a:t>
            </a:r>
            <a:endParaRPr lang="en-US" sz="3600" b="1" dirty="0"/>
          </a:p>
        </p:txBody>
      </p:sp>
    </p:spTree>
    <p:extLst>
      <p:ext uri="{BB962C8B-B14F-4D97-AF65-F5344CB8AC3E}">
        <p14:creationId xmlns="" xmlns:p14="http://schemas.microsoft.com/office/powerpoint/2010/main" val="3221499275"/>
      </p:ext>
    </p:extLst>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 Orwell as an Artist</a:t>
            </a:r>
            <a:endParaRPr lang="en-US" b="1" dirty="0"/>
          </a:p>
        </p:txBody>
      </p:sp>
      <p:sp>
        <p:nvSpPr>
          <p:cNvPr id="3" name="Content Placeholder 2"/>
          <p:cNvSpPr>
            <a:spLocks noGrp="1"/>
          </p:cNvSpPr>
          <p:nvPr>
            <p:ph idx="1"/>
          </p:nvPr>
        </p:nvSpPr>
        <p:spPr/>
        <p:txBody>
          <a:bodyPr/>
          <a:lstStyle/>
          <a:p>
            <a:pPr algn="just">
              <a:buFont typeface="Arial" pitchFamily="34" charset="0"/>
              <a:buChar char="•"/>
            </a:pPr>
            <a:r>
              <a:rPr lang="en-GB" sz="2800" b="1" dirty="0" smtClean="0"/>
              <a:t> Orwell is a real artist: </a:t>
            </a:r>
          </a:p>
          <a:p>
            <a:pPr algn="just">
              <a:buFont typeface="Arial" pitchFamily="34" charset="0"/>
              <a:buChar char="•"/>
            </a:pPr>
            <a:r>
              <a:rPr lang="en-GB" sz="2800" b="1" dirty="0" smtClean="0"/>
              <a:t>He has already established the form and the content of the novel in our minds in the very early chapters. He has left us with the idea of parallelism, of the existence of an ulterior meaning behind the events taking place to animals.</a:t>
            </a:r>
          </a:p>
          <a:p>
            <a:pPr algn="just">
              <a:buFont typeface="Arial" pitchFamily="34" charset="0"/>
              <a:buChar char="•"/>
            </a:pPr>
            <a:r>
              <a:rPr lang="en-GB" sz="2800" b="1" dirty="0" smtClean="0"/>
              <a:t>We should not be fooled into believing that the story just talks about animals: another deeper meaning is there all the time.</a:t>
            </a:r>
            <a:endParaRPr lang="en-US" sz="2800" b="1" dirty="0"/>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495300" y="381000"/>
            <a:ext cx="8915400" cy="5745163"/>
          </a:xfrm>
        </p:spPr>
        <p:txBody>
          <a:bodyPr/>
          <a:lstStyle/>
          <a:p>
            <a:pPr marL="0" indent="0" algn="ctr"/>
            <a:r>
              <a:rPr lang="en-US" sz="2800" b="1" dirty="0" smtClean="0"/>
              <a:t>Old Major Dies three Nights After his Famous Speech</a:t>
            </a:r>
          </a:p>
          <a:p>
            <a:pPr marL="0" indent="0" algn="just"/>
            <a:r>
              <a:rPr lang="en-US" sz="2800" dirty="0" smtClean="0"/>
              <a:t>This </a:t>
            </a:r>
            <a:r>
              <a:rPr lang="en-US" sz="2800" dirty="0"/>
              <a:t>was early in March. During the next three months there was </a:t>
            </a:r>
            <a:r>
              <a:rPr lang="en-US" sz="2800" dirty="0" smtClean="0"/>
              <a:t>much secret </a:t>
            </a:r>
            <a:r>
              <a:rPr lang="en-US" sz="2800" dirty="0"/>
              <a:t>activity. Major's speech had given to </a:t>
            </a:r>
            <a:r>
              <a:rPr lang="en-US" sz="2800" b="1" i="1" dirty="0"/>
              <a:t>the more intelligent </a:t>
            </a:r>
            <a:r>
              <a:rPr lang="en-US" sz="2800" b="1" i="1" dirty="0" smtClean="0"/>
              <a:t>animals</a:t>
            </a:r>
            <a:r>
              <a:rPr lang="en-US" sz="2800" dirty="0" smtClean="0"/>
              <a:t> on </a:t>
            </a:r>
            <a:r>
              <a:rPr lang="en-US" sz="2800" dirty="0"/>
              <a:t>the farm a completely new outlook on life. They did not know when </a:t>
            </a:r>
            <a:r>
              <a:rPr lang="en-US" sz="2800" dirty="0" smtClean="0"/>
              <a:t>the Rebellion </a:t>
            </a:r>
            <a:r>
              <a:rPr lang="en-US" sz="2800" dirty="0"/>
              <a:t>predicted by Major would take place, they had no reason </a:t>
            </a:r>
            <a:r>
              <a:rPr lang="en-US" sz="2800" dirty="0" smtClean="0"/>
              <a:t>for thinking </a:t>
            </a:r>
            <a:r>
              <a:rPr lang="en-US" sz="2800" dirty="0"/>
              <a:t>that it would be within their own lifetime, but they saw </a:t>
            </a:r>
            <a:r>
              <a:rPr lang="en-US" sz="2800" dirty="0" smtClean="0"/>
              <a:t>clearly that </a:t>
            </a:r>
            <a:r>
              <a:rPr lang="en-US" sz="2800" dirty="0"/>
              <a:t>it was their duty to prepare for it. </a:t>
            </a:r>
            <a:r>
              <a:rPr lang="en-US" sz="2800" b="1" dirty="0">
                <a:solidFill>
                  <a:srgbClr val="FF0000"/>
                </a:solidFill>
              </a:rPr>
              <a:t>The work of teaching </a:t>
            </a:r>
            <a:r>
              <a:rPr lang="en-US" sz="2800" b="1" dirty="0" smtClean="0">
                <a:solidFill>
                  <a:srgbClr val="FF0000"/>
                </a:solidFill>
              </a:rPr>
              <a:t>and </a:t>
            </a:r>
            <a:r>
              <a:rPr lang="en-US" sz="2800" b="1" dirty="0" err="1" smtClean="0">
                <a:solidFill>
                  <a:srgbClr val="FF0000"/>
                </a:solidFill>
              </a:rPr>
              <a:t>organising</a:t>
            </a:r>
            <a:r>
              <a:rPr lang="en-US" sz="2800" b="1" dirty="0" smtClean="0">
                <a:solidFill>
                  <a:srgbClr val="FF0000"/>
                </a:solidFill>
              </a:rPr>
              <a:t> </a:t>
            </a:r>
            <a:r>
              <a:rPr lang="en-US" sz="2800" b="1" dirty="0">
                <a:solidFill>
                  <a:srgbClr val="FF0000"/>
                </a:solidFill>
              </a:rPr>
              <a:t>the others fell naturally upon the pigs, who were </a:t>
            </a:r>
            <a:r>
              <a:rPr lang="en-US" sz="2800" b="1" dirty="0" smtClean="0">
                <a:solidFill>
                  <a:srgbClr val="FF0000"/>
                </a:solidFill>
              </a:rPr>
              <a:t>generally </a:t>
            </a:r>
            <a:r>
              <a:rPr lang="en-US" sz="2800" b="1" dirty="0" err="1" smtClean="0">
                <a:solidFill>
                  <a:srgbClr val="FF0000"/>
                </a:solidFill>
              </a:rPr>
              <a:t>recognised</a:t>
            </a:r>
            <a:r>
              <a:rPr lang="en-US" sz="2800" b="1" dirty="0" smtClean="0">
                <a:solidFill>
                  <a:srgbClr val="FF0000"/>
                </a:solidFill>
              </a:rPr>
              <a:t> </a:t>
            </a:r>
            <a:r>
              <a:rPr lang="en-US" sz="2800" b="1" dirty="0">
                <a:solidFill>
                  <a:srgbClr val="FF0000"/>
                </a:solidFill>
              </a:rPr>
              <a:t>as being the cleverest of the animals.</a:t>
            </a:r>
            <a:r>
              <a:rPr lang="en-US" sz="2800" dirty="0"/>
              <a:t> Pre-eminent among </a:t>
            </a:r>
            <a:r>
              <a:rPr lang="en-US" sz="2800" dirty="0" smtClean="0"/>
              <a:t>the pigs </a:t>
            </a:r>
            <a:r>
              <a:rPr lang="en-US" sz="2800" dirty="0"/>
              <a:t>were two young boars named </a:t>
            </a:r>
            <a:r>
              <a:rPr lang="en-US" sz="2800" b="1" dirty="0"/>
              <a:t>Snowball and </a:t>
            </a:r>
            <a:r>
              <a:rPr lang="en-US" sz="2800" b="1" dirty="0" smtClean="0"/>
              <a:t>Napoleon</a:t>
            </a:r>
            <a:r>
              <a:rPr lang="en-US" sz="2800" dirty="0" smtClean="0"/>
              <a:t>. </a:t>
            </a:r>
            <a:endParaRPr lang="en-US" sz="2800" dirty="0"/>
          </a:p>
        </p:txBody>
      </p:sp>
    </p:spTree>
    <p:extLst>
      <p:ext uri="{BB962C8B-B14F-4D97-AF65-F5344CB8AC3E}">
        <p14:creationId xmlns="" xmlns:p14="http://schemas.microsoft.com/office/powerpoint/2010/main" val="41549249"/>
      </p:ext>
    </p:extLst>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495300" y="381000"/>
            <a:ext cx="8915400" cy="5745163"/>
          </a:xfrm>
        </p:spPr>
        <p:txBody>
          <a:bodyPr/>
          <a:lstStyle/>
          <a:p>
            <a:pPr marL="0" indent="0" algn="ctr"/>
            <a:r>
              <a:rPr lang="en-US" sz="6000" b="1" dirty="0" smtClean="0"/>
              <a:t>Question</a:t>
            </a:r>
            <a:endParaRPr lang="en-US" sz="2800" b="1" dirty="0" smtClean="0"/>
          </a:p>
          <a:p>
            <a:pPr marL="0" indent="0" algn="just"/>
            <a:endParaRPr lang="en-US" sz="2800" dirty="0"/>
          </a:p>
          <a:p>
            <a:pPr marL="0" indent="0" algn="just"/>
            <a:r>
              <a:rPr lang="en-US" sz="2800" dirty="0" smtClean="0"/>
              <a:t> </a:t>
            </a:r>
            <a:r>
              <a:rPr lang="en-US" sz="2800" b="1" dirty="0"/>
              <a:t>Old Major </a:t>
            </a:r>
            <a:r>
              <a:rPr lang="en-US" sz="2800" b="1" dirty="0" smtClean="0"/>
              <a:t>dies ……………….after </a:t>
            </a:r>
            <a:r>
              <a:rPr lang="en-US" sz="2800" b="1" dirty="0"/>
              <a:t>his </a:t>
            </a:r>
            <a:r>
              <a:rPr lang="en-US" sz="2800" b="1" dirty="0" smtClean="0"/>
              <a:t>famous speech:</a:t>
            </a:r>
          </a:p>
          <a:p>
            <a:pPr marL="514350" indent="-514350" algn="just">
              <a:buFont typeface="+mj-lt"/>
              <a:buAutoNum type="arabicPeriod"/>
            </a:pPr>
            <a:r>
              <a:rPr lang="en-US" sz="2800" b="1" dirty="0"/>
              <a:t>three </a:t>
            </a:r>
            <a:r>
              <a:rPr lang="en-US" sz="2800" b="1" dirty="0" smtClean="0"/>
              <a:t>Nights</a:t>
            </a:r>
          </a:p>
          <a:p>
            <a:pPr marL="514350" indent="-514350" algn="just">
              <a:buFont typeface="+mj-lt"/>
              <a:buAutoNum type="arabicPeriod"/>
            </a:pPr>
            <a:r>
              <a:rPr lang="en-US" sz="2800" b="1" dirty="0" smtClean="0"/>
              <a:t>Three weeks</a:t>
            </a:r>
          </a:p>
          <a:p>
            <a:pPr marL="514350" indent="-514350" algn="just">
              <a:buFont typeface="+mj-lt"/>
              <a:buAutoNum type="arabicPeriod"/>
            </a:pPr>
            <a:r>
              <a:rPr lang="en-US" sz="2800" b="1" dirty="0" smtClean="0"/>
              <a:t>Three months</a:t>
            </a:r>
          </a:p>
          <a:p>
            <a:pPr marL="514350" indent="-514350" algn="just">
              <a:buFont typeface="+mj-lt"/>
              <a:buAutoNum type="arabicPeriod"/>
            </a:pPr>
            <a:r>
              <a:rPr lang="en-US" sz="2800" b="1" dirty="0" smtClean="0"/>
              <a:t>Three years</a:t>
            </a:r>
            <a:endParaRPr lang="en-US" sz="2800" b="1" dirty="0"/>
          </a:p>
          <a:p>
            <a:pPr marL="0" indent="0" algn="just"/>
            <a:endParaRPr lang="en-US" sz="2800" dirty="0"/>
          </a:p>
        </p:txBody>
      </p:sp>
    </p:spTree>
    <p:extLst>
      <p:ext uri="{BB962C8B-B14F-4D97-AF65-F5344CB8AC3E}">
        <p14:creationId xmlns="" xmlns:p14="http://schemas.microsoft.com/office/powerpoint/2010/main" val="3861896005"/>
      </p:ext>
    </p:extLst>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20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20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495300" y="381000"/>
            <a:ext cx="8915400" cy="5745163"/>
          </a:xfrm>
        </p:spPr>
        <p:txBody>
          <a:bodyPr/>
          <a:lstStyle/>
          <a:p>
            <a:pPr marL="0" indent="0" algn="ctr"/>
            <a:r>
              <a:rPr lang="en-US" sz="6000" b="1" dirty="0" smtClean="0"/>
              <a:t>Question</a:t>
            </a:r>
            <a:endParaRPr lang="en-US" sz="2800" b="1" dirty="0" smtClean="0"/>
          </a:p>
          <a:p>
            <a:pPr marL="0" indent="0" algn="just"/>
            <a:endParaRPr lang="en-US" sz="2800" dirty="0"/>
          </a:p>
          <a:p>
            <a:pPr marL="0" indent="0" algn="just"/>
            <a:r>
              <a:rPr lang="en-US" sz="2800" b="1" dirty="0" smtClean="0"/>
              <a:t>What happens to animals after the death of Old Major?</a:t>
            </a:r>
          </a:p>
          <a:p>
            <a:pPr marL="514350" indent="-514350" algn="just">
              <a:buFont typeface="+mj-lt"/>
              <a:buAutoNum type="arabicPeriod"/>
            </a:pPr>
            <a:r>
              <a:rPr lang="en-US" sz="2800" b="1" dirty="0" smtClean="0"/>
              <a:t>They sit silent for ever</a:t>
            </a:r>
          </a:p>
          <a:p>
            <a:pPr marL="514350" indent="-514350" algn="just">
              <a:buFont typeface="+mj-lt"/>
              <a:buAutoNum type="arabicPeriod"/>
            </a:pPr>
            <a:r>
              <a:rPr lang="en-US" sz="2800" b="1" dirty="0" smtClean="0"/>
              <a:t>All of them plan a revolution</a:t>
            </a:r>
          </a:p>
          <a:p>
            <a:pPr marL="514350" indent="-514350" algn="just">
              <a:buFont typeface="+mj-lt"/>
              <a:buAutoNum type="arabicPeriod"/>
            </a:pPr>
            <a:r>
              <a:rPr lang="en-US" sz="2800" b="1" dirty="0" smtClean="0"/>
              <a:t>Only the pigs </a:t>
            </a:r>
            <a:r>
              <a:rPr lang="en-US" sz="2800" b="1" dirty="0"/>
              <a:t>plan a </a:t>
            </a:r>
            <a:r>
              <a:rPr lang="en-US" sz="2800" b="1" dirty="0" smtClean="0"/>
              <a:t>revolution against </a:t>
            </a:r>
            <a:r>
              <a:rPr lang="en-US" sz="2800" b="1" dirty="0" err="1" smtClean="0"/>
              <a:t>Mr</a:t>
            </a:r>
            <a:r>
              <a:rPr lang="en-US" sz="2800" b="1" dirty="0" smtClean="0"/>
              <a:t> Jones</a:t>
            </a:r>
          </a:p>
          <a:p>
            <a:pPr marL="514350" indent="-514350" algn="just">
              <a:buFont typeface="+mj-lt"/>
              <a:buAutoNum type="arabicPeriod"/>
            </a:pPr>
            <a:r>
              <a:rPr lang="en-US" sz="2800" b="1" dirty="0" smtClean="0"/>
              <a:t>They die out of sadness</a:t>
            </a:r>
            <a:endParaRPr lang="en-US" sz="2800" b="1" dirty="0"/>
          </a:p>
          <a:p>
            <a:pPr marL="0" indent="0" algn="just"/>
            <a:endParaRPr lang="en-US" sz="2800" dirty="0"/>
          </a:p>
        </p:txBody>
      </p:sp>
    </p:spTree>
    <p:extLst>
      <p:ext uri="{BB962C8B-B14F-4D97-AF65-F5344CB8AC3E}">
        <p14:creationId xmlns="" xmlns:p14="http://schemas.microsoft.com/office/powerpoint/2010/main" val="836130973"/>
      </p:ext>
    </p:extLst>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20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20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495300" y="381000"/>
            <a:ext cx="8915400" cy="5745163"/>
          </a:xfrm>
        </p:spPr>
        <p:txBody>
          <a:bodyPr/>
          <a:lstStyle/>
          <a:p>
            <a:pPr marL="0" indent="0" algn="ctr"/>
            <a:r>
              <a:rPr lang="en-US" sz="6000" b="1" dirty="0" smtClean="0"/>
              <a:t>Question</a:t>
            </a:r>
            <a:endParaRPr lang="en-US" sz="2800" b="1" dirty="0" smtClean="0"/>
          </a:p>
          <a:p>
            <a:pPr marL="0" indent="0" algn="just"/>
            <a:r>
              <a:rPr lang="en-US" sz="2800" b="1" dirty="0" smtClean="0"/>
              <a:t>Why are pigs responsible for leading animals into action?</a:t>
            </a:r>
          </a:p>
          <a:p>
            <a:pPr marL="457200" indent="-457200" algn="just">
              <a:buFont typeface="Wingdings" pitchFamily="2" charset="2"/>
              <a:buChar char="ü"/>
            </a:pPr>
            <a:r>
              <a:rPr lang="en-US" sz="2800" dirty="0" smtClean="0"/>
              <a:t>They are the cleverest of animals</a:t>
            </a:r>
          </a:p>
          <a:p>
            <a:pPr marL="457200" indent="-457200" algn="just">
              <a:buFont typeface="Wingdings" pitchFamily="2" charset="2"/>
              <a:buChar char="ü"/>
            </a:pPr>
            <a:r>
              <a:rPr lang="en-US" sz="2800" dirty="0" smtClean="0"/>
              <a:t>Old Major said so before his death</a:t>
            </a:r>
          </a:p>
          <a:p>
            <a:pPr marL="457200" indent="-457200" algn="just">
              <a:buFont typeface="Wingdings" pitchFamily="2" charset="2"/>
              <a:buChar char="ü"/>
            </a:pPr>
            <a:r>
              <a:rPr lang="en-US" sz="2800" dirty="0" smtClean="0"/>
              <a:t>Animals told them that they are happy with their leadership</a:t>
            </a:r>
          </a:p>
          <a:p>
            <a:pPr marL="457200" indent="-457200" algn="just">
              <a:buFont typeface="Wingdings" pitchFamily="2" charset="2"/>
              <a:buChar char="ü"/>
            </a:pPr>
            <a:r>
              <a:rPr lang="en-US" sz="2800" dirty="0" smtClean="0"/>
              <a:t>They did so without permission of animals, using force</a:t>
            </a:r>
            <a:endParaRPr lang="en-US" sz="2800" dirty="0"/>
          </a:p>
          <a:p>
            <a:pPr marL="0" indent="0" algn="just"/>
            <a:endParaRPr lang="en-US" sz="2800" dirty="0"/>
          </a:p>
        </p:txBody>
      </p:sp>
    </p:spTree>
    <p:extLst>
      <p:ext uri="{BB962C8B-B14F-4D97-AF65-F5344CB8AC3E}">
        <p14:creationId xmlns="" xmlns:p14="http://schemas.microsoft.com/office/powerpoint/2010/main" val="136381064"/>
      </p:ext>
    </p:extLst>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chemeClr val="tx1"/>
                </a:solidFill>
              </a:rPr>
              <a:t> Verisimilitude again</a:t>
            </a:r>
            <a:endParaRPr lang="en-US" b="1" dirty="0">
              <a:solidFill>
                <a:schemeClr val="tx1"/>
              </a:solidFill>
            </a:endParaRPr>
          </a:p>
        </p:txBody>
      </p:sp>
      <p:sp>
        <p:nvSpPr>
          <p:cNvPr id="3" name="Content Placeholder 2"/>
          <p:cNvSpPr>
            <a:spLocks noGrp="1"/>
          </p:cNvSpPr>
          <p:nvPr>
            <p:ph idx="1"/>
          </p:nvPr>
        </p:nvSpPr>
        <p:spPr>
          <a:xfrm>
            <a:off x="228600" y="1219200"/>
            <a:ext cx="9525000" cy="4906963"/>
          </a:xfrm>
        </p:spPr>
        <p:txBody>
          <a:bodyPr/>
          <a:lstStyle/>
          <a:p>
            <a:pPr marL="0" indent="0" algn="just"/>
            <a:r>
              <a:rPr lang="en-US" dirty="0" smtClean="0"/>
              <a:t> </a:t>
            </a:r>
            <a:r>
              <a:rPr lang="en-US" dirty="0"/>
              <a:t>Snowball and </a:t>
            </a:r>
            <a:r>
              <a:rPr lang="en-US" dirty="0" smtClean="0"/>
              <a:t>Napoleon have something in common and also something different:</a:t>
            </a:r>
          </a:p>
          <a:p>
            <a:pPr marL="0" indent="0" algn="just"/>
            <a:r>
              <a:rPr lang="en-US" dirty="0" smtClean="0"/>
              <a:t>They both want to be leaders of animals. They share the  struggle for power which we can find in many leaders.</a:t>
            </a:r>
          </a:p>
          <a:p>
            <a:pPr marL="0" indent="0" algn="just"/>
            <a:r>
              <a:rPr lang="en-US" dirty="0" smtClean="0"/>
              <a:t>But while one of them is so violent and tends towards action and bloodshed, the other likes education and learning and does not support violence.</a:t>
            </a:r>
          </a:p>
          <a:p>
            <a:pPr marL="0" indent="0" algn="just"/>
            <a:r>
              <a:rPr lang="en-US" dirty="0" smtClean="0"/>
              <a:t>This is of course quite realistic.</a:t>
            </a:r>
            <a:endParaRPr lang="en-US" dirty="0"/>
          </a:p>
        </p:txBody>
      </p:sp>
    </p:spTree>
    <p:extLst>
      <p:ext uri="{BB962C8B-B14F-4D97-AF65-F5344CB8AC3E}">
        <p14:creationId xmlns="" xmlns:p14="http://schemas.microsoft.com/office/powerpoint/2010/main" val="3597230661"/>
      </p:ext>
    </p:extLst>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654032"/>
          </a:xfrm>
        </p:spPr>
        <p:txBody>
          <a:bodyPr/>
          <a:lstStyle/>
          <a:p>
            <a:pPr algn="ctr"/>
            <a:r>
              <a:rPr lang="en-US" b="1" dirty="0" smtClean="0">
                <a:solidFill>
                  <a:schemeClr val="tx1"/>
                </a:solidFill>
              </a:rPr>
              <a:t> Verisimilitude again</a:t>
            </a:r>
            <a:endParaRPr lang="en-US" b="1" dirty="0">
              <a:solidFill>
                <a:schemeClr val="tx1"/>
              </a:solidFill>
            </a:endParaRPr>
          </a:p>
        </p:txBody>
      </p:sp>
      <p:sp>
        <p:nvSpPr>
          <p:cNvPr id="3" name="Content Placeholder 2"/>
          <p:cNvSpPr>
            <a:spLocks noGrp="1"/>
          </p:cNvSpPr>
          <p:nvPr>
            <p:ph idx="1"/>
          </p:nvPr>
        </p:nvSpPr>
        <p:spPr>
          <a:xfrm>
            <a:off x="228600" y="928670"/>
            <a:ext cx="9525000" cy="5197493"/>
          </a:xfrm>
        </p:spPr>
        <p:txBody>
          <a:bodyPr/>
          <a:lstStyle/>
          <a:p>
            <a:pPr marL="0" indent="0" algn="just">
              <a:buFont typeface="Wingdings" pitchFamily="2" charset="2"/>
              <a:buChar char="ü"/>
            </a:pPr>
            <a:r>
              <a:rPr lang="en-US" sz="3600" dirty="0" smtClean="0"/>
              <a:t>This is of course quite </a:t>
            </a:r>
            <a:r>
              <a:rPr lang="en-US" sz="3600" dirty="0" smtClean="0"/>
              <a:t>realistic as any two leaders of any country must be different altogether. Different and perhaps conflicting.</a:t>
            </a:r>
          </a:p>
          <a:p>
            <a:pPr marL="0" indent="0" algn="just">
              <a:buFont typeface="Wingdings" pitchFamily="2" charset="2"/>
              <a:buChar char="ü"/>
            </a:pPr>
            <a:r>
              <a:rPr lang="en-GB" sz="3600" dirty="0" smtClean="0"/>
              <a:t>Also we begin to feel that Napoleon, who will soon be the only leader of the farm, is characterized by violence and by the hatred of culture and education.</a:t>
            </a:r>
          </a:p>
          <a:p>
            <a:pPr marL="0" indent="0" algn="just">
              <a:buFont typeface="Wingdings" pitchFamily="2" charset="2"/>
              <a:buChar char="ü"/>
            </a:pPr>
            <a:r>
              <a:rPr lang="en-GB" sz="3600" dirty="0" smtClean="0"/>
              <a:t>He is the symbol of tyrants everywhere </a:t>
            </a:r>
            <a:r>
              <a:rPr lang="en-GB" sz="3600" dirty="0" smtClean="0"/>
              <a:t>round the world.</a:t>
            </a:r>
            <a:endParaRPr lang="en-US" sz="3600" dirty="0"/>
          </a:p>
        </p:txBody>
      </p:sp>
    </p:spTree>
    <p:extLst>
      <p:ext uri="{BB962C8B-B14F-4D97-AF65-F5344CB8AC3E}">
        <p14:creationId xmlns="" xmlns:p14="http://schemas.microsoft.com/office/powerpoint/2010/main" val="3597230661"/>
      </p:ext>
    </p:extLst>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chemeClr val="tx1"/>
                </a:solidFill>
              </a:rPr>
              <a:t> Verisimilitude again</a:t>
            </a:r>
            <a:endParaRPr lang="en-US" b="1" dirty="0">
              <a:solidFill>
                <a:schemeClr val="tx1"/>
              </a:solidFill>
            </a:endParaRPr>
          </a:p>
        </p:txBody>
      </p:sp>
      <p:sp>
        <p:nvSpPr>
          <p:cNvPr id="3" name="Content Placeholder 2"/>
          <p:cNvSpPr>
            <a:spLocks noGrp="1"/>
          </p:cNvSpPr>
          <p:nvPr>
            <p:ph idx="1"/>
          </p:nvPr>
        </p:nvSpPr>
        <p:spPr>
          <a:xfrm>
            <a:off x="228600" y="1219200"/>
            <a:ext cx="9525000" cy="4906963"/>
          </a:xfrm>
        </p:spPr>
        <p:txBody>
          <a:bodyPr/>
          <a:lstStyle/>
          <a:p>
            <a:pPr marL="0" indent="0" algn="just"/>
            <a:r>
              <a:rPr lang="en-US" dirty="0"/>
              <a:t>Some of the animals talked of the </a:t>
            </a:r>
            <a:r>
              <a:rPr lang="en-US" dirty="0" smtClean="0"/>
              <a:t>duty of </a:t>
            </a:r>
            <a:r>
              <a:rPr lang="en-US" dirty="0"/>
              <a:t>loyalty to Mr. Jones, whom they referred to as "Master," or </a:t>
            </a:r>
            <a:r>
              <a:rPr lang="en-US" dirty="0" smtClean="0"/>
              <a:t>made elementary </a:t>
            </a:r>
            <a:r>
              <a:rPr lang="en-US" dirty="0"/>
              <a:t>remarks such as "Mr. Jones feeds us. If he were gone, we </a:t>
            </a:r>
            <a:r>
              <a:rPr lang="en-US" dirty="0" smtClean="0"/>
              <a:t>should starve </a:t>
            </a:r>
            <a:r>
              <a:rPr lang="en-US" dirty="0"/>
              <a:t>to death." Others asked such questions as "Why should we care </a:t>
            </a:r>
            <a:r>
              <a:rPr lang="en-US" dirty="0" smtClean="0"/>
              <a:t>what happens </a:t>
            </a:r>
            <a:r>
              <a:rPr lang="en-US" dirty="0"/>
              <a:t>after we are dead?" or "If this Rebellion is to happen anyway</a:t>
            </a:r>
            <a:r>
              <a:rPr lang="en-US" dirty="0" smtClean="0"/>
              <a:t>, what </a:t>
            </a:r>
            <a:r>
              <a:rPr lang="en-US" dirty="0"/>
              <a:t>difference does it make whether we work for it or not?", and the </a:t>
            </a:r>
            <a:r>
              <a:rPr lang="en-US" dirty="0" smtClean="0"/>
              <a:t>pigs had </a:t>
            </a:r>
            <a:r>
              <a:rPr lang="en-US" dirty="0"/>
              <a:t>great difficulty in making them see that this was contrary to </a:t>
            </a:r>
            <a:r>
              <a:rPr lang="en-US" dirty="0" smtClean="0"/>
              <a:t>the spirit </a:t>
            </a:r>
            <a:r>
              <a:rPr lang="en-US" dirty="0"/>
              <a:t>of Animalism.</a:t>
            </a:r>
          </a:p>
        </p:txBody>
      </p:sp>
    </p:spTree>
    <p:extLst>
      <p:ext uri="{BB962C8B-B14F-4D97-AF65-F5344CB8AC3E}">
        <p14:creationId xmlns="" xmlns:p14="http://schemas.microsoft.com/office/powerpoint/2010/main" val="4249524656"/>
      </p:ext>
    </p:extLst>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chemeClr val="tx1"/>
                </a:solidFill>
              </a:rPr>
              <a:t> Verisimilitude again</a:t>
            </a:r>
            <a:endParaRPr lang="en-US" b="1" dirty="0">
              <a:solidFill>
                <a:schemeClr val="tx1"/>
              </a:solidFill>
            </a:endParaRPr>
          </a:p>
        </p:txBody>
      </p:sp>
      <p:sp>
        <p:nvSpPr>
          <p:cNvPr id="3" name="Content Placeholder 2"/>
          <p:cNvSpPr>
            <a:spLocks noGrp="1"/>
          </p:cNvSpPr>
          <p:nvPr>
            <p:ph idx="1"/>
          </p:nvPr>
        </p:nvSpPr>
        <p:spPr>
          <a:xfrm>
            <a:off x="228600" y="1219200"/>
            <a:ext cx="9525000" cy="4906963"/>
          </a:xfrm>
        </p:spPr>
        <p:txBody>
          <a:bodyPr/>
          <a:lstStyle/>
          <a:p>
            <a:pPr marL="0" indent="0" algn="just">
              <a:buFont typeface="Wingdings" pitchFamily="2" charset="2"/>
              <a:buChar char="ü"/>
            </a:pPr>
            <a:r>
              <a:rPr lang="en-US" dirty="0" smtClean="0"/>
              <a:t> what is realistic about that?</a:t>
            </a:r>
          </a:p>
          <a:p>
            <a:pPr marL="0" indent="0" algn="just">
              <a:buFont typeface="Wingdings" pitchFamily="2" charset="2"/>
              <a:buChar char="ü"/>
            </a:pPr>
            <a:r>
              <a:rPr lang="en-GB" dirty="0" smtClean="0"/>
              <a:t>In any revolution, some people are expected to have a different point of view, different loyalty. Those who benefitted by the ex-regime like Mollie and those very poor classes lacking education and suffering from poverty insist usually on being loyal to the “Master” and thus they stand in the way of the revolution.</a:t>
            </a:r>
          </a:p>
          <a:p>
            <a:pPr marL="0" indent="0" algn="just">
              <a:buFont typeface="Wingdings" pitchFamily="2" charset="2"/>
              <a:buChar char="ü"/>
            </a:pPr>
            <a:r>
              <a:rPr lang="en-GB" dirty="0" smtClean="0"/>
              <a:t>Quite </a:t>
            </a:r>
            <a:r>
              <a:rPr lang="en-GB" dirty="0" err="1" smtClean="0"/>
              <a:t>realisitc</a:t>
            </a:r>
            <a:r>
              <a:rPr lang="en-GB" dirty="0" smtClean="0"/>
              <a:t>.</a:t>
            </a:r>
            <a:endParaRPr lang="en-US" dirty="0"/>
          </a:p>
        </p:txBody>
      </p:sp>
    </p:spTree>
    <p:extLst>
      <p:ext uri="{BB962C8B-B14F-4D97-AF65-F5344CB8AC3E}">
        <p14:creationId xmlns="" xmlns:p14="http://schemas.microsoft.com/office/powerpoint/2010/main" val="4249524656"/>
      </p:ext>
    </p:extLst>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rPr>
              <a:t>The Plot (Cause and Effect)</a:t>
            </a:r>
            <a:endParaRPr lang="en-US" b="1" dirty="0">
              <a:solidFill>
                <a:srgbClr val="FF0000"/>
              </a:solidFill>
            </a:endParaRPr>
          </a:p>
        </p:txBody>
      </p:sp>
      <p:sp>
        <p:nvSpPr>
          <p:cNvPr id="3" name="Content Placeholder 2"/>
          <p:cNvSpPr>
            <a:spLocks noGrp="1"/>
          </p:cNvSpPr>
          <p:nvPr>
            <p:ph idx="1"/>
          </p:nvPr>
        </p:nvSpPr>
        <p:spPr>
          <a:xfrm>
            <a:off x="228600" y="1295400"/>
            <a:ext cx="9182100" cy="4830763"/>
          </a:xfrm>
        </p:spPr>
        <p:txBody>
          <a:bodyPr/>
          <a:lstStyle/>
          <a:p>
            <a:pPr algn="just"/>
            <a:r>
              <a:rPr lang="en-US" sz="2800" dirty="0" smtClean="0"/>
              <a:t> </a:t>
            </a:r>
            <a:r>
              <a:rPr lang="en-US" sz="2800" dirty="0"/>
              <a:t>Old Major, a prize-winning boar, gathers the animals of the Manor Farm for a meeting in the big barn. He tells them of a dream he has had in which all animals live together with no human beings to oppress or control them. He tells the animals that they must work toward such a paradise and teaches them a song called “Beasts of England,” in which his dream vision is lyrically described. The animals greet Major's vision with great enthusiasm. When he dies only three nights after the meeting, three younger pigs—Snowball, Napoleon, and Squealer—formulate his main principles into a philosophy called Animalism.</a:t>
            </a:r>
          </a:p>
        </p:txBody>
      </p:sp>
    </p:spTree>
    <p:extLst>
      <p:ext uri="{BB962C8B-B14F-4D97-AF65-F5344CB8AC3E}">
        <p14:creationId xmlns="" xmlns:p14="http://schemas.microsoft.com/office/powerpoint/2010/main" val="474924425"/>
      </p:ext>
    </p:extLst>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rPr>
              <a:t>The Plot (Cause and Effect)</a:t>
            </a:r>
            <a:endParaRPr lang="en-US" dirty="0"/>
          </a:p>
        </p:txBody>
      </p:sp>
      <p:sp>
        <p:nvSpPr>
          <p:cNvPr id="3" name="Content Placeholder 2"/>
          <p:cNvSpPr>
            <a:spLocks noGrp="1"/>
          </p:cNvSpPr>
          <p:nvPr>
            <p:ph idx="1"/>
          </p:nvPr>
        </p:nvSpPr>
        <p:spPr>
          <a:xfrm>
            <a:off x="228600" y="1295400"/>
            <a:ext cx="9182100" cy="4830763"/>
          </a:xfrm>
        </p:spPr>
        <p:txBody>
          <a:bodyPr/>
          <a:lstStyle/>
          <a:p>
            <a:pPr marL="0" indent="0" algn="just"/>
            <a:r>
              <a:rPr lang="en-US" sz="3600" dirty="0" smtClean="0"/>
              <a:t> </a:t>
            </a:r>
            <a:r>
              <a:rPr lang="en-US" sz="3600" dirty="0"/>
              <a:t>Late one night, the animals manage to defeat the farmer Mr. Jones in a battle, running him off the land. They rename the property Animal Farm and dedicate themselves to achieving Major's dream. The cart-horse </a:t>
            </a:r>
            <a:r>
              <a:rPr lang="en-US" sz="3600" dirty="0">
                <a:solidFill>
                  <a:srgbClr val="FF0000"/>
                </a:solidFill>
              </a:rPr>
              <a:t>Boxer</a:t>
            </a:r>
            <a:r>
              <a:rPr lang="en-US" sz="3600" dirty="0"/>
              <a:t> devotes himself to the cause with particular zeal, committing his great strength to the prosperity of the farm and adopting as a personal maxim the affirmation </a:t>
            </a:r>
            <a:r>
              <a:rPr lang="en-US" sz="3600" dirty="0">
                <a:solidFill>
                  <a:srgbClr val="FF0000"/>
                </a:solidFill>
              </a:rPr>
              <a:t>“I will work harder.”</a:t>
            </a:r>
          </a:p>
          <a:p>
            <a:pPr algn="just"/>
            <a:endParaRPr lang="en-US" sz="2800" dirty="0"/>
          </a:p>
        </p:txBody>
      </p:sp>
    </p:spTree>
    <p:extLst>
      <p:ext uri="{BB962C8B-B14F-4D97-AF65-F5344CB8AC3E}">
        <p14:creationId xmlns="" xmlns:p14="http://schemas.microsoft.com/office/powerpoint/2010/main" val="3492839556"/>
      </p:ext>
    </p:extLst>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rPr>
              <a:t>The Plot (Cause and Effect)</a:t>
            </a:r>
            <a:endParaRPr lang="en-US" b="1" dirty="0">
              <a:solidFill>
                <a:schemeClr val="tx1"/>
              </a:solidFill>
            </a:endParaRPr>
          </a:p>
        </p:txBody>
      </p:sp>
      <p:sp>
        <p:nvSpPr>
          <p:cNvPr id="3" name="Content Placeholder 2"/>
          <p:cNvSpPr>
            <a:spLocks noGrp="1"/>
          </p:cNvSpPr>
          <p:nvPr>
            <p:ph idx="1"/>
          </p:nvPr>
        </p:nvSpPr>
        <p:spPr>
          <a:xfrm>
            <a:off x="228600" y="1295400"/>
            <a:ext cx="9182100" cy="4830763"/>
          </a:xfrm>
        </p:spPr>
        <p:txBody>
          <a:bodyPr/>
          <a:lstStyle/>
          <a:p>
            <a:pPr marL="0" indent="0" algn="just"/>
            <a:r>
              <a:rPr lang="en-US" sz="2800" dirty="0" smtClean="0"/>
              <a:t> </a:t>
            </a:r>
            <a:r>
              <a:rPr lang="en-US" sz="2800" b="1" dirty="0">
                <a:solidFill>
                  <a:srgbClr val="FF0000"/>
                </a:solidFill>
              </a:rPr>
              <a:t>At first, Animal Farm prospers. Snowball works at teaching the animals to read, and Napoleon takes a group of young puppies to educate them in the principles of Animalism</a:t>
            </a:r>
            <a:r>
              <a:rPr lang="en-US" sz="2800" dirty="0"/>
              <a:t>. When Mr. Jones reappears to take back his farm, the animals defeat him again, in what comes to be known as </a:t>
            </a:r>
            <a:r>
              <a:rPr lang="en-US" sz="2800" dirty="0">
                <a:solidFill>
                  <a:srgbClr val="FF0000"/>
                </a:solidFill>
              </a:rPr>
              <a:t>the Battle of the Cowshed</a:t>
            </a:r>
            <a:r>
              <a:rPr lang="en-US" sz="2800" dirty="0"/>
              <a:t>, and take the farmer's abandoned gun as a token of their victory. As time passes, however, Napoleon and Snowball increasingly quibble over the future of the farm, and they </a:t>
            </a:r>
            <a:r>
              <a:rPr lang="en-US" sz="2800" dirty="0">
                <a:solidFill>
                  <a:srgbClr val="FF0000"/>
                </a:solidFill>
              </a:rPr>
              <a:t>begin to struggle with each other for power and influence among the other animals. </a:t>
            </a:r>
          </a:p>
          <a:p>
            <a:pPr algn="just"/>
            <a:endParaRPr lang="en-US" sz="2800" dirty="0"/>
          </a:p>
        </p:txBody>
      </p:sp>
    </p:spTree>
    <p:extLst>
      <p:ext uri="{BB962C8B-B14F-4D97-AF65-F5344CB8AC3E}">
        <p14:creationId xmlns="" xmlns:p14="http://schemas.microsoft.com/office/powerpoint/2010/main" val="1074194342"/>
      </p:ext>
    </p:extLst>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639762"/>
          </a:xfrm>
        </p:spPr>
        <p:txBody>
          <a:bodyPr/>
          <a:lstStyle/>
          <a:p>
            <a:pPr algn="ctr"/>
            <a:r>
              <a:rPr lang="en-US" b="1" dirty="0" smtClean="0">
                <a:solidFill>
                  <a:schemeClr val="tx1"/>
                </a:solidFill>
              </a:rPr>
              <a:t>Where we Stand</a:t>
            </a:r>
            <a:endParaRPr lang="en-US" b="1" dirty="0">
              <a:solidFill>
                <a:schemeClr val="tx1"/>
              </a:solidFill>
            </a:endParaRPr>
          </a:p>
        </p:txBody>
      </p:sp>
      <p:sp>
        <p:nvSpPr>
          <p:cNvPr id="3" name="Content Placeholder 2"/>
          <p:cNvSpPr>
            <a:spLocks noGrp="1"/>
          </p:cNvSpPr>
          <p:nvPr>
            <p:ph idx="1"/>
          </p:nvPr>
        </p:nvSpPr>
        <p:spPr>
          <a:xfrm>
            <a:off x="228600" y="914400"/>
            <a:ext cx="9372600" cy="5334000"/>
          </a:xfrm>
        </p:spPr>
        <p:txBody>
          <a:bodyPr/>
          <a:lstStyle/>
          <a:p>
            <a:pPr marL="0" indent="0" algn="just"/>
            <a:r>
              <a:rPr lang="en-US" dirty="0" smtClean="0"/>
              <a:t> </a:t>
            </a:r>
            <a:r>
              <a:rPr lang="en-US" dirty="0"/>
              <a:t>The story takes place on a farm somewhere in England. It is told by an all-knowing narrator in third person.  The action begins when the oldest pig on the farm, Old Major, calls all the animals to a secret meeting.  He tells them of his dream of revolution against the cruel Mr. Jones.  His speech gives the animals a new outlook on life. The pigs, being considered the most intelligent, begin to instruct the other animals.  They work out the theory of Animalism, run Mr. Jones off the farm, and post </a:t>
            </a:r>
            <a:r>
              <a:rPr lang="en-US" b="1" dirty="0">
                <a:solidFill>
                  <a:srgbClr val="FF0000"/>
                </a:solidFill>
              </a:rPr>
              <a:t>seven commandments </a:t>
            </a:r>
            <a:r>
              <a:rPr lang="en-US" dirty="0"/>
              <a:t>above the door of the barn. So begins the story.</a:t>
            </a:r>
          </a:p>
          <a:p>
            <a:endParaRPr lang="en-US" dirty="0"/>
          </a:p>
        </p:txBody>
      </p:sp>
    </p:spTree>
    <p:extLst>
      <p:ext uri="{BB962C8B-B14F-4D97-AF65-F5344CB8AC3E}">
        <p14:creationId xmlns="" xmlns:p14="http://schemas.microsoft.com/office/powerpoint/2010/main" val="1300960191"/>
      </p:ext>
    </p:extLst>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p:txBody>
          <a:bodyPr/>
          <a:lstStyle/>
          <a:p>
            <a:r>
              <a:rPr lang="en-US" dirty="0" smtClean="0"/>
              <a:t> </a:t>
            </a:r>
            <a:endParaRPr lang="en-US" dirty="0"/>
          </a:p>
        </p:txBody>
      </p:sp>
      <p:sp>
        <p:nvSpPr>
          <p:cNvPr id="4" name="Rectangle 3"/>
          <p:cNvSpPr/>
          <p:nvPr/>
        </p:nvSpPr>
        <p:spPr>
          <a:xfrm>
            <a:off x="304800" y="228600"/>
            <a:ext cx="9372600" cy="5755422"/>
          </a:xfrm>
          <a:prstGeom prst="rect">
            <a:avLst/>
          </a:prstGeom>
        </p:spPr>
        <p:txBody>
          <a:bodyPr wrap="square">
            <a:spAutoFit/>
          </a:bodyPr>
          <a:lstStyle/>
          <a:p>
            <a:pPr algn="ctr" rtl="0">
              <a:spcBef>
                <a:spcPct val="50000"/>
              </a:spcBef>
            </a:pPr>
            <a:r>
              <a:rPr lang="en-US" sz="3200" b="1" dirty="0" smtClean="0">
                <a:latin typeface="Jester" pitchFamily="2" charset="0"/>
              </a:rPr>
              <a:t>The Seven Commandments</a:t>
            </a:r>
          </a:p>
          <a:p>
            <a:pPr algn="just" rtl="0">
              <a:spcBef>
                <a:spcPct val="50000"/>
              </a:spcBef>
              <a:buFontTx/>
              <a:buAutoNum type="arabicPeriod"/>
            </a:pPr>
            <a:r>
              <a:rPr lang="en-US" sz="3200" b="1" dirty="0" smtClean="0">
                <a:latin typeface="Jester" pitchFamily="2" charset="0"/>
              </a:rPr>
              <a:t>Whatever </a:t>
            </a:r>
            <a:r>
              <a:rPr lang="en-US" sz="3200" b="1" dirty="0">
                <a:latin typeface="Jester" pitchFamily="2" charset="0"/>
              </a:rPr>
              <a:t>goes upon two legs is an enemy.</a:t>
            </a:r>
          </a:p>
          <a:p>
            <a:pPr algn="just" rtl="0">
              <a:spcBef>
                <a:spcPct val="50000"/>
              </a:spcBef>
              <a:buFontTx/>
              <a:buAutoNum type="arabicPeriod"/>
            </a:pPr>
            <a:r>
              <a:rPr lang="en-US" sz="3200" b="1" dirty="0">
                <a:latin typeface="Jester" pitchFamily="2" charset="0"/>
              </a:rPr>
              <a:t>Whatever goes upon four legs, or has wings is a friend.</a:t>
            </a:r>
          </a:p>
          <a:p>
            <a:pPr algn="just" rtl="0">
              <a:spcBef>
                <a:spcPct val="50000"/>
              </a:spcBef>
              <a:buFontTx/>
              <a:buAutoNum type="arabicPeriod"/>
            </a:pPr>
            <a:r>
              <a:rPr lang="en-US" sz="3200" b="1" dirty="0">
                <a:latin typeface="Jester" pitchFamily="2" charset="0"/>
              </a:rPr>
              <a:t>No animal shall wear clothes.</a:t>
            </a:r>
          </a:p>
          <a:p>
            <a:pPr algn="just" rtl="0">
              <a:spcBef>
                <a:spcPct val="50000"/>
              </a:spcBef>
              <a:buFontTx/>
              <a:buAutoNum type="arabicPeriod"/>
            </a:pPr>
            <a:r>
              <a:rPr lang="en-US" sz="3200" b="1" dirty="0">
                <a:latin typeface="Jester" pitchFamily="2" charset="0"/>
              </a:rPr>
              <a:t>No animal shall sleep in a bed.</a:t>
            </a:r>
          </a:p>
          <a:p>
            <a:pPr algn="just" rtl="0">
              <a:spcBef>
                <a:spcPct val="50000"/>
              </a:spcBef>
              <a:buFontTx/>
              <a:buAutoNum type="arabicPeriod"/>
            </a:pPr>
            <a:r>
              <a:rPr lang="en-US" sz="3200" b="1" dirty="0">
                <a:latin typeface="Jester" pitchFamily="2" charset="0"/>
              </a:rPr>
              <a:t>No animal shall drink alcohol.</a:t>
            </a:r>
          </a:p>
          <a:p>
            <a:pPr algn="just" rtl="0">
              <a:spcBef>
                <a:spcPct val="50000"/>
              </a:spcBef>
              <a:buFontTx/>
              <a:buAutoNum type="arabicPeriod"/>
            </a:pPr>
            <a:r>
              <a:rPr lang="en-US" sz="3200" b="1" dirty="0">
                <a:latin typeface="Jester" pitchFamily="2" charset="0"/>
              </a:rPr>
              <a:t>No animal shall kill another animal.</a:t>
            </a:r>
          </a:p>
          <a:p>
            <a:pPr algn="just" rtl="0">
              <a:spcBef>
                <a:spcPct val="50000"/>
              </a:spcBef>
              <a:buFontTx/>
              <a:buAutoNum type="arabicPeriod"/>
            </a:pPr>
            <a:r>
              <a:rPr lang="en-US" sz="3200" b="1" dirty="0">
                <a:solidFill>
                  <a:srgbClr val="FF0000"/>
                </a:solidFill>
                <a:latin typeface="Jester" pitchFamily="2" charset="0"/>
              </a:rPr>
              <a:t>All animals are equal.</a:t>
            </a:r>
            <a:endParaRPr lang="en-US" sz="2400" b="1" dirty="0">
              <a:solidFill>
                <a:srgbClr val="FF0000"/>
              </a:solidFill>
              <a:latin typeface="Jester" pitchFamily="2" charset="0"/>
            </a:endParaRPr>
          </a:p>
        </p:txBody>
      </p:sp>
    </p:spTree>
    <p:extLst>
      <p:ext uri="{BB962C8B-B14F-4D97-AF65-F5344CB8AC3E}">
        <p14:creationId xmlns="" xmlns:p14="http://schemas.microsoft.com/office/powerpoint/2010/main" val="3683148977"/>
      </p:ext>
    </p:extLst>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2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20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20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20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20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fade">
                                      <p:cBhvr>
                                        <p:cTn id="37" dur="20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fade">
                                      <p:cBhvr>
                                        <p:cTn id="42" dur="20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solidFill>
                  <a:srgbClr val="FF0000"/>
                </a:solidFill>
              </a:rPr>
              <a:t>Stop and Think </a:t>
            </a:r>
            <a:endParaRPr lang="en-US" b="1" dirty="0">
              <a:solidFill>
                <a:srgbClr val="FF0000"/>
              </a:solidFill>
            </a:endParaRPr>
          </a:p>
        </p:txBody>
      </p:sp>
      <p:sp>
        <p:nvSpPr>
          <p:cNvPr id="3" name="Content Placeholder 2"/>
          <p:cNvSpPr>
            <a:spLocks noGrp="1"/>
          </p:cNvSpPr>
          <p:nvPr>
            <p:ph idx="1"/>
          </p:nvPr>
        </p:nvSpPr>
        <p:spPr/>
        <p:txBody>
          <a:bodyPr/>
          <a:lstStyle/>
          <a:p>
            <a:pPr algn="just">
              <a:buFont typeface="Wingdings" pitchFamily="2" charset="2"/>
              <a:buChar char="q"/>
            </a:pPr>
            <a:r>
              <a:rPr lang="en-GB" dirty="0" smtClean="0"/>
              <a:t> will animals be able to abide by those rules?</a:t>
            </a:r>
          </a:p>
          <a:p>
            <a:pPr algn="just">
              <a:buFont typeface="Wingdings" pitchFamily="2" charset="2"/>
              <a:buChar char="q"/>
            </a:pPr>
            <a:r>
              <a:rPr lang="en-GB" dirty="0" smtClean="0"/>
              <a:t>What can help them to abide by them?</a:t>
            </a:r>
          </a:p>
          <a:p>
            <a:pPr algn="just">
              <a:buFont typeface="Wingdings" pitchFamily="2" charset="2"/>
              <a:buChar char="q"/>
            </a:pPr>
            <a:r>
              <a:rPr lang="en-GB" dirty="0" smtClean="0"/>
              <a:t>What can lead them to divert from these golden rules?</a:t>
            </a:r>
          </a:p>
          <a:p>
            <a:pPr algn="just">
              <a:buFont typeface="Wingdings" pitchFamily="2" charset="2"/>
              <a:buChar char="q"/>
            </a:pPr>
            <a:r>
              <a:rPr lang="en-GB" dirty="0" smtClean="0"/>
              <a:t>What is the message Orwell intends us to grasp behind all this?</a:t>
            </a:r>
            <a:endParaRPr lang="en-US" dirty="0"/>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495300" y="890320"/>
            <a:ext cx="8915400" cy="5358080"/>
          </a:xfrm>
        </p:spPr>
        <p:txBody>
          <a:bodyPr/>
          <a:lstStyle/>
          <a:p>
            <a:pPr algn="ctr"/>
            <a:r>
              <a:rPr lang="en-US" sz="4800" b="1" dirty="0">
                <a:latin typeface="Jester" pitchFamily="2" charset="0"/>
              </a:rPr>
              <a:t>The story ends with a new version of the original slogan and one simple commandment</a:t>
            </a:r>
            <a:r>
              <a:rPr lang="en-US" sz="4800" b="1" dirty="0" smtClean="0">
                <a:latin typeface="Jester" pitchFamily="2" charset="0"/>
              </a:rPr>
              <a:t>.</a:t>
            </a:r>
          </a:p>
          <a:p>
            <a:pPr algn="ctr"/>
            <a:r>
              <a:rPr lang="en-US" sz="4800" b="1" dirty="0">
                <a:latin typeface="Jester" pitchFamily="2" charset="0"/>
              </a:rPr>
              <a:t> New Version:  Four legs good, two legs better</a:t>
            </a:r>
            <a:r>
              <a:rPr lang="en-US" sz="4800" b="1" dirty="0" smtClean="0">
                <a:latin typeface="Jester" pitchFamily="2" charset="0"/>
              </a:rPr>
              <a:t>.</a:t>
            </a:r>
          </a:p>
          <a:p>
            <a:pPr algn="ctr"/>
            <a:r>
              <a:rPr lang="en-US" sz="4000" b="1" dirty="0"/>
              <a:t> THE NEW AND FINAL </a:t>
            </a:r>
            <a:r>
              <a:rPr lang="en-US" sz="4000" b="1" dirty="0" smtClean="0"/>
              <a:t>COMMANDMENT</a:t>
            </a:r>
          </a:p>
          <a:p>
            <a:pPr algn="ctr"/>
            <a:r>
              <a:rPr lang="en-US" sz="4000" b="1" dirty="0">
                <a:latin typeface="Jester" pitchFamily="2" charset="0"/>
              </a:rPr>
              <a:t> “ALL ANIMALS ARE EQUAL BUT SOME ANIMALS ARE MORE EQUAL THAN OTHERS.”</a:t>
            </a:r>
          </a:p>
          <a:p>
            <a:pPr algn="ctr"/>
            <a:r>
              <a:rPr lang="en-US" b="1" dirty="0" smtClean="0"/>
              <a:t> </a:t>
            </a:r>
            <a:endParaRPr lang="en-US" b="1" dirty="0"/>
          </a:p>
        </p:txBody>
      </p:sp>
      <p:sp>
        <p:nvSpPr>
          <p:cNvPr id="4" name="Rectangle 3"/>
          <p:cNvSpPr/>
          <p:nvPr/>
        </p:nvSpPr>
        <p:spPr>
          <a:xfrm>
            <a:off x="304800" y="228600"/>
            <a:ext cx="9372600" cy="1323439"/>
          </a:xfrm>
          <a:prstGeom prst="rect">
            <a:avLst/>
          </a:prstGeom>
        </p:spPr>
        <p:txBody>
          <a:bodyPr wrap="square">
            <a:spAutoFit/>
          </a:bodyPr>
          <a:lstStyle/>
          <a:p>
            <a:pPr algn="ctr" rtl="0">
              <a:spcBef>
                <a:spcPct val="50000"/>
              </a:spcBef>
            </a:pPr>
            <a:r>
              <a:rPr lang="en-US" sz="3200" b="1" dirty="0" smtClean="0">
                <a:latin typeface="Jester" pitchFamily="2" charset="0"/>
              </a:rPr>
              <a:t>The Seven Commandments</a:t>
            </a:r>
          </a:p>
          <a:p>
            <a:pPr algn="ctr" rtl="0">
              <a:spcBef>
                <a:spcPct val="50000"/>
              </a:spcBef>
            </a:pPr>
            <a:endParaRPr lang="en-US" sz="3200" b="1" dirty="0" smtClean="0">
              <a:latin typeface="Jester" pitchFamily="2" charset="0"/>
            </a:endParaRPr>
          </a:p>
        </p:txBody>
      </p:sp>
    </p:spTree>
    <p:extLst>
      <p:ext uri="{BB962C8B-B14F-4D97-AF65-F5344CB8AC3E}">
        <p14:creationId xmlns="" xmlns:p14="http://schemas.microsoft.com/office/powerpoint/2010/main" val="219246831"/>
      </p:ext>
    </p:extLst>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2312</TotalTime>
  <Words>1333</Words>
  <Application>Microsoft Office PowerPoint</Application>
  <PresentationFormat>A4 Paper (210x297 mm)</PresentationFormat>
  <Paragraphs>93</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Slide 1</vt:lpstr>
      <vt:lpstr>Eighth  Lecture</vt:lpstr>
      <vt:lpstr> Chapter Two</vt:lpstr>
      <vt:lpstr> Orwell as an Artist</vt:lpstr>
      <vt:lpstr> </vt:lpstr>
      <vt:lpstr> </vt:lpstr>
      <vt:lpstr> </vt:lpstr>
      <vt:lpstr> </vt:lpstr>
      <vt:lpstr> Verisimilitude again</vt:lpstr>
      <vt:lpstr> Verisimilitude again</vt:lpstr>
      <vt:lpstr> Verisimilitude again</vt:lpstr>
      <vt:lpstr> Verisimilitude again</vt:lpstr>
      <vt:lpstr>The Plot (Cause and Effect)</vt:lpstr>
      <vt:lpstr>The Plot (Cause and Effect)</vt:lpstr>
      <vt:lpstr>The Plot (Cause and Effect)</vt:lpstr>
      <vt:lpstr>Where we Stand</vt:lpstr>
      <vt:lpstr> </vt:lpstr>
      <vt:lpstr>Stop and Think </vt:lpstr>
      <vt:lpstr> </vt:lpstr>
      <vt:lpstr>Slide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aaaa</cp:lastModifiedBy>
  <cp:revision>232</cp:revision>
  <dcterms:created xsi:type="dcterms:W3CDTF">2009-10-14T19:14:34Z</dcterms:created>
  <dcterms:modified xsi:type="dcterms:W3CDTF">2012-11-07T08:22:14Z</dcterms:modified>
</cp:coreProperties>
</file>