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82" r:id="rId4"/>
    <p:sldId id="285" r:id="rId5"/>
    <p:sldId id="302" r:id="rId6"/>
    <p:sldId id="286" r:id="rId7"/>
    <p:sldId id="295" r:id="rId8"/>
    <p:sldId id="296" r:id="rId9"/>
    <p:sldId id="297" r:id="rId10"/>
    <p:sldId id="287" r:id="rId11"/>
    <p:sldId id="298" r:id="rId12"/>
    <p:sldId id="288" r:id="rId13"/>
    <p:sldId id="289" r:id="rId14"/>
    <p:sldId id="299" r:id="rId15"/>
    <p:sldId id="290" r:id="rId16"/>
    <p:sldId id="291" r:id="rId17"/>
    <p:sldId id="292" r:id="rId18"/>
    <p:sldId id="294" r:id="rId19"/>
    <p:sldId id="293" r:id="rId20"/>
    <p:sldId id="300" r:id="rId21"/>
    <p:sldId id="301"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1296" y="-103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err="1" smtClean="0">
                <a:solidFill>
                  <a:srgbClr val="0000FF"/>
                </a:solidFill>
                <a:cs typeface="Arial" pitchFamily="34" charset="0"/>
              </a:rPr>
              <a:t>Nineth</a:t>
            </a:r>
            <a:r>
              <a:rPr lang="en-GB" sz="6000" b="1" dirty="0" smtClean="0">
                <a:solidFill>
                  <a:srgbClr val="0000FF"/>
                </a:solidFill>
                <a:cs typeface="Arial" pitchFamily="34" charset="0"/>
              </a:rPr>
              <a:t/>
            </a:r>
            <a:br>
              <a:rPr lang="en-GB" sz="6000" b="1" dirty="0" smtClean="0">
                <a:solidFill>
                  <a:srgbClr val="0000FF"/>
                </a:solidFill>
                <a:cs typeface="Arial" pitchFamily="34" charset="0"/>
              </a:rPr>
            </a:br>
            <a:r>
              <a:rPr lang="en-GB" sz="6000" b="1" dirty="0" smtClean="0">
                <a:solidFill>
                  <a:srgbClr val="0000FF"/>
                </a:solidFill>
                <a:cs typeface="Arial" pitchFamily="34" charset="0"/>
              </a:rPr>
              <a:t>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Where We Stand</a:t>
            </a:r>
            <a:endParaRPr lang="en-US" b="1" dirty="0">
              <a:solidFill>
                <a:schemeClr val="tx1"/>
              </a:solidFill>
            </a:endParaRPr>
          </a:p>
        </p:txBody>
      </p:sp>
      <p:sp>
        <p:nvSpPr>
          <p:cNvPr id="3" name="Content Placeholder 2"/>
          <p:cNvSpPr>
            <a:spLocks noGrp="1"/>
          </p:cNvSpPr>
          <p:nvPr>
            <p:ph idx="1"/>
          </p:nvPr>
        </p:nvSpPr>
        <p:spPr>
          <a:xfrm>
            <a:off x="272480" y="1196752"/>
            <a:ext cx="9433048" cy="4929411"/>
          </a:xfrm>
        </p:spPr>
        <p:txBody>
          <a:bodyPr/>
          <a:lstStyle/>
          <a:p>
            <a:pPr algn="just">
              <a:buFont typeface="Wingdings" pitchFamily="2" charset="2"/>
              <a:buChar char="ü"/>
            </a:pPr>
            <a:r>
              <a:rPr lang="en-US" sz="3600" b="1" dirty="0" smtClean="0"/>
              <a:t>We have seen how animals plotted against </a:t>
            </a:r>
            <a:r>
              <a:rPr lang="en-US" sz="3600" b="1" dirty="0" err="1" smtClean="0"/>
              <a:t>Mr</a:t>
            </a:r>
            <a:r>
              <a:rPr lang="en-US" sz="3600" b="1" dirty="0" smtClean="0"/>
              <a:t> Jones and started the revolution that Old Major prophesied. </a:t>
            </a:r>
            <a:r>
              <a:rPr lang="en-US" sz="3600" b="1" dirty="0" smtClean="0"/>
              <a:t>0537512461</a:t>
            </a:r>
            <a:endParaRPr lang="en-US" sz="3600" b="1" dirty="0" smtClean="0"/>
          </a:p>
          <a:p>
            <a:pPr algn="just">
              <a:buFont typeface="Wingdings" pitchFamily="2" charset="2"/>
              <a:buChar char="ü"/>
            </a:pPr>
            <a:r>
              <a:rPr lang="en-US" sz="3600" b="1" dirty="0" smtClean="0"/>
              <a:t>We have also seen how the cleverest of animals, the pigs, have easily taken control of animals thanks to their knowledge, cleverness, and eagerness for leadership. Those are necessary qualities for taking a leading role.</a:t>
            </a:r>
            <a:endParaRPr lang="en-US" sz="3600" b="1" dirty="0"/>
          </a:p>
        </p:txBody>
      </p:sp>
    </p:spTree>
    <p:extLst>
      <p:ext uri="{BB962C8B-B14F-4D97-AF65-F5344CB8AC3E}">
        <p14:creationId xmlns="" xmlns:p14="http://schemas.microsoft.com/office/powerpoint/2010/main" val="322149927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Where We Stand</a:t>
            </a:r>
            <a:endParaRPr lang="en-US" b="1" dirty="0">
              <a:solidFill>
                <a:schemeClr val="tx1"/>
              </a:solidFill>
            </a:endParaRPr>
          </a:p>
        </p:txBody>
      </p:sp>
      <p:sp>
        <p:nvSpPr>
          <p:cNvPr id="3" name="Content Placeholder 2"/>
          <p:cNvSpPr>
            <a:spLocks noGrp="1"/>
          </p:cNvSpPr>
          <p:nvPr>
            <p:ph idx="1"/>
          </p:nvPr>
        </p:nvSpPr>
        <p:spPr>
          <a:xfrm>
            <a:off x="272480" y="1196752"/>
            <a:ext cx="9433048" cy="4929411"/>
          </a:xfrm>
        </p:spPr>
        <p:txBody>
          <a:bodyPr/>
          <a:lstStyle/>
          <a:p>
            <a:pPr algn="just">
              <a:buFont typeface="Wingdings" pitchFamily="2" charset="2"/>
              <a:buChar char="ü"/>
            </a:pPr>
            <a:r>
              <a:rPr lang="en-US" sz="3600" b="1" dirty="0" smtClean="0"/>
              <a:t>We also agreed that the novel is full of realism though the writer has chosen a form that looks far from realism which is the allegory whereby the story is built mainly around animals. </a:t>
            </a:r>
          </a:p>
          <a:p>
            <a:pPr algn="just">
              <a:buFont typeface="Wingdings" pitchFamily="2" charset="2"/>
              <a:buChar char="ü"/>
            </a:pPr>
            <a:r>
              <a:rPr lang="en-US" sz="3600" b="1" dirty="0" smtClean="0"/>
              <a:t>Question: how has Orwell made of the novel a realistic one though it talks mainly about animals?</a:t>
            </a:r>
            <a:endParaRPr lang="en-US" sz="3600" b="1" dirty="0"/>
          </a:p>
        </p:txBody>
      </p:sp>
    </p:spTree>
    <p:extLst>
      <p:ext uri="{BB962C8B-B14F-4D97-AF65-F5344CB8AC3E}">
        <p14:creationId xmlns="" xmlns:p14="http://schemas.microsoft.com/office/powerpoint/2010/main" val="905807447"/>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Where We Stand</a:t>
            </a:r>
            <a:endParaRPr lang="en-US" b="1" dirty="0">
              <a:solidFill>
                <a:schemeClr val="tx1"/>
              </a:solidFill>
            </a:endParaRPr>
          </a:p>
        </p:txBody>
      </p:sp>
      <p:sp>
        <p:nvSpPr>
          <p:cNvPr id="3" name="Content Placeholder 2"/>
          <p:cNvSpPr>
            <a:spLocks noGrp="1"/>
          </p:cNvSpPr>
          <p:nvPr>
            <p:ph idx="1"/>
          </p:nvPr>
        </p:nvSpPr>
        <p:spPr>
          <a:xfrm>
            <a:off x="272480" y="1196752"/>
            <a:ext cx="9433048" cy="4929411"/>
          </a:xfrm>
        </p:spPr>
        <p:txBody>
          <a:bodyPr/>
          <a:lstStyle/>
          <a:p>
            <a:pPr algn="just"/>
            <a:r>
              <a:rPr lang="en-US" sz="3600" b="1" dirty="0" smtClean="0"/>
              <a:t>how has Orwell made of the novel a realistic one though it talks mainly about animals?</a:t>
            </a:r>
          </a:p>
          <a:p>
            <a:pPr algn="just">
              <a:buFont typeface="Wingdings" pitchFamily="2" charset="2"/>
              <a:buChar char="ü"/>
            </a:pPr>
            <a:r>
              <a:rPr lang="en-GB" sz="3600" b="1" dirty="0" smtClean="0"/>
              <a:t>By insisting on the parallel relationship between history and fiction</a:t>
            </a:r>
          </a:p>
          <a:p>
            <a:pPr algn="just">
              <a:buFont typeface="Wingdings" pitchFamily="2" charset="2"/>
              <a:buChar char="ü"/>
            </a:pPr>
            <a:r>
              <a:rPr lang="en-GB" sz="3600" b="1" dirty="0" smtClean="0"/>
              <a:t>By being objective</a:t>
            </a:r>
          </a:p>
          <a:p>
            <a:pPr algn="just">
              <a:buFont typeface="Wingdings" pitchFamily="2" charset="2"/>
              <a:buChar char="ü"/>
            </a:pPr>
            <a:r>
              <a:rPr lang="en-GB" sz="3600" b="1" dirty="0" smtClean="0"/>
              <a:t>By being ironic and challenging</a:t>
            </a:r>
            <a:endParaRPr lang="en-US" sz="3600" b="1" dirty="0"/>
          </a:p>
        </p:txBody>
      </p:sp>
    </p:spTree>
    <p:extLst>
      <p:ext uri="{BB962C8B-B14F-4D97-AF65-F5344CB8AC3E}">
        <p14:creationId xmlns="" xmlns:p14="http://schemas.microsoft.com/office/powerpoint/2010/main" val="905807447"/>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chemeClr val="tx1"/>
                </a:solidFill>
              </a:rPr>
              <a:t>The Place of Religion in Communism</a:t>
            </a:r>
            <a:endParaRPr lang="en-US" b="1" dirty="0">
              <a:solidFill>
                <a:schemeClr val="tx1"/>
              </a:solidFill>
            </a:endParaRPr>
          </a:p>
        </p:txBody>
      </p:sp>
      <p:sp>
        <p:nvSpPr>
          <p:cNvPr id="3" name="Content Placeholder 2"/>
          <p:cNvSpPr>
            <a:spLocks noGrp="1"/>
          </p:cNvSpPr>
          <p:nvPr>
            <p:ph idx="1"/>
          </p:nvPr>
        </p:nvSpPr>
        <p:spPr>
          <a:xfrm>
            <a:off x="272480" y="980728"/>
            <a:ext cx="9433048" cy="5145435"/>
          </a:xfrm>
        </p:spPr>
        <p:txBody>
          <a:bodyPr/>
          <a:lstStyle/>
          <a:p>
            <a:pPr marL="0" indent="0" algn="just"/>
            <a:r>
              <a:rPr lang="en-US" b="1" dirty="0" smtClean="0"/>
              <a:t> </a:t>
            </a:r>
            <a:r>
              <a:rPr lang="en-US" u="sng" dirty="0"/>
              <a:t>The pigs' most troublesome opponent proves to be Moses, the raven, who flies about spreading tales of a place called </a:t>
            </a:r>
            <a:r>
              <a:rPr lang="en-US" u="sng" dirty="0" err="1"/>
              <a:t>Sugarcandy</a:t>
            </a:r>
            <a:r>
              <a:rPr lang="en-US" u="sng" dirty="0"/>
              <a:t> Mountain, where animals go when they die—a place of great pleasure and plenty, where sugar grows on the hedges.</a:t>
            </a:r>
            <a:r>
              <a:rPr lang="en-US" dirty="0"/>
              <a:t> Even though many of the animals despise the talkative and idle Moses, they nevertheless find great appeal in the idea of </a:t>
            </a:r>
            <a:r>
              <a:rPr lang="en-US" dirty="0" err="1"/>
              <a:t>Sugarcandy</a:t>
            </a:r>
            <a:r>
              <a:rPr lang="en-US" dirty="0"/>
              <a:t> Mountain. </a:t>
            </a:r>
            <a:r>
              <a:rPr lang="en-US" u="sng" dirty="0"/>
              <a:t>The pigs work very hard </a:t>
            </a:r>
            <a:r>
              <a:rPr lang="en-US" dirty="0"/>
              <a:t>to convince the other animals of the falsehood of Moses's teachings. </a:t>
            </a:r>
            <a:endParaRPr lang="en-US" b="1" dirty="0"/>
          </a:p>
        </p:txBody>
      </p:sp>
    </p:spTree>
    <p:extLst>
      <p:ext uri="{BB962C8B-B14F-4D97-AF65-F5344CB8AC3E}">
        <p14:creationId xmlns="" xmlns:p14="http://schemas.microsoft.com/office/powerpoint/2010/main" val="1622488552"/>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chemeClr val="tx1"/>
                </a:solidFill>
              </a:rPr>
              <a:t>The Place of Religion in Communism</a:t>
            </a:r>
            <a:endParaRPr lang="en-US" b="1" dirty="0">
              <a:solidFill>
                <a:schemeClr val="tx1"/>
              </a:solidFill>
            </a:endParaRPr>
          </a:p>
        </p:txBody>
      </p:sp>
      <p:sp>
        <p:nvSpPr>
          <p:cNvPr id="3" name="Content Placeholder 2"/>
          <p:cNvSpPr>
            <a:spLocks noGrp="1"/>
          </p:cNvSpPr>
          <p:nvPr>
            <p:ph idx="1"/>
          </p:nvPr>
        </p:nvSpPr>
        <p:spPr>
          <a:xfrm>
            <a:off x="272480" y="980728"/>
            <a:ext cx="9433048" cy="5145435"/>
          </a:xfrm>
        </p:spPr>
        <p:txBody>
          <a:bodyPr/>
          <a:lstStyle/>
          <a:p>
            <a:pPr marL="0" indent="0" algn="just"/>
            <a:r>
              <a:rPr lang="en-US" dirty="0"/>
              <a:t>It was situated somewhere up in the sky</a:t>
            </a:r>
            <a:r>
              <a:rPr lang="en-US" dirty="0" smtClean="0"/>
              <a:t>, a </a:t>
            </a:r>
            <a:r>
              <a:rPr lang="en-US" dirty="0"/>
              <a:t>little distance beyond the clouds, Moses said. </a:t>
            </a:r>
            <a:r>
              <a:rPr lang="en-US" dirty="0">
                <a:solidFill>
                  <a:srgbClr val="FF0000"/>
                </a:solidFill>
              </a:rPr>
              <a:t>In </a:t>
            </a:r>
            <a:r>
              <a:rPr lang="en-US" dirty="0" err="1">
                <a:solidFill>
                  <a:srgbClr val="FF0000"/>
                </a:solidFill>
              </a:rPr>
              <a:t>Sugarcandy</a:t>
            </a:r>
            <a:r>
              <a:rPr lang="en-US" dirty="0">
                <a:solidFill>
                  <a:srgbClr val="FF0000"/>
                </a:solidFill>
              </a:rPr>
              <a:t> Mountain </a:t>
            </a:r>
            <a:r>
              <a:rPr lang="en-US" dirty="0" smtClean="0">
                <a:solidFill>
                  <a:srgbClr val="FF0000"/>
                </a:solidFill>
              </a:rPr>
              <a:t>it was </a:t>
            </a:r>
            <a:r>
              <a:rPr lang="en-US" dirty="0">
                <a:solidFill>
                  <a:srgbClr val="FF0000"/>
                </a:solidFill>
              </a:rPr>
              <a:t>Sunday seven days a week</a:t>
            </a:r>
            <a:r>
              <a:rPr lang="en-US" dirty="0"/>
              <a:t>, clover was in season all the year round, </a:t>
            </a:r>
            <a:r>
              <a:rPr lang="en-US" dirty="0" smtClean="0"/>
              <a:t>and lump </a:t>
            </a:r>
            <a:r>
              <a:rPr lang="en-US" dirty="0"/>
              <a:t>sugar and linseed cake grew on the hedges. The animals hated </a:t>
            </a:r>
            <a:r>
              <a:rPr lang="en-US" dirty="0" smtClean="0"/>
              <a:t>Moses because </a:t>
            </a:r>
            <a:r>
              <a:rPr lang="en-US" dirty="0"/>
              <a:t>he told tales and did no work, but some of them believed </a:t>
            </a:r>
            <a:r>
              <a:rPr lang="en-US" dirty="0" smtClean="0"/>
              <a:t>in </a:t>
            </a:r>
            <a:r>
              <a:rPr lang="en-US" dirty="0" err="1" smtClean="0"/>
              <a:t>Sugarcandy</a:t>
            </a:r>
            <a:r>
              <a:rPr lang="en-US" dirty="0" smtClean="0"/>
              <a:t> </a:t>
            </a:r>
            <a:r>
              <a:rPr lang="en-US" dirty="0"/>
              <a:t>Mountain, and the pigs had to argue very hard to persuade </a:t>
            </a:r>
            <a:r>
              <a:rPr lang="en-US" dirty="0" smtClean="0"/>
              <a:t>them that </a:t>
            </a:r>
            <a:r>
              <a:rPr lang="en-US" dirty="0"/>
              <a:t>there was no such place.</a:t>
            </a:r>
            <a:endParaRPr lang="en-US" b="1" dirty="0"/>
          </a:p>
        </p:txBody>
      </p:sp>
    </p:spTree>
    <p:extLst>
      <p:ext uri="{BB962C8B-B14F-4D97-AF65-F5344CB8AC3E}">
        <p14:creationId xmlns="" xmlns:p14="http://schemas.microsoft.com/office/powerpoint/2010/main" val="1758318224"/>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 </a:t>
            </a:r>
            <a:endParaRPr lang="en-US" dirty="0"/>
          </a:p>
        </p:txBody>
      </p:sp>
      <p:sp>
        <p:nvSpPr>
          <p:cNvPr id="3" name="Content Placeholder 2"/>
          <p:cNvSpPr>
            <a:spLocks noGrp="1"/>
          </p:cNvSpPr>
          <p:nvPr>
            <p:ph idx="1"/>
          </p:nvPr>
        </p:nvSpPr>
        <p:spPr/>
        <p:txBody>
          <a:bodyPr/>
          <a:lstStyle/>
          <a:p>
            <a:pPr algn="just"/>
            <a:r>
              <a:rPr lang="en-US" b="1" i="1" dirty="0" smtClean="0"/>
              <a:t> </a:t>
            </a:r>
            <a:r>
              <a:rPr lang="en-US" b="1" i="1" dirty="0">
                <a:solidFill>
                  <a:srgbClr val="0000FF"/>
                </a:solidFill>
              </a:rPr>
              <a:t>In </a:t>
            </a:r>
            <a:r>
              <a:rPr lang="en-US" b="1" i="1" dirty="0" err="1">
                <a:solidFill>
                  <a:srgbClr val="0000FF"/>
                </a:solidFill>
              </a:rPr>
              <a:t>Sugarcandy</a:t>
            </a:r>
            <a:r>
              <a:rPr lang="en-US" b="1" i="1" dirty="0">
                <a:solidFill>
                  <a:srgbClr val="0000FF"/>
                </a:solidFill>
              </a:rPr>
              <a:t> Mountain it was Sunday seven days a </a:t>
            </a:r>
            <a:r>
              <a:rPr lang="en-US" b="1" i="1" dirty="0" smtClean="0">
                <a:solidFill>
                  <a:srgbClr val="0000FF"/>
                </a:solidFill>
              </a:rPr>
              <a:t>week:</a:t>
            </a:r>
          </a:p>
          <a:p>
            <a:pPr marL="457200" indent="-457200" algn="just">
              <a:buFont typeface="Wingdings" pitchFamily="2" charset="2"/>
              <a:buChar char="v"/>
            </a:pPr>
            <a:r>
              <a:rPr lang="en-US" dirty="0" smtClean="0">
                <a:solidFill>
                  <a:srgbClr val="0000FF"/>
                </a:solidFill>
              </a:rPr>
              <a:t>Animals will not have to work.</a:t>
            </a:r>
          </a:p>
          <a:p>
            <a:pPr marL="457200" indent="-457200" algn="just">
              <a:buFont typeface="Wingdings" pitchFamily="2" charset="2"/>
              <a:buChar char="v"/>
            </a:pPr>
            <a:r>
              <a:rPr lang="en-US" dirty="0" smtClean="0">
                <a:solidFill>
                  <a:srgbClr val="0000FF"/>
                </a:solidFill>
              </a:rPr>
              <a:t>Animals will go to the Church on Sunday.</a:t>
            </a:r>
          </a:p>
          <a:p>
            <a:pPr marL="457200" indent="-457200" algn="just">
              <a:buFont typeface="Wingdings" pitchFamily="2" charset="2"/>
              <a:buChar char="v"/>
            </a:pPr>
            <a:r>
              <a:rPr lang="en-US" dirty="0">
                <a:solidFill>
                  <a:srgbClr val="0000FF"/>
                </a:solidFill>
              </a:rPr>
              <a:t>Animals will go to the Church </a:t>
            </a:r>
            <a:r>
              <a:rPr lang="en-US" dirty="0" smtClean="0">
                <a:solidFill>
                  <a:srgbClr val="0000FF"/>
                </a:solidFill>
              </a:rPr>
              <a:t>everyday.</a:t>
            </a:r>
          </a:p>
          <a:p>
            <a:pPr marL="457200" indent="-457200" algn="just">
              <a:buFont typeface="Wingdings" pitchFamily="2" charset="2"/>
              <a:buChar char="v"/>
            </a:pPr>
            <a:r>
              <a:rPr lang="en-US" dirty="0" smtClean="0">
                <a:solidFill>
                  <a:srgbClr val="0000FF"/>
                </a:solidFill>
              </a:rPr>
              <a:t>Sugar can be found in mountains</a:t>
            </a:r>
            <a:endParaRPr lang="en-US" dirty="0">
              <a:solidFill>
                <a:srgbClr val="0000FF"/>
              </a:solidFill>
            </a:endParaRPr>
          </a:p>
          <a:p>
            <a:pPr algn="just"/>
            <a:endParaRPr lang="en-US" dirty="0" smtClean="0">
              <a:solidFill>
                <a:srgbClr val="FF0000"/>
              </a:solidFill>
            </a:endParaRPr>
          </a:p>
          <a:p>
            <a:pPr algn="just"/>
            <a:endParaRPr lang="en-US" dirty="0"/>
          </a:p>
        </p:txBody>
      </p:sp>
    </p:spTree>
    <p:extLst>
      <p:ext uri="{BB962C8B-B14F-4D97-AF65-F5344CB8AC3E}">
        <p14:creationId xmlns="" xmlns:p14="http://schemas.microsoft.com/office/powerpoint/2010/main" val="3240947454"/>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 </a:t>
            </a:r>
            <a:endParaRPr lang="en-US" dirty="0"/>
          </a:p>
        </p:txBody>
      </p:sp>
      <p:sp>
        <p:nvSpPr>
          <p:cNvPr id="3" name="Content Placeholder 2"/>
          <p:cNvSpPr>
            <a:spLocks noGrp="1"/>
          </p:cNvSpPr>
          <p:nvPr>
            <p:ph idx="1"/>
          </p:nvPr>
        </p:nvSpPr>
        <p:spPr/>
        <p:txBody>
          <a:bodyPr/>
          <a:lstStyle/>
          <a:p>
            <a:pPr marL="0" indent="0" algn="just"/>
            <a:r>
              <a:rPr lang="en-US" b="1" i="1" dirty="0" smtClean="0"/>
              <a:t>The </a:t>
            </a:r>
            <a:r>
              <a:rPr lang="en-US" b="1" i="1" u="sng" dirty="0"/>
              <a:t>pigs</a:t>
            </a:r>
            <a:r>
              <a:rPr lang="en-US" b="1" i="1" dirty="0"/>
              <a:t> had to argue very hard to persuade them that there was no such place</a:t>
            </a:r>
            <a:r>
              <a:rPr lang="en-US" b="1" i="1" dirty="0" smtClean="0"/>
              <a:t>.</a:t>
            </a:r>
          </a:p>
          <a:p>
            <a:pPr marL="457200" indent="-457200" algn="just">
              <a:buFont typeface="Wingdings" pitchFamily="2" charset="2"/>
              <a:buChar char="v"/>
            </a:pPr>
            <a:r>
              <a:rPr lang="en-US" b="1" i="1" dirty="0" smtClean="0">
                <a:solidFill>
                  <a:srgbClr val="0000FF"/>
                </a:solidFill>
              </a:rPr>
              <a:t>Pigs here means Communist leaders in Russia who hated religion</a:t>
            </a:r>
          </a:p>
          <a:p>
            <a:pPr marL="457200" indent="-457200" algn="just">
              <a:buFont typeface="Wingdings" pitchFamily="2" charset="2"/>
              <a:buChar char="v"/>
            </a:pPr>
            <a:r>
              <a:rPr lang="en-US" b="1" i="1" dirty="0" smtClean="0">
                <a:solidFill>
                  <a:srgbClr val="0000FF"/>
                </a:solidFill>
              </a:rPr>
              <a:t>The word pigs only refers to animals on the farm</a:t>
            </a:r>
          </a:p>
          <a:p>
            <a:pPr marL="457200" indent="-457200" algn="just">
              <a:buFont typeface="Wingdings" pitchFamily="2" charset="2"/>
              <a:buChar char="v"/>
            </a:pPr>
            <a:r>
              <a:rPr lang="en-US" b="1" i="1" dirty="0" smtClean="0">
                <a:solidFill>
                  <a:srgbClr val="0000FF"/>
                </a:solidFill>
              </a:rPr>
              <a:t>Pigs do not argue</a:t>
            </a:r>
          </a:p>
          <a:p>
            <a:pPr marL="457200" indent="-457200" algn="just">
              <a:buFont typeface="Wingdings" pitchFamily="2" charset="2"/>
              <a:buChar char="v"/>
            </a:pPr>
            <a:r>
              <a:rPr lang="en-US" b="1" i="1" dirty="0" smtClean="0">
                <a:solidFill>
                  <a:srgbClr val="0000FF"/>
                </a:solidFill>
              </a:rPr>
              <a:t>Pigs and animals liked sugar</a:t>
            </a:r>
          </a:p>
          <a:p>
            <a:pPr marL="457200" indent="-457200" algn="just">
              <a:buFont typeface="Wingdings" pitchFamily="2" charset="2"/>
              <a:buChar char="v"/>
            </a:pPr>
            <a:endParaRPr lang="en-US" b="1" i="1" dirty="0" smtClean="0">
              <a:solidFill>
                <a:srgbClr val="0000FF"/>
              </a:solidFill>
            </a:endParaRPr>
          </a:p>
          <a:p>
            <a:pPr marL="457200" indent="-457200" algn="just">
              <a:buFont typeface="Wingdings" pitchFamily="2" charset="2"/>
              <a:buChar char="v"/>
            </a:pPr>
            <a:endParaRPr lang="en-US" b="1" i="1" dirty="0" smtClean="0"/>
          </a:p>
          <a:p>
            <a:pPr marL="457200" indent="-457200" algn="just">
              <a:buFont typeface="Wingdings" pitchFamily="2" charset="2"/>
              <a:buChar char="v"/>
            </a:pPr>
            <a:endParaRPr lang="en-US" b="1" i="1" dirty="0"/>
          </a:p>
        </p:txBody>
      </p:sp>
    </p:spTree>
    <p:extLst>
      <p:ext uri="{BB962C8B-B14F-4D97-AF65-F5344CB8AC3E}">
        <p14:creationId xmlns="" xmlns:p14="http://schemas.microsoft.com/office/powerpoint/2010/main" val="3465508020"/>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chemeClr val="tx1"/>
                </a:solidFill>
              </a:rPr>
              <a:t>The Place of Religion in Communism</a:t>
            </a:r>
            <a:endParaRPr lang="en-US" b="1" dirty="0">
              <a:solidFill>
                <a:schemeClr val="tx1"/>
              </a:solidFill>
            </a:endParaRPr>
          </a:p>
        </p:txBody>
      </p:sp>
      <p:sp>
        <p:nvSpPr>
          <p:cNvPr id="3" name="Content Placeholder 2"/>
          <p:cNvSpPr>
            <a:spLocks noGrp="1"/>
          </p:cNvSpPr>
          <p:nvPr>
            <p:ph idx="1"/>
          </p:nvPr>
        </p:nvSpPr>
        <p:spPr>
          <a:xfrm>
            <a:off x="272480" y="980728"/>
            <a:ext cx="9433048" cy="5145435"/>
          </a:xfrm>
        </p:spPr>
        <p:txBody>
          <a:bodyPr/>
          <a:lstStyle/>
          <a:p>
            <a:pPr marL="0" indent="0" algn="just"/>
            <a:r>
              <a:rPr lang="en-US" b="1" dirty="0" smtClean="0"/>
              <a:t>Communism regards religion as </a:t>
            </a:r>
            <a:r>
              <a:rPr lang="en-US" b="1" u="sng" dirty="0" smtClean="0"/>
              <a:t>the opium of the people.</a:t>
            </a:r>
            <a:r>
              <a:rPr lang="en-US" b="1" dirty="0" smtClean="0"/>
              <a:t> This means that it tells people sweet things about the future and asks them not to trouble themselves in this life, on the understanding that in heaven, they will be rewarded with everything they were deprived of in real life.</a:t>
            </a:r>
          </a:p>
          <a:p>
            <a:pPr marL="0" indent="0" algn="just"/>
            <a:r>
              <a:rPr lang="en-US" b="1" dirty="0" smtClean="0"/>
              <a:t>Moses </a:t>
            </a:r>
            <a:r>
              <a:rPr lang="en-US" b="1" dirty="0" smtClean="0">
                <a:solidFill>
                  <a:srgbClr val="FF0000"/>
                </a:solidFill>
              </a:rPr>
              <a:t>(the raven) </a:t>
            </a:r>
            <a:r>
              <a:rPr lang="en-US" b="1" dirty="0" smtClean="0"/>
              <a:t>is the symbol of religion.</a:t>
            </a:r>
          </a:p>
          <a:p>
            <a:pPr marL="0" indent="0" algn="just"/>
            <a:r>
              <a:rPr lang="en-US" b="1" dirty="0" smtClean="0"/>
              <a:t>He is despised, hated by all. (Another meaning here is that Communist thinking asks people to hate religion)</a:t>
            </a:r>
          </a:p>
          <a:p>
            <a:pPr marL="0" indent="0" algn="just"/>
            <a:endParaRPr lang="en-US" b="1" dirty="0"/>
          </a:p>
        </p:txBody>
      </p:sp>
    </p:spTree>
    <p:extLst>
      <p:ext uri="{BB962C8B-B14F-4D97-AF65-F5344CB8AC3E}">
        <p14:creationId xmlns="" xmlns:p14="http://schemas.microsoft.com/office/powerpoint/2010/main" val="794936597"/>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algn="just"/>
            <a:r>
              <a:rPr lang="en-US" b="1" dirty="0" smtClean="0">
                <a:solidFill>
                  <a:srgbClr val="0000FF"/>
                </a:solidFill>
              </a:rPr>
              <a:t>What is </a:t>
            </a:r>
            <a:r>
              <a:rPr lang="en-US" b="1" dirty="0">
                <a:solidFill>
                  <a:srgbClr val="0000FF"/>
                </a:solidFill>
              </a:rPr>
              <a:t>the opium of the </a:t>
            </a:r>
            <a:r>
              <a:rPr lang="en-US" b="1" dirty="0" smtClean="0">
                <a:solidFill>
                  <a:srgbClr val="0000FF"/>
                </a:solidFill>
              </a:rPr>
              <a:t>people according to Communists?</a:t>
            </a:r>
          </a:p>
          <a:p>
            <a:pPr marL="457200" indent="-457200" algn="just">
              <a:buFont typeface="Courier New" pitchFamily="49" charset="0"/>
              <a:buChar char="o"/>
            </a:pPr>
            <a:r>
              <a:rPr lang="en-US" b="1" dirty="0" smtClean="0">
                <a:solidFill>
                  <a:srgbClr val="0000FF"/>
                </a:solidFill>
              </a:rPr>
              <a:t>Politics</a:t>
            </a:r>
          </a:p>
          <a:p>
            <a:pPr marL="457200" indent="-457200" algn="just">
              <a:buFont typeface="Courier New" pitchFamily="49" charset="0"/>
              <a:buChar char="o"/>
            </a:pPr>
            <a:r>
              <a:rPr lang="en-US" b="1" dirty="0" smtClean="0">
                <a:solidFill>
                  <a:srgbClr val="0000FF"/>
                </a:solidFill>
              </a:rPr>
              <a:t>Economy</a:t>
            </a:r>
          </a:p>
          <a:p>
            <a:pPr marL="457200" indent="-457200" algn="just">
              <a:buFont typeface="Courier New" pitchFamily="49" charset="0"/>
              <a:buChar char="o"/>
            </a:pPr>
            <a:r>
              <a:rPr lang="en-US" b="1" dirty="0" smtClean="0">
                <a:solidFill>
                  <a:srgbClr val="0000FF"/>
                </a:solidFill>
              </a:rPr>
              <a:t>Religion</a:t>
            </a:r>
          </a:p>
          <a:p>
            <a:pPr marL="457200" indent="-457200" algn="just">
              <a:buFont typeface="Courier New" pitchFamily="49" charset="0"/>
              <a:buChar char="o"/>
            </a:pPr>
            <a:r>
              <a:rPr lang="en-US" b="1" dirty="0" smtClean="0">
                <a:solidFill>
                  <a:srgbClr val="0000FF"/>
                </a:solidFill>
              </a:rPr>
              <a:t>Money</a:t>
            </a:r>
          </a:p>
          <a:p>
            <a:pPr marL="0" indent="0" algn="just"/>
            <a:endParaRPr lang="en-US" b="1" dirty="0" smtClean="0">
              <a:solidFill>
                <a:srgbClr val="0000FF"/>
              </a:solidFill>
            </a:endParaRPr>
          </a:p>
          <a:p>
            <a:pPr algn="just"/>
            <a:r>
              <a:rPr lang="en-US" dirty="0" smtClean="0"/>
              <a:t> </a:t>
            </a:r>
            <a:endParaRPr lang="en-US" dirty="0"/>
          </a:p>
        </p:txBody>
      </p:sp>
    </p:spTree>
    <p:extLst>
      <p:ext uri="{BB962C8B-B14F-4D97-AF65-F5344CB8AC3E}">
        <p14:creationId xmlns="" xmlns:p14="http://schemas.microsoft.com/office/powerpoint/2010/main" val="1049678307"/>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Question </a:t>
            </a:r>
            <a:endParaRPr lang="en-US" b="1" dirty="0">
              <a:solidFill>
                <a:srgbClr val="FF0000"/>
              </a:solidFill>
            </a:endParaRPr>
          </a:p>
        </p:txBody>
      </p:sp>
      <p:sp>
        <p:nvSpPr>
          <p:cNvPr id="3" name="Content Placeholder 2"/>
          <p:cNvSpPr>
            <a:spLocks noGrp="1"/>
          </p:cNvSpPr>
          <p:nvPr>
            <p:ph idx="1"/>
          </p:nvPr>
        </p:nvSpPr>
        <p:spPr/>
        <p:txBody>
          <a:bodyPr/>
          <a:lstStyle/>
          <a:p>
            <a:pPr algn="l"/>
            <a:r>
              <a:rPr lang="en-US" dirty="0" smtClean="0"/>
              <a:t> * The character of Moses in the novel is regarded as: (</a:t>
            </a:r>
            <a:r>
              <a:rPr lang="en-US" u="sng" dirty="0" smtClean="0"/>
              <a:t>hateful-</a:t>
            </a:r>
            <a:r>
              <a:rPr lang="en-US" dirty="0" smtClean="0"/>
              <a:t> lovely- neutral- happy).</a:t>
            </a:r>
          </a:p>
          <a:p>
            <a:pPr marL="0" indent="0" algn="l"/>
            <a:r>
              <a:rPr lang="en-US" dirty="0" smtClean="0"/>
              <a:t>Moses is seen by animals as asking them to: </a:t>
            </a:r>
          </a:p>
          <a:p>
            <a:pPr marL="457200" indent="-457200" algn="l">
              <a:buFont typeface="Wingdings" pitchFamily="2" charset="2"/>
              <a:buChar char="q"/>
            </a:pPr>
            <a:r>
              <a:rPr lang="en-US" dirty="0" smtClean="0"/>
              <a:t>become lazy and wait for reward in the afterlife</a:t>
            </a:r>
          </a:p>
          <a:p>
            <a:pPr marL="457200" indent="-457200" algn="l">
              <a:buFont typeface="Wingdings" pitchFamily="2" charset="2"/>
              <a:buChar char="q"/>
            </a:pPr>
            <a:r>
              <a:rPr lang="en-US" dirty="0" smtClean="0"/>
              <a:t>To become active and to forget about religion</a:t>
            </a:r>
          </a:p>
          <a:p>
            <a:pPr marL="457200" indent="-457200" algn="l">
              <a:buFont typeface="Wingdings" pitchFamily="2" charset="2"/>
              <a:buChar char="q"/>
            </a:pPr>
            <a:r>
              <a:rPr lang="en-US" dirty="0" smtClean="0"/>
              <a:t>To support Mollie</a:t>
            </a:r>
          </a:p>
          <a:p>
            <a:pPr marL="457200" indent="-457200" algn="l">
              <a:buFont typeface="Wingdings" pitchFamily="2" charset="2"/>
              <a:buChar char="q"/>
            </a:pPr>
            <a:r>
              <a:rPr lang="en-US" dirty="0" smtClean="0"/>
              <a:t>To attack Snowball </a:t>
            </a:r>
          </a:p>
          <a:p>
            <a:pPr marL="457200" indent="-457200" algn="l">
              <a:buFont typeface="Arial" charset="0"/>
              <a:buChar char="•"/>
            </a:pPr>
            <a:endParaRPr lang="en-US" dirty="0" smtClean="0"/>
          </a:p>
        </p:txBody>
      </p:sp>
    </p:spTree>
    <p:extLst>
      <p:ext uri="{BB962C8B-B14F-4D97-AF65-F5344CB8AC3E}">
        <p14:creationId xmlns="" xmlns:p14="http://schemas.microsoft.com/office/powerpoint/2010/main" val="2449856598"/>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FF0000"/>
                </a:solidFill>
              </a:rPr>
              <a:t>The Rebellion</a:t>
            </a:r>
            <a:endParaRPr lang="en-US" b="1" dirty="0">
              <a:solidFill>
                <a:srgbClr val="FF0000"/>
              </a:solidFill>
            </a:endParaRPr>
          </a:p>
        </p:txBody>
      </p:sp>
      <p:sp>
        <p:nvSpPr>
          <p:cNvPr id="3" name="Content Placeholder 2"/>
          <p:cNvSpPr>
            <a:spLocks noGrp="1"/>
          </p:cNvSpPr>
          <p:nvPr>
            <p:ph idx="1"/>
          </p:nvPr>
        </p:nvSpPr>
        <p:spPr>
          <a:xfrm>
            <a:off x="200472" y="980728"/>
            <a:ext cx="9505056" cy="5472608"/>
          </a:xfrm>
        </p:spPr>
        <p:txBody>
          <a:bodyPr/>
          <a:lstStyle/>
          <a:p>
            <a:pPr marL="0" indent="0" algn="just">
              <a:buFont typeface="Arial" charset="0"/>
              <a:buChar char="•"/>
            </a:pPr>
            <a:r>
              <a:rPr lang="en-US" sz="3500" dirty="0" smtClean="0"/>
              <a:t> </a:t>
            </a:r>
            <a:r>
              <a:rPr lang="en-US" sz="3500" dirty="0"/>
              <a:t>The Rebellion occurs much earlier than anyone expected and comes off with shocking ease. Mr. Jones has been driven to drink after losing money in a lawsuit, and he has let his men become lazy, dishonest, and neglectful. One day, Mr. Jones goes on a drinking binge and forgets to feed the animals. </a:t>
            </a:r>
            <a:r>
              <a:rPr lang="en-US" sz="3500" dirty="0">
                <a:solidFill>
                  <a:srgbClr val="0000FF"/>
                </a:solidFill>
              </a:rPr>
              <a:t>Unable to bear their hunger, the cows break into the store shed and the animals begin to eat</a:t>
            </a:r>
            <a:r>
              <a:rPr lang="en-US" sz="3500" dirty="0"/>
              <a:t>. Mr. Jones and his men discover the transgression and begin to whip the cows. </a:t>
            </a:r>
            <a:endParaRPr lang="en-US" sz="3500" dirty="0" smtClean="0"/>
          </a:p>
        </p:txBody>
      </p:sp>
    </p:spTree>
    <p:extLst>
      <p:ext uri="{BB962C8B-B14F-4D97-AF65-F5344CB8AC3E}">
        <p14:creationId xmlns="" xmlns:p14="http://schemas.microsoft.com/office/powerpoint/2010/main" val="672620095"/>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FF0000"/>
                </a:solidFill>
              </a:rPr>
              <a:t>The Rebellion</a:t>
            </a:r>
            <a:endParaRPr lang="en-US" b="1" dirty="0">
              <a:solidFill>
                <a:srgbClr val="FF0000"/>
              </a:solidFill>
            </a:endParaRPr>
          </a:p>
        </p:txBody>
      </p:sp>
      <p:sp>
        <p:nvSpPr>
          <p:cNvPr id="3" name="Content Placeholder 2"/>
          <p:cNvSpPr>
            <a:spLocks noGrp="1"/>
          </p:cNvSpPr>
          <p:nvPr>
            <p:ph idx="1"/>
          </p:nvPr>
        </p:nvSpPr>
        <p:spPr>
          <a:xfrm>
            <a:off x="200472" y="980728"/>
            <a:ext cx="9505056" cy="5472608"/>
          </a:xfrm>
        </p:spPr>
        <p:txBody>
          <a:bodyPr/>
          <a:lstStyle/>
          <a:p>
            <a:pPr marL="0" indent="0" algn="just">
              <a:buFont typeface="Arial" charset="0"/>
              <a:buChar char="•"/>
            </a:pPr>
            <a:r>
              <a:rPr lang="en-US" sz="3500" dirty="0" smtClean="0"/>
              <a:t>What is the direct reason for the rebellion of animals against </a:t>
            </a:r>
            <a:r>
              <a:rPr lang="en-US" sz="3500" dirty="0" err="1" smtClean="0"/>
              <a:t>Mr</a:t>
            </a:r>
            <a:r>
              <a:rPr lang="en-US" sz="3500" dirty="0" smtClean="0"/>
              <a:t> Jones?</a:t>
            </a:r>
          </a:p>
          <a:p>
            <a:pPr marL="1257300" lvl="3" indent="0" algn="just">
              <a:buFont typeface="Arial" charset="0"/>
              <a:buChar char="•"/>
            </a:pPr>
            <a:r>
              <a:rPr lang="en-US" sz="3600" dirty="0" smtClean="0">
                <a:solidFill>
                  <a:srgbClr val="0000FF"/>
                </a:solidFill>
              </a:rPr>
              <a:t>Hunger and maltreatment</a:t>
            </a:r>
          </a:p>
          <a:p>
            <a:pPr marL="1257300" lvl="3" indent="0" algn="just">
              <a:buFont typeface="Arial" charset="0"/>
              <a:buChar char="•"/>
            </a:pPr>
            <a:r>
              <a:rPr lang="en-US" sz="3600" dirty="0" smtClean="0">
                <a:solidFill>
                  <a:srgbClr val="0000FF"/>
                </a:solidFill>
              </a:rPr>
              <a:t>Poverty</a:t>
            </a:r>
          </a:p>
          <a:p>
            <a:pPr marL="1257300" lvl="3" indent="0" algn="just">
              <a:buFont typeface="Arial" charset="0"/>
              <a:buChar char="•"/>
            </a:pPr>
            <a:r>
              <a:rPr lang="en-US" sz="3600" dirty="0" smtClean="0">
                <a:solidFill>
                  <a:srgbClr val="0000FF"/>
                </a:solidFill>
              </a:rPr>
              <a:t>Diseases</a:t>
            </a:r>
          </a:p>
          <a:p>
            <a:pPr marL="1257300" lvl="3" indent="0" algn="just">
              <a:buFont typeface="Arial" charset="0"/>
              <a:buChar char="•"/>
            </a:pPr>
            <a:r>
              <a:rPr lang="en-US" sz="3600" dirty="0" smtClean="0">
                <a:solidFill>
                  <a:srgbClr val="0000FF"/>
                </a:solidFill>
              </a:rPr>
              <a:t>Old Major’s speech only</a:t>
            </a:r>
          </a:p>
        </p:txBody>
      </p:sp>
    </p:spTree>
    <p:extLst>
      <p:ext uri="{BB962C8B-B14F-4D97-AF65-F5344CB8AC3E}">
        <p14:creationId xmlns="" xmlns:p14="http://schemas.microsoft.com/office/powerpoint/2010/main" val="1240975278"/>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FF0000"/>
                </a:solidFill>
              </a:rPr>
              <a:t>The Rebellion</a:t>
            </a:r>
            <a:endParaRPr lang="en-US" b="1" dirty="0">
              <a:solidFill>
                <a:srgbClr val="FF0000"/>
              </a:solidFill>
            </a:endParaRPr>
          </a:p>
        </p:txBody>
      </p:sp>
      <p:sp>
        <p:nvSpPr>
          <p:cNvPr id="3" name="Content Placeholder 2"/>
          <p:cNvSpPr>
            <a:spLocks noGrp="1"/>
          </p:cNvSpPr>
          <p:nvPr>
            <p:ph idx="1"/>
          </p:nvPr>
        </p:nvSpPr>
        <p:spPr>
          <a:xfrm>
            <a:off x="200472" y="980728"/>
            <a:ext cx="9505056" cy="5472608"/>
          </a:xfrm>
        </p:spPr>
        <p:txBody>
          <a:bodyPr/>
          <a:lstStyle/>
          <a:p>
            <a:pPr marL="0" indent="0" algn="just">
              <a:buFont typeface="Arial" charset="0"/>
              <a:buChar char="•"/>
            </a:pPr>
            <a:r>
              <a:rPr lang="en-US" sz="3600" dirty="0"/>
              <a:t>Spurred to anger, the animals turn on the men, attack them, and easily chase them from the farm. Astonished by their success, the animals hurry to destroy the last remaining evidence of their subservience: chains, bits, halters, whips, and other implements stored in the farm buildings. After obliterating all signs of Mr. Jones, the animals enjoy a double ration of corn and sing “Beasts of England” seven times through, until it is time to sleep. </a:t>
            </a:r>
          </a:p>
        </p:txBody>
      </p:sp>
    </p:spTree>
    <p:extLst>
      <p:ext uri="{BB962C8B-B14F-4D97-AF65-F5344CB8AC3E}">
        <p14:creationId xmlns="" xmlns:p14="http://schemas.microsoft.com/office/powerpoint/2010/main" val="2755937025"/>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FF0000"/>
                </a:solidFill>
              </a:rPr>
              <a:t>The Rebellion</a:t>
            </a:r>
            <a:endParaRPr lang="en-US" b="1" dirty="0">
              <a:solidFill>
                <a:srgbClr val="FF0000"/>
              </a:solidFill>
            </a:endParaRPr>
          </a:p>
        </p:txBody>
      </p:sp>
      <p:sp>
        <p:nvSpPr>
          <p:cNvPr id="3" name="Content Placeholder 2"/>
          <p:cNvSpPr>
            <a:spLocks noGrp="1"/>
          </p:cNvSpPr>
          <p:nvPr>
            <p:ph idx="1"/>
          </p:nvPr>
        </p:nvSpPr>
        <p:spPr>
          <a:xfrm>
            <a:off x="200472" y="980728"/>
            <a:ext cx="9505056" cy="5472608"/>
          </a:xfrm>
        </p:spPr>
        <p:txBody>
          <a:bodyPr/>
          <a:lstStyle/>
          <a:p>
            <a:pPr marL="0" indent="0" algn="just"/>
            <a:r>
              <a:rPr lang="en-US" sz="4000" dirty="0"/>
              <a:t>The pigs reveal to the other animals that they have taught themselves how to read, and Snowball replaces the inscription “Manor Farm” on the front gate with the words “Animal Farm.” Snowball and Napoleon, having reduced the principles of Animalism to seven key commandments, paint these commandments on the side of the big barn. </a:t>
            </a:r>
          </a:p>
        </p:txBody>
      </p:sp>
    </p:spTree>
    <p:extLst>
      <p:ext uri="{BB962C8B-B14F-4D97-AF65-F5344CB8AC3E}">
        <p14:creationId xmlns="" xmlns:p14="http://schemas.microsoft.com/office/powerpoint/2010/main" val="1218274093"/>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FF0000"/>
                </a:solidFill>
              </a:rPr>
              <a:t>The Rebellion</a:t>
            </a:r>
            <a:endParaRPr lang="en-US" b="1" dirty="0">
              <a:solidFill>
                <a:srgbClr val="FF0000"/>
              </a:solidFill>
            </a:endParaRPr>
          </a:p>
        </p:txBody>
      </p:sp>
      <p:sp>
        <p:nvSpPr>
          <p:cNvPr id="3" name="Content Placeholder 2"/>
          <p:cNvSpPr>
            <a:spLocks noGrp="1"/>
          </p:cNvSpPr>
          <p:nvPr>
            <p:ph idx="1"/>
          </p:nvPr>
        </p:nvSpPr>
        <p:spPr>
          <a:xfrm>
            <a:off x="200472" y="980728"/>
            <a:ext cx="9505056" cy="5472608"/>
          </a:xfrm>
        </p:spPr>
        <p:txBody>
          <a:bodyPr/>
          <a:lstStyle/>
          <a:p>
            <a:pPr marL="0" indent="0" algn="just"/>
            <a:r>
              <a:rPr lang="en-US" sz="3600" dirty="0"/>
              <a:t>The animals go to gather the harvest, but the cows, who haven't been milked in some time, begin lowing loudly. The pigs milk them, and the animals eye the five pails of milk desirously. Napoleon tells them not to worry about the milk; he says that it will be “attended to.” Snowball leads the animals to the fields to begin harvesting. Napoleon lags behind, and when the animals return that evening, the milk has disappeared.</a:t>
            </a:r>
          </a:p>
        </p:txBody>
      </p:sp>
    </p:spTree>
    <p:extLst>
      <p:ext uri="{BB962C8B-B14F-4D97-AF65-F5344CB8AC3E}">
        <p14:creationId xmlns="" xmlns:p14="http://schemas.microsoft.com/office/powerpoint/2010/main" val="758000840"/>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FF0000"/>
                </a:solidFill>
              </a:rPr>
              <a:t>The Rebellion</a:t>
            </a:r>
            <a:endParaRPr lang="en-US" b="1" dirty="0">
              <a:solidFill>
                <a:srgbClr val="FF0000"/>
              </a:solidFill>
            </a:endParaRPr>
          </a:p>
        </p:txBody>
      </p:sp>
      <p:sp>
        <p:nvSpPr>
          <p:cNvPr id="3" name="Content Placeholder 2"/>
          <p:cNvSpPr>
            <a:spLocks noGrp="1"/>
          </p:cNvSpPr>
          <p:nvPr>
            <p:ph idx="1"/>
          </p:nvPr>
        </p:nvSpPr>
        <p:spPr>
          <a:xfrm>
            <a:off x="200472" y="980728"/>
            <a:ext cx="9505056" cy="5472608"/>
          </a:xfrm>
        </p:spPr>
        <p:txBody>
          <a:bodyPr/>
          <a:lstStyle/>
          <a:p>
            <a:pPr marL="571500" indent="-571500" algn="just">
              <a:buFont typeface="Wingdings" pitchFamily="2" charset="2"/>
              <a:buChar char="ü"/>
            </a:pPr>
            <a:r>
              <a:rPr lang="en-US" sz="2800" dirty="0" smtClean="0"/>
              <a:t>We have seen how pigs educated themselves immediately after the speech of Old major.</a:t>
            </a:r>
          </a:p>
          <a:p>
            <a:pPr marL="571500" indent="-571500" algn="just">
              <a:buFont typeface="Wingdings" pitchFamily="2" charset="2"/>
              <a:buChar char="ü"/>
            </a:pPr>
            <a:r>
              <a:rPr lang="en-US" sz="2800" dirty="0" smtClean="0"/>
              <a:t>Now there is a huge difference between them and the other animals: they have knowledge. Knowledge means power.</a:t>
            </a:r>
          </a:p>
          <a:p>
            <a:pPr marL="571500" indent="-571500" algn="just">
              <a:buFont typeface="Wingdings" pitchFamily="2" charset="2"/>
              <a:buChar char="ü"/>
            </a:pPr>
            <a:r>
              <a:rPr lang="en-US" sz="2800" dirty="0" smtClean="0"/>
              <a:t>They have also promised to deal with milk in a different way, but it turns out that they use it for their own benefit, as in the past when </a:t>
            </a:r>
            <a:r>
              <a:rPr lang="en-US" sz="2800" dirty="0" err="1" smtClean="0"/>
              <a:t>Mr</a:t>
            </a:r>
            <a:r>
              <a:rPr lang="en-US" sz="2800" dirty="0" smtClean="0"/>
              <a:t> Jones used it for his own benefit.</a:t>
            </a:r>
            <a:r>
              <a:rPr lang="en-US" sz="2800" dirty="0"/>
              <a:t> </a:t>
            </a:r>
            <a:r>
              <a:rPr lang="en-US" sz="2800" dirty="0">
                <a:solidFill>
                  <a:srgbClr val="FF0000"/>
                </a:solidFill>
              </a:rPr>
              <a:t>The pigs steal all the fresh milk from the cows. The less intelligent animals don’t seem to notice.</a:t>
            </a:r>
            <a:endParaRPr lang="en-US" sz="2800" dirty="0" smtClean="0">
              <a:solidFill>
                <a:srgbClr val="FF0000"/>
              </a:solidFill>
            </a:endParaRPr>
          </a:p>
          <a:p>
            <a:pPr marL="571500" indent="-571500" algn="just">
              <a:buFont typeface="Wingdings" pitchFamily="2" charset="2"/>
              <a:buChar char="ü"/>
            </a:pPr>
            <a:r>
              <a:rPr lang="en-US" sz="2800" dirty="0" smtClean="0"/>
              <a:t>These are the seeds of failure for the revolution.</a:t>
            </a:r>
            <a:endParaRPr lang="en-US" sz="2800" dirty="0"/>
          </a:p>
        </p:txBody>
      </p:sp>
    </p:spTree>
    <p:extLst>
      <p:ext uri="{BB962C8B-B14F-4D97-AF65-F5344CB8AC3E}">
        <p14:creationId xmlns="" xmlns:p14="http://schemas.microsoft.com/office/powerpoint/2010/main" val="29727112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Mollie </a:t>
            </a:r>
            <a:endParaRPr lang="en-US" dirty="0"/>
          </a:p>
        </p:txBody>
      </p:sp>
      <p:sp>
        <p:nvSpPr>
          <p:cNvPr id="3" name="Content Placeholder 2"/>
          <p:cNvSpPr>
            <a:spLocks noGrp="1"/>
          </p:cNvSpPr>
          <p:nvPr>
            <p:ph idx="1"/>
          </p:nvPr>
        </p:nvSpPr>
        <p:spPr/>
        <p:txBody>
          <a:bodyPr/>
          <a:lstStyle/>
          <a:p>
            <a:pPr marL="0" indent="0" algn="just"/>
            <a:r>
              <a:rPr lang="en-US" dirty="0" smtClean="0"/>
              <a:t> They were </a:t>
            </a:r>
            <a:r>
              <a:rPr lang="en-US" dirty="0" smtClean="0"/>
              <a:t>coming </a:t>
            </a:r>
            <a:r>
              <a:rPr lang="en-US" dirty="0"/>
              <a:t>down the stairs when Mollie was discovered to be missing</a:t>
            </a:r>
            <a:r>
              <a:rPr lang="en-US" dirty="0" smtClean="0"/>
              <a:t>. Going </a:t>
            </a:r>
            <a:r>
              <a:rPr lang="en-US" dirty="0"/>
              <a:t>back, the others found that she had remained behind in the </a:t>
            </a:r>
            <a:r>
              <a:rPr lang="en-US" dirty="0" smtClean="0"/>
              <a:t>best  bedroom. She had taken a piece of blue ribbon from Mrs. Jones's dressing-table, and was holding it against her shoulder and admiring herself </a:t>
            </a:r>
            <a:r>
              <a:rPr lang="en-US" dirty="0"/>
              <a:t>in the glass in a very foolish manner. The others reproached </a:t>
            </a:r>
            <a:r>
              <a:rPr lang="en-US" dirty="0" smtClean="0"/>
              <a:t>her sharply</a:t>
            </a:r>
            <a:r>
              <a:rPr lang="en-US" dirty="0"/>
              <a:t>, and they went outside.</a:t>
            </a:r>
          </a:p>
        </p:txBody>
      </p:sp>
    </p:spTree>
    <p:extLst>
      <p:ext uri="{BB962C8B-B14F-4D97-AF65-F5344CB8AC3E}">
        <p14:creationId xmlns="" xmlns:p14="http://schemas.microsoft.com/office/powerpoint/2010/main" val="2097490269"/>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does Mollie represent? </a:t>
            </a:r>
            <a:endParaRPr lang="en-US" dirty="0"/>
          </a:p>
        </p:txBody>
      </p:sp>
      <p:sp>
        <p:nvSpPr>
          <p:cNvPr id="3" name="Content Placeholder 2"/>
          <p:cNvSpPr>
            <a:spLocks noGrp="1"/>
          </p:cNvSpPr>
          <p:nvPr>
            <p:ph idx="1"/>
          </p:nvPr>
        </p:nvSpPr>
        <p:spPr/>
        <p:txBody>
          <a:bodyPr/>
          <a:lstStyle/>
          <a:p>
            <a:pPr algn="just"/>
            <a:r>
              <a:rPr lang="en-US" dirty="0"/>
              <a:t>What does Mollie represent? </a:t>
            </a:r>
            <a:r>
              <a:rPr lang="en-US" dirty="0" smtClean="0"/>
              <a:t> </a:t>
            </a:r>
          </a:p>
          <a:p>
            <a:pPr marL="457200" indent="-457200" algn="just">
              <a:buFont typeface="Wingdings" pitchFamily="2" charset="2"/>
              <a:buChar char="ü"/>
            </a:pPr>
            <a:r>
              <a:rPr lang="en-US" dirty="0" smtClean="0"/>
              <a:t>People who still </a:t>
            </a:r>
            <a:r>
              <a:rPr lang="en-US" dirty="0" err="1" smtClean="0"/>
              <a:t>favour</a:t>
            </a:r>
            <a:r>
              <a:rPr lang="en-US" dirty="0" smtClean="0"/>
              <a:t> the old regime after the rebellion</a:t>
            </a:r>
          </a:p>
          <a:p>
            <a:pPr marL="457200" indent="-457200" algn="just">
              <a:buFont typeface="Wingdings" pitchFamily="2" charset="2"/>
              <a:buChar char="ü"/>
            </a:pPr>
            <a:r>
              <a:rPr lang="en-US" dirty="0" smtClean="0"/>
              <a:t>Women</a:t>
            </a:r>
          </a:p>
          <a:p>
            <a:pPr marL="457200" indent="-457200" algn="just">
              <a:buFont typeface="Wingdings" pitchFamily="2" charset="2"/>
              <a:buChar char="ü"/>
            </a:pPr>
            <a:r>
              <a:rPr lang="en-US" dirty="0" smtClean="0"/>
              <a:t>Animals </a:t>
            </a:r>
          </a:p>
          <a:p>
            <a:pPr marL="457200" indent="-457200" algn="just">
              <a:buFont typeface="Wingdings" pitchFamily="2" charset="2"/>
              <a:buChar char="ü"/>
            </a:pPr>
            <a:r>
              <a:rPr lang="en-US" dirty="0" smtClean="0"/>
              <a:t>Leaders </a:t>
            </a:r>
            <a:endParaRPr lang="en-US" dirty="0"/>
          </a:p>
        </p:txBody>
      </p:sp>
    </p:spTree>
    <p:extLst>
      <p:ext uri="{BB962C8B-B14F-4D97-AF65-F5344CB8AC3E}">
        <p14:creationId xmlns="" xmlns:p14="http://schemas.microsoft.com/office/powerpoint/2010/main" val="317667884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260648"/>
            <a:ext cx="8915400" cy="5865515"/>
          </a:xfrm>
        </p:spPr>
        <p:txBody>
          <a:bodyPr/>
          <a:lstStyle/>
          <a:p>
            <a:pPr marL="0" indent="0" algn="just"/>
            <a:r>
              <a:rPr lang="en-US" dirty="0" smtClean="0"/>
              <a:t> </a:t>
            </a:r>
            <a:r>
              <a:rPr lang="en-US" dirty="0"/>
              <a:t>"What is going to happen to all that milk?" said someone</a:t>
            </a:r>
            <a:r>
              <a:rPr lang="en-US" dirty="0" smtClean="0"/>
              <a:t>. "</a:t>
            </a:r>
            <a:r>
              <a:rPr lang="en-US" dirty="0"/>
              <a:t>Jones used sometimes to mix some of it in our mash," said one of the hens</a:t>
            </a:r>
            <a:r>
              <a:rPr lang="en-US" dirty="0" smtClean="0"/>
              <a:t>. "</a:t>
            </a:r>
            <a:r>
              <a:rPr lang="en-US" dirty="0"/>
              <a:t>Never mind the milk, comrades!" cried Napoleon, placing himself in </a:t>
            </a:r>
            <a:r>
              <a:rPr lang="en-US" dirty="0" smtClean="0"/>
              <a:t>front of </a:t>
            </a:r>
            <a:r>
              <a:rPr lang="en-US" dirty="0"/>
              <a:t>the buckets. "That will be attended to. The harvest is more important</a:t>
            </a:r>
            <a:r>
              <a:rPr lang="en-US" dirty="0" smtClean="0"/>
              <a:t>. Comrade </a:t>
            </a:r>
            <a:r>
              <a:rPr lang="en-US" dirty="0"/>
              <a:t>Snowball will lead the way. I shall follow in a few minutes</a:t>
            </a:r>
            <a:r>
              <a:rPr lang="en-US" dirty="0" smtClean="0"/>
              <a:t>. Forward</a:t>
            </a:r>
            <a:r>
              <a:rPr lang="en-US" dirty="0"/>
              <a:t>, comrades! The hay is waiting</a:t>
            </a:r>
            <a:r>
              <a:rPr lang="en-US" dirty="0" smtClean="0"/>
              <a:t>.“ So </a:t>
            </a:r>
            <a:r>
              <a:rPr lang="en-US" dirty="0"/>
              <a:t>the animals trooped down to the hayfield to begin the harvest, and </a:t>
            </a:r>
            <a:r>
              <a:rPr lang="en-US" dirty="0" smtClean="0"/>
              <a:t>when they </a:t>
            </a:r>
            <a:r>
              <a:rPr lang="en-US" dirty="0"/>
              <a:t>came back in the evening it was </a:t>
            </a:r>
            <a:r>
              <a:rPr lang="en-US" dirty="0">
                <a:solidFill>
                  <a:srgbClr val="0000FF"/>
                </a:solidFill>
              </a:rPr>
              <a:t>noticed that the milk had disappeared.</a:t>
            </a:r>
          </a:p>
        </p:txBody>
      </p:sp>
    </p:spTree>
    <p:extLst>
      <p:ext uri="{BB962C8B-B14F-4D97-AF65-F5344CB8AC3E}">
        <p14:creationId xmlns="" xmlns:p14="http://schemas.microsoft.com/office/powerpoint/2010/main" val="372348022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2482</TotalTime>
  <Words>1337</Words>
  <Application>Microsoft Office PowerPoint</Application>
  <PresentationFormat>A4 Paper (210x297 mm)‎</PresentationFormat>
  <Paragraphs>88</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Nineth Lecture</vt:lpstr>
      <vt:lpstr>Where We Stand</vt:lpstr>
      <vt:lpstr>Where We Stand</vt:lpstr>
      <vt:lpstr>Where We Stand</vt:lpstr>
      <vt:lpstr>The Place of Religion in Communism</vt:lpstr>
      <vt:lpstr>The Place of Religion in Communism</vt:lpstr>
      <vt:lpstr>Question </vt:lpstr>
      <vt:lpstr>Question </vt:lpstr>
      <vt:lpstr>The Place of Religion in Communism</vt:lpstr>
      <vt:lpstr> </vt:lpstr>
      <vt:lpstr>Question </vt:lpstr>
      <vt:lpstr>The Rebellion</vt:lpstr>
      <vt:lpstr>The Rebellion</vt:lpstr>
      <vt:lpstr>The Rebellion</vt:lpstr>
      <vt:lpstr>The Rebellion</vt:lpstr>
      <vt:lpstr>The Rebellion</vt:lpstr>
      <vt:lpstr>The Rebellion</vt:lpstr>
      <vt:lpstr>Mollie </vt:lpstr>
      <vt:lpstr>What does Mollie represent? </vt:lpstr>
      <vt:lpstr>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246</cp:revision>
  <dcterms:created xsi:type="dcterms:W3CDTF">2009-10-14T19:14:34Z</dcterms:created>
  <dcterms:modified xsi:type="dcterms:W3CDTF">2012-11-07T10:34:00Z</dcterms:modified>
</cp:coreProperties>
</file>