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301" r:id="rId4"/>
    <p:sldId id="302" r:id="rId5"/>
    <p:sldId id="282" r:id="rId6"/>
    <p:sldId id="296" r:id="rId7"/>
    <p:sldId id="295" r:id="rId8"/>
    <p:sldId id="287" r:id="rId9"/>
    <p:sldId id="291" r:id="rId10"/>
    <p:sldId id="292" r:id="rId11"/>
    <p:sldId id="293" r:id="rId12"/>
    <p:sldId id="294" r:id="rId13"/>
    <p:sldId id="286" r:id="rId14"/>
    <p:sldId id="298" r:id="rId15"/>
    <p:sldId id="299" r:id="rId16"/>
    <p:sldId id="284" r:id="rId17"/>
    <p:sldId id="303" r:id="rId18"/>
    <p:sldId id="285" r:id="rId19"/>
    <p:sldId id="304" r:id="rId20"/>
    <p:sldId id="266" r:id="rId2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00FF"/>
    <a:srgbClr val="FF3300"/>
    <a:srgbClr val="009900"/>
    <a:srgbClr val="709256"/>
    <a:srgbClr val="AD9968"/>
    <a:srgbClr val="3B84AF"/>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81" autoAdjust="0"/>
    <p:restoredTop sz="94664" autoAdjust="0"/>
  </p:normalViewPr>
  <p:slideViewPr>
    <p:cSldViewPr>
      <p:cViewPr>
        <p:scale>
          <a:sx n="60" d="100"/>
          <a:sy n="60" d="100"/>
        </p:scale>
        <p:origin x="-468" y="-246"/>
      </p:cViewPr>
      <p:guideLst>
        <p:guide orient="horz" pos="2160"/>
        <p:guide pos="312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11/7/2012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en-GB" sz="2400" b="1" dirty="0" smtClean="0">
                <a:solidFill>
                  <a:schemeClr val="tx2">
                    <a:lumMod val="75000"/>
                  </a:schemeClr>
                </a:solidFill>
                <a:latin typeface="Calibri" pitchFamily="34" charset="0"/>
              </a:rPr>
              <a:t>King Faisal University</a:t>
            </a:r>
            <a:endParaRPr lang="ar-SA" sz="2400" b="1" dirty="0" smtClean="0">
              <a:solidFill>
                <a:schemeClr val="tx2">
                  <a:lumMod val="75000"/>
                </a:schemeClr>
              </a:solidFill>
              <a:latin typeface="Calibri" pitchFamily="34" charset="0"/>
            </a:endParaRPr>
          </a:p>
          <a:p>
            <a:pPr algn="ctr" rtl="0">
              <a:spcBef>
                <a:spcPct val="20000"/>
              </a:spcBef>
              <a:buFont typeface="Arial" pitchFamily="34" charset="0"/>
              <a:buNone/>
            </a:pPr>
            <a:r>
              <a:rPr lang="en-GB" sz="2400" b="1" dirty="0" smtClean="0">
                <a:solidFill>
                  <a:schemeClr val="tx2">
                    <a:lumMod val="75000"/>
                  </a:schemeClr>
                </a:solidFill>
                <a:latin typeface="Calibri" pitchFamily="34" charset="0"/>
              </a:rPr>
              <a:t>Deanship of E-Learning</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3048000"/>
          </a:xfrm>
          <a:prstGeom prst="rect">
            <a:avLst/>
          </a:prstGeom>
          <a:noFill/>
          <a:ln w="9525">
            <a:noFill/>
            <a:miter lim="800000"/>
            <a:headEnd/>
            <a:tailEnd/>
          </a:ln>
        </p:spPr>
        <p:txBody>
          <a:bodyPr anchor="ctr"/>
          <a:lstStyle/>
          <a:p>
            <a:pPr algn="ctr"/>
            <a:r>
              <a:rPr lang="en-GB" sz="2800" b="1" dirty="0" smtClean="0">
                <a:solidFill>
                  <a:srgbClr val="0000FF"/>
                </a:solidFill>
                <a:latin typeface="Candara" pitchFamily="34" charset="0"/>
                <a:cs typeface="Times New Roman" pitchFamily="18" charset="0"/>
              </a:rPr>
              <a:t>Course Title:</a:t>
            </a:r>
            <a:endParaRPr lang="ar-SA" sz="2800" b="1" dirty="0">
              <a:solidFill>
                <a:srgbClr val="0000FF"/>
              </a:solidFill>
              <a:latin typeface="Candara" pitchFamily="34" charset="0"/>
              <a:cs typeface="Times New Roman" pitchFamily="18" charset="0"/>
            </a:endParaRPr>
          </a:p>
          <a:p>
            <a:pPr algn="ctr"/>
            <a:r>
              <a:rPr lang="en-GB" sz="2800" b="1" dirty="0" smtClean="0">
                <a:latin typeface="Candara" pitchFamily="34" charset="0"/>
                <a:cs typeface="Times New Roman" pitchFamily="18" charset="0"/>
              </a:rPr>
              <a:t>The Modern Novel </a:t>
            </a:r>
            <a:endParaRPr lang="en-US" sz="2800" b="1" dirty="0">
              <a:latin typeface="Candara" pitchFamily="34" charset="0"/>
            </a:endParaRPr>
          </a:p>
          <a:p>
            <a:pPr algn="ctr"/>
            <a:r>
              <a:rPr lang="en-GB" sz="3200" b="1" dirty="0" smtClean="0">
                <a:solidFill>
                  <a:srgbClr val="0000FF"/>
                </a:solidFill>
                <a:latin typeface="Candara" pitchFamily="34" charset="0"/>
                <a:cs typeface="Times New Roman" pitchFamily="18" charset="0"/>
              </a:rPr>
              <a:t>Instructor</a:t>
            </a:r>
            <a:r>
              <a:rPr lang="en-GB" b="1" dirty="0" smtClean="0">
                <a:latin typeface="Candara" pitchFamily="34" charset="0"/>
                <a:cs typeface="Times New Roman" pitchFamily="18" charset="0"/>
              </a:rPr>
              <a:t>:</a:t>
            </a:r>
          </a:p>
          <a:p>
            <a:pPr algn="ctr"/>
            <a:r>
              <a:rPr lang="en-GB" sz="2400" b="1" dirty="0" smtClean="0">
                <a:latin typeface="Candara" pitchFamily="34" charset="0"/>
                <a:cs typeface="Times New Roman" pitchFamily="18" charset="0"/>
              </a:rPr>
              <a:t>Dr </a:t>
            </a:r>
            <a:r>
              <a:rPr lang="en-GB" sz="2400" b="1" dirty="0" err="1" smtClean="0">
                <a:latin typeface="Candara" pitchFamily="34" charset="0"/>
                <a:cs typeface="Times New Roman" pitchFamily="18" charset="0"/>
              </a:rPr>
              <a:t>Abdulgawad</a:t>
            </a:r>
            <a:r>
              <a:rPr lang="en-GB" sz="2400" b="1" dirty="0" smtClean="0">
                <a:latin typeface="Candara" pitchFamily="34" charset="0"/>
                <a:cs typeface="Times New Roman" pitchFamily="18" charset="0"/>
              </a:rPr>
              <a:t> </a:t>
            </a:r>
            <a:r>
              <a:rPr lang="en-GB" sz="2400" b="1" dirty="0" err="1" smtClean="0">
                <a:latin typeface="Candara" pitchFamily="34" charset="0"/>
                <a:cs typeface="Times New Roman" pitchFamily="18" charset="0"/>
              </a:rPr>
              <a:t>Elnady</a:t>
            </a:r>
            <a:endParaRPr lang="en-GB" sz="2400" b="1" dirty="0" smtClean="0">
              <a:latin typeface="Candara" pitchFamily="34" charset="0"/>
              <a:cs typeface="Times New Roman" pitchFamily="18" charset="0"/>
            </a:endParaRPr>
          </a:p>
          <a:p>
            <a:pPr algn="ctr"/>
            <a:r>
              <a:rPr lang="en-GB" sz="2400" b="1" dirty="0" smtClean="0">
                <a:latin typeface="Candara" pitchFamily="34" charset="0"/>
                <a:cs typeface="Times New Roman" pitchFamily="18" charset="0"/>
              </a:rPr>
              <a:t>Associate Professor of Literature, Department of  English, </a:t>
            </a:r>
          </a:p>
          <a:p>
            <a:pPr algn="ctr"/>
            <a:r>
              <a:rPr lang="en-GB" sz="2400" b="1" dirty="0" smtClean="0">
                <a:latin typeface="Candara" pitchFamily="34" charset="0"/>
                <a:cs typeface="Times New Roman" pitchFamily="18" charset="0"/>
              </a:rPr>
              <a:t>King Faisal University.</a:t>
            </a:r>
            <a:endParaRPr lang="en-US" sz="2400" b="1" dirty="0">
              <a:latin typeface="Candara"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GB" sz="6000" b="1" dirty="0" smtClean="0">
                <a:solidFill>
                  <a:srgbClr val="0000FF"/>
                </a:solidFill>
                <a:cs typeface="Arial" pitchFamily="34" charset="0"/>
              </a:rPr>
              <a:t>Tenth</a:t>
            </a:r>
            <a:br>
              <a:rPr lang="en-GB" sz="6000" b="1" dirty="0" smtClean="0">
                <a:solidFill>
                  <a:srgbClr val="0000FF"/>
                </a:solidFill>
                <a:cs typeface="Arial" pitchFamily="34" charset="0"/>
              </a:rPr>
            </a:br>
            <a:r>
              <a:rPr lang="en-GB" sz="6000" b="1" dirty="0" smtClean="0">
                <a:solidFill>
                  <a:srgbClr val="0000FF"/>
                </a:solidFill>
                <a:cs typeface="Arial" pitchFamily="34" charset="0"/>
              </a:rPr>
              <a:t>Lecture</a:t>
            </a:r>
            <a:endParaRPr lang="en-US" sz="6000" b="1" spc="-150" dirty="0" smtClean="0">
              <a:solidFill>
                <a:srgbClr val="376092"/>
              </a:solidFill>
              <a:latin typeface="ae_AlMateen" pitchFamily="2" charset="-78"/>
              <a:cs typeface="ae_AlMateen" pitchFamily="2" charset="-78"/>
            </a:endParaRPr>
          </a:p>
        </p:txBody>
      </p:sp>
    </p:spTree>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582594"/>
          </a:xfrm>
        </p:spPr>
        <p:txBody>
          <a:bodyPr/>
          <a:lstStyle/>
          <a:p>
            <a:pPr algn="ctr"/>
            <a:r>
              <a:rPr lang="en-US" b="1" dirty="0" smtClean="0">
                <a:solidFill>
                  <a:schemeClr val="tx1"/>
                </a:solidFill>
              </a:rPr>
              <a:t> Chapter Three</a:t>
            </a:r>
            <a:endParaRPr lang="en-US" b="1" dirty="0">
              <a:solidFill>
                <a:schemeClr val="tx1"/>
              </a:solidFill>
            </a:endParaRPr>
          </a:p>
        </p:txBody>
      </p:sp>
      <p:sp>
        <p:nvSpPr>
          <p:cNvPr id="3" name="Content Placeholder 2"/>
          <p:cNvSpPr>
            <a:spLocks noGrp="1"/>
          </p:cNvSpPr>
          <p:nvPr>
            <p:ph idx="1"/>
          </p:nvPr>
        </p:nvSpPr>
        <p:spPr>
          <a:xfrm>
            <a:off x="309530" y="928670"/>
            <a:ext cx="9358378" cy="5197493"/>
          </a:xfrm>
        </p:spPr>
        <p:txBody>
          <a:bodyPr/>
          <a:lstStyle/>
          <a:p>
            <a:pPr marL="0" indent="0" algn="just"/>
            <a:r>
              <a:rPr lang="en-US" sz="3600" dirty="0" smtClean="0"/>
              <a:t>All </a:t>
            </a:r>
            <a:r>
              <a:rPr lang="en-US" sz="3600" dirty="0"/>
              <a:t>through that summer the work of the farm went </a:t>
            </a:r>
            <a:r>
              <a:rPr lang="en-US" sz="3600" b="1" dirty="0">
                <a:solidFill>
                  <a:srgbClr val="FF0000"/>
                </a:solidFill>
              </a:rPr>
              <a:t>like clockwork</a:t>
            </a:r>
            <a:r>
              <a:rPr lang="en-US" sz="3600" dirty="0"/>
              <a:t>. </a:t>
            </a:r>
            <a:r>
              <a:rPr lang="en-US" sz="3600" dirty="0" smtClean="0"/>
              <a:t>The animals </a:t>
            </a:r>
            <a:r>
              <a:rPr lang="en-US" sz="3600" dirty="0"/>
              <a:t>were happy as they had never conceived it possible to be. </a:t>
            </a:r>
            <a:r>
              <a:rPr lang="en-US" sz="3600" b="1" dirty="0" smtClean="0">
                <a:solidFill>
                  <a:srgbClr val="FF0000"/>
                </a:solidFill>
              </a:rPr>
              <a:t>Every mouthful of food was an acute positive pleasure, now that it was truly their own food, produced by themselves and for themselves, not doled out to them by a grudging master.</a:t>
            </a:r>
            <a:r>
              <a:rPr lang="en-US" sz="3600" dirty="0" smtClean="0"/>
              <a:t> With </a:t>
            </a:r>
            <a:r>
              <a:rPr lang="en-US" sz="3600" dirty="0"/>
              <a:t>the worthless parasitical human </a:t>
            </a:r>
            <a:r>
              <a:rPr lang="en-US" sz="3600" dirty="0" smtClean="0"/>
              <a:t>beings gone</a:t>
            </a:r>
            <a:r>
              <a:rPr lang="en-US" sz="3600" dirty="0"/>
              <a:t>, there was more for </a:t>
            </a:r>
            <a:r>
              <a:rPr lang="en-US" sz="3600" b="1" dirty="0">
                <a:solidFill>
                  <a:srgbClr val="FF0000"/>
                </a:solidFill>
              </a:rPr>
              <a:t>everyone</a:t>
            </a:r>
            <a:r>
              <a:rPr lang="en-US" sz="3600" dirty="0"/>
              <a:t> to eat. </a:t>
            </a:r>
            <a:endParaRPr lang="en-US" sz="3600" b="1" dirty="0"/>
          </a:p>
        </p:txBody>
      </p:sp>
    </p:spTree>
    <p:extLst>
      <p:ext uri="{BB962C8B-B14F-4D97-AF65-F5344CB8AC3E}">
        <p14:creationId xmlns:p14="http://schemas.microsoft.com/office/powerpoint/2010/main" xmlns="" val="2555461744"/>
      </p:ext>
    </p:extLst>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 </a:t>
            </a:r>
            <a:endParaRPr lang="en-US" dirty="0"/>
          </a:p>
        </p:txBody>
      </p:sp>
      <p:sp>
        <p:nvSpPr>
          <p:cNvPr id="3" name="Content Placeholder 2"/>
          <p:cNvSpPr>
            <a:spLocks noGrp="1"/>
          </p:cNvSpPr>
          <p:nvPr>
            <p:ph idx="1"/>
          </p:nvPr>
        </p:nvSpPr>
        <p:spPr>
          <a:xfrm>
            <a:off x="309530" y="428604"/>
            <a:ext cx="9358378" cy="5697559"/>
          </a:xfrm>
        </p:spPr>
        <p:txBody>
          <a:bodyPr/>
          <a:lstStyle/>
          <a:p>
            <a:pPr algn="ctr"/>
            <a:r>
              <a:rPr lang="en-GB" dirty="0" smtClean="0">
                <a:solidFill>
                  <a:srgbClr val="0000FF"/>
                </a:solidFill>
              </a:rPr>
              <a:t> </a:t>
            </a:r>
            <a:r>
              <a:rPr lang="en-US" b="1" dirty="0" smtClean="0">
                <a:solidFill>
                  <a:srgbClr val="0000FF"/>
                </a:solidFill>
              </a:rPr>
              <a:t>Every mouthful of food was an acute positive pleasure, now that it was truly their own food, produced by themselves and for themselves, not doled out to them by a grudging master.</a:t>
            </a:r>
          </a:p>
          <a:p>
            <a:pPr algn="ctr"/>
            <a:r>
              <a:rPr lang="en-GB" b="1" i="1" dirty="0" smtClean="0">
                <a:solidFill>
                  <a:srgbClr val="FF3300"/>
                </a:solidFill>
              </a:rPr>
              <a:t>Mottos of the French Revolution</a:t>
            </a:r>
          </a:p>
          <a:p>
            <a:pPr lvl="1" algn="l"/>
            <a:r>
              <a:rPr lang="en-GB" b="1" dirty="0" smtClean="0">
                <a:solidFill>
                  <a:srgbClr val="0000FF"/>
                </a:solidFill>
              </a:rPr>
              <a:t>Enmity towards man</a:t>
            </a:r>
          </a:p>
          <a:p>
            <a:pPr lvl="1" algn="l"/>
            <a:r>
              <a:rPr lang="en-GB" b="1" dirty="0" smtClean="0">
                <a:solidFill>
                  <a:srgbClr val="0000FF"/>
                </a:solidFill>
              </a:rPr>
              <a:t>Absence of division or problems</a:t>
            </a:r>
          </a:p>
          <a:p>
            <a:pPr lvl="1" algn="l"/>
            <a:r>
              <a:rPr lang="en-GB" b="1" dirty="0" smtClean="0">
                <a:solidFill>
                  <a:srgbClr val="0000FF"/>
                </a:solidFill>
              </a:rPr>
              <a:t>Success of the revolution</a:t>
            </a:r>
            <a:endParaRPr lang="en-US" dirty="0">
              <a:solidFill>
                <a:srgbClr val="0000FF"/>
              </a:solidFill>
            </a:endParaRPr>
          </a:p>
        </p:txBody>
      </p:sp>
      <p:sp>
        <p:nvSpPr>
          <p:cNvPr id="4" name="Right Arrow 3"/>
          <p:cNvSpPr/>
          <p:nvPr/>
        </p:nvSpPr>
        <p:spPr>
          <a:xfrm rot="12806754">
            <a:off x="5357569" y="3774549"/>
            <a:ext cx="4143404" cy="2714645"/>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vert="vert" rtlCol="0" anchor="ctr">
            <a:noAutofit/>
          </a:bodyPr>
          <a:lstStyle/>
          <a:p>
            <a:pPr algn="ctr"/>
            <a:r>
              <a:rPr lang="en-GB" sz="5400" dirty="0" smtClean="0"/>
              <a:t>Just temporarily</a:t>
            </a:r>
            <a:endParaRPr lang="en-US" sz="5400" dirty="0"/>
          </a:p>
        </p:txBody>
      </p:sp>
    </p:spTree>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2000"/>
                                        <p:tgtEl>
                                          <p:spTgt spid="3">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2000"/>
                                        <p:tgtEl>
                                          <p:spTgt spid="3">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582594"/>
          </a:xfrm>
        </p:spPr>
        <p:txBody>
          <a:bodyPr/>
          <a:lstStyle/>
          <a:p>
            <a:pPr algn="ctr"/>
            <a:r>
              <a:rPr lang="en-US" b="1" dirty="0" smtClean="0">
                <a:solidFill>
                  <a:schemeClr val="tx1"/>
                </a:solidFill>
              </a:rPr>
              <a:t> Chapter Three</a:t>
            </a:r>
            <a:endParaRPr lang="en-US" b="1" dirty="0">
              <a:solidFill>
                <a:schemeClr val="tx1"/>
              </a:solidFill>
            </a:endParaRPr>
          </a:p>
        </p:txBody>
      </p:sp>
      <p:sp>
        <p:nvSpPr>
          <p:cNvPr id="3" name="Content Placeholder 2"/>
          <p:cNvSpPr>
            <a:spLocks noGrp="1"/>
          </p:cNvSpPr>
          <p:nvPr>
            <p:ph idx="1"/>
          </p:nvPr>
        </p:nvSpPr>
        <p:spPr>
          <a:xfrm>
            <a:off x="238092" y="785794"/>
            <a:ext cx="9501254" cy="5340369"/>
          </a:xfrm>
        </p:spPr>
        <p:txBody>
          <a:bodyPr/>
          <a:lstStyle/>
          <a:p>
            <a:pPr marL="0" indent="0" algn="just">
              <a:buFont typeface="Arial" pitchFamily="34" charset="0"/>
              <a:buChar char="•"/>
            </a:pPr>
            <a:r>
              <a:rPr lang="en-US" sz="2800" dirty="0" smtClean="0"/>
              <a:t>The harvest is a great success. It is finished two days earlier than Jones and his men used to manage. The animals are so enthusiastic and excited about the fact that the food is truly their own, that no food is stolen during the harvesting. </a:t>
            </a:r>
          </a:p>
          <a:p>
            <a:pPr marL="0" indent="0" algn="just">
              <a:buFont typeface="Arial" pitchFamily="34" charset="0"/>
              <a:buChar char="•"/>
            </a:pPr>
            <a:r>
              <a:rPr lang="en-GB" sz="2800" dirty="0" smtClean="0"/>
              <a:t>They enjoy a certain kind of freedom and equality.</a:t>
            </a:r>
          </a:p>
          <a:p>
            <a:pPr marL="0" indent="0" algn="just">
              <a:buFont typeface="Arial" pitchFamily="34" charset="0"/>
              <a:buChar char="•"/>
            </a:pPr>
            <a:r>
              <a:rPr lang="en-GB" sz="2800" dirty="0" smtClean="0"/>
              <a:t>But this does not last for a long time. Problems among them start to emerge.</a:t>
            </a:r>
          </a:p>
          <a:p>
            <a:pPr marL="0" indent="0" algn="just">
              <a:buFont typeface="Arial" pitchFamily="34" charset="0"/>
              <a:buChar char="•"/>
            </a:pPr>
            <a:r>
              <a:rPr lang="en-GB" sz="2800" dirty="0" smtClean="0">
                <a:solidFill>
                  <a:srgbClr val="0000FF"/>
                </a:solidFill>
              </a:rPr>
              <a:t>As we said before, some animals (pigs) begin to take advantage of the resources of the farm just like Mr Jones/ the </a:t>
            </a:r>
            <a:r>
              <a:rPr lang="en-GB" sz="2800" dirty="0" err="1" smtClean="0">
                <a:solidFill>
                  <a:srgbClr val="0000FF"/>
                </a:solidFill>
              </a:rPr>
              <a:t>Czar</a:t>
            </a:r>
            <a:r>
              <a:rPr lang="en-GB" sz="2800" dirty="0" smtClean="0">
                <a:solidFill>
                  <a:srgbClr val="0000FF"/>
                </a:solidFill>
              </a:rPr>
              <a:t> used to do earlier. Also there are some animals who do not fully support the revolution or those who still prefer the old regime.</a:t>
            </a:r>
            <a:endParaRPr lang="en-US" sz="2800" dirty="0" smtClean="0">
              <a:solidFill>
                <a:srgbClr val="0000FF"/>
              </a:solidFill>
            </a:endParaRPr>
          </a:p>
          <a:p>
            <a:pPr marL="0" indent="0" algn="just">
              <a:buFont typeface="Arial" pitchFamily="34" charset="0"/>
              <a:buChar char="•"/>
            </a:pPr>
            <a:endParaRPr lang="en-US" sz="2800" dirty="0"/>
          </a:p>
        </p:txBody>
      </p:sp>
    </p:spTree>
    <p:extLst>
      <p:ext uri="{BB962C8B-B14F-4D97-AF65-F5344CB8AC3E}">
        <p14:creationId xmlns:p14="http://schemas.microsoft.com/office/powerpoint/2010/main" xmlns="" val="3221499275"/>
      </p:ext>
    </p:extLst>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 </a:t>
            </a:r>
            <a:r>
              <a:rPr lang="en-GB" b="1" dirty="0" smtClean="0">
                <a:solidFill>
                  <a:srgbClr val="FF0000"/>
                </a:solidFill>
              </a:rPr>
              <a:t>Question</a:t>
            </a:r>
            <a:r>
              <a:rPr lang="en-GB" dirty="0" smtClean="0"/>
              <a:t>			</a:t>
            </a:r>
            <a:endParaRPr lang="en-US" dirty="0"/>
          </a:p>
        </p:txBody>
      </p:sp>
      <p:sp>
        <p:nvSpPr>
          <p:cNvPr id="3" name="Content Placeholder 2"/>
          <p:cNvSpPr>
            <a:spLocks noGrp="1"/>
          </p:cNvSpPr>
          <p:nvPr>
            <p:ph idx="1"/>
          </p:nvPr>
        </p:nvSpPr>
        <p:spPr/>
        <p:txBody>
          <a:bodyPr/>
          <a:lstStyle/>
          <a:p>
            <a:pPr marL="0" indent="0" algn="just"/>
            <a:r>
              <a:rPr lang="en-GB" dirty="0" smtClean="0"/>
              <a:t>Why is the revolution among animals doomed to failure?</a:t>
            </a:r>
          </a:p>
          <a:p>
            <a:pPr marL="0" indent="0" algn="just">
              <a:buFont typeface="Wingdings" pitchFamily="2" charset="2"/>
              <a:buChar char="q"/>
            </a:pPr>
            <a:r>
              <a:rPr lang="en-GB" dirty="0" smtClean="0"/>
              <a:t> Because it has been crushed by the government</a:t>
            </a:r>
          </a:p>
          <a:p>
            <a:pPr marL="0" indent="0" algn="just">
              <a:buFont typeface="Wingdings" pitchFamily="2" charset="2"/>
              <a:buChar char="q"/>
            </a:pPr>
            <a:r>
              <a:rPr lang="en-GB" dirty="0" smtClean="0"/>
              <a:t>Because animals hate it</a:t>
            </a:r>
          </a:p>
          <a:p>
            <a:pPr marL="0" indent="0" algn="just">
              <a:buFont typeface="Wingdings" pitchFamily="2" charset="2"/>
              <a:buChar char="q"/>
            </a:pPr>
            <a:r>
              <a:rPr lang="en-GB" dirty="0" smtClean="0"/>
              <a:t>Because animals get hungry</a:t>
            </a:r>
          </a:p>
          <a:p>
            <a:pPr marL="0" indent="0" algn="just">
              <a:buFont typeface="Wingdings" pitchFamily="2" charset="2"/>
              <a:buChar char="q"/>
            </a:pPr>
            <a:r>
              <a:rPr lang="en-GB" dirty="0" smtClean="0"/>
              <a:t>Because some animals betray the spirit of the revolution</a:t>
            </a:r>
          </a:p>
          <a:p>
            <a:pPr marL="0" indent="0" algn="just">
              <a:buFont typeface="Wingdings" pitchFamily="2" charset="2"/>
              <a:buChar char="q"/>
            </a:pPr>
            <a:endParaRPr lang="en-GB" dirty="0" smtClean="0"/>
          </a:p>
          <a:p>
            <a:pPr marL="0" indent="0" algn="just"/>
            <a:r>
              <a:rPr lang="en-GB" dirty="0" smtClean="0"/>
              <a:t> </a:t>
            </a:r>
            <a:endParaRPr lang="en-US" dirty="0"/>
          </a:p>
        </p:txBody>
      </p:sp>
    </p:spTree>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725470"/>
          </a:xfrm>
        </p:spPr>
        <p:txBody>
          <a:bodyPr/>
          <a:lstStyle/>
          <a:p>
            <a:pPr algn="ctr"/>
            <a:r>
              <a:rPr lang="en-GB" b="1" dirty="0" smtClean="0">
                <a:solidFill>
                  <a:srgbClr val="FF0000"/>
                </a:solidFill>
              </a:rPr>
              <a:t> Chapter Three </a:t>
            </a:r>
            <a:endParaRPr lang="en-US" b="1" dirty="0">
              <a:solidFill>
                <a:srgbClr val="FF0000"/>
              </a:solidFill>
            </a:endParaRPr>
          </a:p>
        </p:txBody>
      </p:sp>
      <p:sp>
        <p:nvSpPr>
          <p:cNvPr id="3" name="Content Placeholder 2"/>
          <p:cNvSpPr>
            <a:spLocks noGrp="1"/>
          </p:cNvSpPr>
          <p:nvPr>
            <p:ph idx="1"/>
          </p:nvPr>
        </p:nvSpPr>
        <p:spPr>
          <a:xfrm>
            <a:off x="495300" y="1071546"/>
            <a:ext cx="8915400" cy="5054617"/>
          </a:xfrm>
        </p:spPr>
        <p:txBody>
          <a:bodyPr/>
          <a:lstStyle/>
          <a:p>
            <a:pPr marL="0" indent="0" algn="just"/>
            <a:r>
              <a:rPr lang="en-GB" sz="2800" dirty="0" smtClean="0"/>
              <a:t> </a:t>
            </a:r>
            <a:r>
              <a:rPr lang="en-US" sz="2800" dirty="0" smtClean="0"/>
              <a:t>Almost all the animals have worked as hard as they possibly could, </a:t>
            </a:r>
            <a:r>
              <a:rPr lang="en-US" sz="2800" b="1" dirty="0" smtClean="0">
                <a:solidFill>
                  <a:srgbClr val="FF0000"/>
                </a:solidFill>
              </a:rPr>
              <a:t>but there are some exceptions</a:t>
            </a:r>
            <a:r>
              <a:rPr lang="en-US" sz="2800" dirty="0" smtClean="0"/>
              <a:t>. </a:t>
            </a:r>
            <a:r>
              <a:rPr lang="en-US" sz="2800" u="sng" dirty="0" smtClean="0"/>
              <a:t>Mollie</a:t>
            </a:r>
            <a:r>
              <a:rPr lang="en-US" sz="2800" dirty="0" smtClean="0"/>
              <a:t>, the vain mare, often leaves the fields early complaining about a stone in her hoof, and the cat seems to appear only for meals. </a:t>
            </a:r>
          </a:p>
          <a:p>
            <a:pPr marL="0" indent="0" algn="just"/>
            <a:r>
              <a:rPr lang="en-US" sz="2800" dirty="0" smtClean="0"/>
              <a:t>Boxer, it turns out, is a huge asset. He’s big, and not particularly smart, but he works harder than everyone else. In fact, to emphasize this point, he walks around all day repeating, "I will work harder" over and over.  </a:t>
            </a:r>
          </a:p>
          <a:p>
            <a:pPr marL="0" indent="0" algn="just"/>
            <a:r>
              <a:rPr lang="en-US" sz="2800" b="1" dirty="0" smtClean="0">
                <a:solidFill>
                  <a:srgbClr val="FF0000"/>
                </a:solidFill>
              </a:rPr>
              <a:t>He represents the majority of people everywhere in all ages.</a:t>
            </a:r>
            <a:endParaRPr lang="en-US" sz="2800" b="1" dirty="0">
              <a:solidFill>
                <a:srgbClr val="FF0000"/>
              </a:solidFill>
            </a:endParaRPr>
          </a:p>
        </p:txBody>
      </p:sp>
    </p:spTree>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582594"/>
          </a:xfrm>
        </p:spPr>
        <p:txBody>
          <a:bodyPr/>
          <a:lstStyle/>
          <a:p>
            <a:pPr algn="ctr"/>
            <a:r>
              <a:rPr lang="en-US" b="1" dirty="0" smtClean="0">
                <a:solidFill>
                  <a:schemeClr val="tx1"/>
                </a:solidFill>
              </a:rPr>
              <a:t> Chapter Three</a:t>
            </a:r>
            <a:endParaRPr lang="en-US" b="1" dirty="0">
              <a:solidFill>
                <a:schemeClr val="tx1"/>
              </a:solidFill>
            </a:endParaRPr>
          </a:p>
        </p:txBody>
      </p:sp>
      <p:sp>
        <p:nvSpPr>
          <p:cNvPr id="3" name="Content Placeholder 2"/>
          <p:cNvSpPr>
            <a:spLocks noGrp="1"/>
          </p:cNvSpPr>
          <p:nvPr>
            <p:ph idx="1"/>
          </p:nvPr>
        </p:nvSpPr>
        <p:spPr>
          <a:xfrm>
            <a:off x="238092" y="928670"/>
            <a:ext cx="9429816" cy="5197493"/>
          </a:xfrm>
        </p:spPr>
        <p:txBody>
          <a:bodyPr/>
          <a:lstStyle/>
          <a:p>
            <a:pPr marL="0" indent="0" algn="just"/>
            <a:r>
              <a:rPr lang="en-US" dirty="0"/>
              <a:t>Mollie (the mare, remember?) is extraordinarily lazy. She also has this odd </a:t>
            </a:r>
            <a:r>
              <a:rPr lang="en-US" dirty="0" smtClean="0"/>
              <a:t>tendency for </a:t>
            </a:r>
            <a:r>
              <a:rPr lang="en-US" dirty="0"/>
              <a:t>ribbons</a:t>
            </a:r>
            <a:r>
              <a:rPr lang="en-US" dirty="0" smtClean="0"/>
              <a:t>. She is easily attracted to anyone who will give her comfort and luxury, sugar and ribbons.</a:t>
            </a:r>
            <a:endParaRPr lang="en-US" dirty="0"/>
          </a:p>
          <a:p>
            <a:pPr marL="0" indent="0" algn="just"/>
            <a:r>
              <a:rPr lang="en-US" dirty="0" smtClean="0"/>
              <a:t>Benjamin is </a:t>
            </a:r>
            <a:r>
              <a:rPr lang="en-US" dirty="0"/>
              <a:t>this really </a:t>
            </a:r>
            <a:r>
              <a:rPr lang="en-US" dirty="0" smtClean="0"/>
              <a:t>cool vague donkey</a:t>
            </a:r>
            <a:r>
              <a:rPr lang="en-US" dirty="0"/>
              <a:t>. He has this one interesting </a:t>
            </a:r>
            <a:r>
              <a:rPr lang="en-US" dirty="0" smtClean="0"/>
              <a:t>line. When </a:t>
            </a:r>
            <a:r>
              <a:rPr lang="en-US" dirty="0"/>
              <a:t>asked his opinion on the Rebellion, Benjamin says, "Donkeys live a long time. None of you has ever seen a dead donkey</a:t>
            </a:r>
            <a:r>
              <a:rPr lang="en-US" dirty="0" smtClean="0"/>
              <a:t>.“</a:t>
            </a:r>
          </a:p>
          <a:p>
            <a:pPr marL="0" indent="0" algn="just"/>
            <a:r>
              <a:rPr lang="en-GB" dirty="0" smtClean="0"/>
              <a:t>He is desperate. </a:t>
            </a:r>
          </a:p>
          <a:p>
            <a:pPr marL="0" indent="0" algn="just"/>
            <a:r>
              <a:rPr lang="en-GB" dirty="0" smtClean="0"/>
              <a:t>He is indifferent.</a:t>
            </a:r>
            <a:endParaRPr lang="en-US" dirty="0"/>
          </a:p>
        </p:txBody>
      </p:sp>
      <p:sp>
        <p:nvSpPr>
          <p:cNvPr id="4" name="Oval 3"/>
          <p:cNvSpPr/>
          <p:nvPr/>
        </p:nvSpPr>
        <p:spPr>
          <a:xfrm>
            <a:off x="3524240" y="5072074"/>
            <a:ext cx="6143668" cy="1071570"/>
          </a:xfrm>
          <a:prstGeom prst="ellipse">
            <a:avLst/>
          </a:prstGeom>
        </p:spPr>
        <p:style>
          <a:lnRef idx="3">
            <a:schemeClr val="lt1"/>
          </a:lnRef>
          <a:fillRef idx="1">
            <a:schemeClr val="dk1"/>
          </a:fillRef>
          <a:effectRef idx="1">
            <a:schemeClr val="dk1"/>
          </a:effectRef>
          <a:fontRef idx="minor">
            <a:schemeClr val="lt1"/>
          </a:fontRef>
        </p:style>
        <p:txBody>
          <a:bodyPr rtlCol="0" anchor="ctr"/>
          <a:lstStyle/>
          <a:p>
            <a:pPr algn="ctr"/>
            <a:r>
              <a:rPr lang="en-GB" sz="2400" b="1" dirty="0" smtClean="0"/>
              <a:t>There are people like that in real  life</a:t>
            </a:r>
            <a:endParaRPr lang="en-US" sz="2400" b="1" dirty="0"/>
          </a:p>
        </p:txBody>
      </p:sp>
    </p:spTree>
    <p:extLst>
      <p:ext uri="{BB962C8B-B14F-4D97-AF65-F5344CB8AC3E}">
        <p14:creationId xmlns:p14="http://schemas.microsoft.com/office/powerpoint/2010/main" xmlns="" val="2318910148"/>
      </p:ext>
    </p:extLst>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idx="1"/>
          </p:nvPr>
        </p:nvSpPr>
        <p:spPr>
          <a:xfrm>
            <a:off x="238092" y="214290"/>
            <a:ext cx="9429816" cy="5911873"/>
          </a:xfrm>
        </p:spPr>
        <p:txBody>
          <a:bodyPr/>
          <a:lstStyle/>
          <a:p>
            <a:pPr marL="0" indent="0" algn="just"/>
            <a:r>
              <a:rPr lang="en-US" dirty="0" smtClean="0"/>
              <a:t> </a:t>
            </a:r>
            <a:r>
              <a:rPr lang="en-US" dirty="0"/>
              <a:t>Snowball establishes a number of committees with various goals, such as cleaning the cows' tails and re-educating the rats and rabbits. Most of these committees fail to accomplish their aims, but the classes designed to teach all of the farm animals how to read and write meet with some success. By the end of the summer, all of the animals achieve some degree of literacy. The pigs become fluent in reading and writing, while some of the dogs are able to learn to read the Seven Commandments. Muriel the goat can read scraps of newspaper, while Clover knows the alphabet but cannot string the letters together. </a:t>
            </a:r>
          </a:p>
        </p:txBody>
      </p:sp>
    </p:spTree>
    <p:extLst>
      <p:ext uri="{BB962C8B-B14F-4D97-AF65-F5344CB8AC3E}">
        <p14:creationId xmlns:p14="http://schemas.microsoft.com/office/powerpoint/2010/main" xmlns="" val="3569496270"/>
      </p:ext>
    </p:extLst>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idx="1"/>
          </p:nvPr>
        </p:nvSpPr>
        <p:spPr>
          <a:xfrm>
            <a:off x="495300" y="548680"/>
            <a:ext cx="8915400" cy="5577483"/>
          </a:xfrm>
        </p:spPr>
        <p:txBody>
          <a:bodyPr/>
          <a:lstStyle/>
          <a:p>
            <a:r>
              <a:rPr lang="en-US" dirty="0" smtClean="0"/>
              <a:t> </a:t>
            </a:r>
            <a:endParaRPr lang="en-US" dirty="0"/>
          </a:p>
        </p:txBody>
      </p:sp>
      <p:sp>
        <p:nvSpPr>
          <p:cNvPr id="4" name="Rectangle 3"/>
          <p:cNvSpPr/>
          <p:nvPr/>
        </p:nvSpPr>
        <p:spPr>
          <a:xfrm>
            <a:off x="166654" y="214290"/>
            <a:ext cx="9501254" cy="6186309"/>
          </a:xfrm>
          <a:prstGeom prst="rect">
            <a:avLst/>
          </a:prstGeom>
        </p:spPr>
        <p:txBody>
          <a:bodyPr wrap="square">
            <a:spAutoFit/>
          </a:bodyPr>
          <a:lstStyle/>
          <a:p>
            <a:pPr algn="just" rtl="0"/>
            <a:r>
              <a:rPr lang="en-US" sz="3600" i="1" dirty="0">
                <a:latin typeface="Times New Roman" pitchFamily="18" charset="0"/>
                <a:cs typeface="Times New Roman" pitchFamily="18" charset="0"/>
              </a:rPr>
              <a:t>Poor Boxer never gets beyond the letter D. When it becomes apparent that many of the animals are unable to memorize the Seven Commandments, Snowball reduces the principles to one essential maxim, which he says contains the heart of Animalism: “Four legs good, two legs bad.” The birds take offense until Snowball hastily explains that wings count as legs. The other animals accept the maxim without argument, and the sheep begin to chant it at random times, mindlessly, as if it were a song.</a:t>
            </a:r>
          </a:p>
        </p:txBody>
      </p:sp>
    </p:spTree>
    <p:extLst>
      <p:ext uri="{BB962C8B-B14F-4D97-AF65-F5344CB8AC3E}">
        <p14:creationId xmlns:p14="http://schemas.microsoft.com/office/powerpoint/2010/main" xmlns="" val="2917656138"/>
      </p:ext>
    </p:extLst>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idx="1"/>
          </p:nvPr>
        </p:nvSpPr>
        <p:spPr>
          <a:xfrm>
            <a:off x="495300" y="548680"/>
            <a:ext cx="8915400" cy="5577483"/>
          </a:xfrm>
        </p:spPr>
        <p:txBody>
          <a:bodyPr/>
          <a:lstStyle/>
          <a:p>
            <a:r>
              <a:rPr lang="en-US" dirty="0" smtClean="0"/>
              <a:t> </a:t>
            </a:r>
            <a:endParaRPr lang="en-US" dirty="0"/>
          </a:p>
        </p:txBody>
      </p:sp>
      <p:sp>
        <p:nvSpPr>
          <p:cNvPr id="4" name="Rectangle 3"/>
          <p:cNvSpPr/>
          <p:nvPr/>
        </p:nvSpPr>
        <p:spPr>
          <a:xfrm>
            <a:off x="272480" y="188640"/>
            <a:ext cx="9433048" cy="6402333"/>
          </a:xfrm>
          <a:prstGeom prst="rect">
            <a:avLst/>
          </a:prstGeom>
        </p:spPr>
        <p:txBody>
          <a:bodyPr wrap="square">
            <a:spAutoFit/>
          </a:bodyPr>
          <a:lstStyle/>
          <a:p>
            <a:pPr algn="just" rtl="0"/>
            <a:r>
              <a:rPr lang="en-US" sz="3600" dirty="0"/>
              <a:t>Napoleon takes no interest in Snowball's committees. When the dogs Jessie and Bluebell each give birth to puppies, he takes the puppies into his own care, saying that the training of the young should take priority over adult education. He raises the puppies in a loft above the harness room, out of sight of the rest of Animal Farm. Around this time, the animals discover, to their outrage, that the pigs have been taking all of the milk and apples for themselves. </a:t>
            </a:r>
          </a:p>
        </p:txBody>
      </p:sp>
    </p:spTree>
    <p:extLst>
      <p:ext uri="{BB962C8B-B14F-4D97-AF65-F5344CB8AC3E}">
        <p14:creationId xmlns:p14="http://schemas.microsoft.com/office/powerpoint/2010/main" xmlns="" val="3897348785"/>
      </p:ext>
    </p:extLst>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idx="1"/>
          </p:nvPr>
        </p:nvSpPr>
        <p:spPr>
          <a:xfrm>
            <a:off x="495300" y="548680"/>
            <a:ext cx="8915400" cy="5577483"/>
          </a:xfrm>
        </p:spPr>
        <p:txBody>
          <a:bodyPr/>
          <a:lstStyle/>
          <a:p>
            <a:r>
              <a:rPr lang="en-US" dirty="0" smtClean="0"/>
              <a:t> </a:t>
            </a:r>
            <a:endParaRPr lang="en-US" dirty="0"/>
          </a:p>
        </p:txBody>
      </p:sp>
      <p:sp>
        <p:nvSpPr>
          <p:cNvPr id="4" name="Rectangle 3"/>
          <p:cNvSpPr/>
          <p:nvPr/>
        </p:nvSpPr>
        <p:spPr>
          <a:xfrm>
            <a:off x="200472" y="404664"/>
            <a:ext cx="9577064" cy="6186309"/>
          </a:xfrm>
          <a:prstGeom prst="rect">
            <a:avLst/>
          </a:prstGeom>
        </p:spPr>
        <p:txBody>
          <a:bodyPr wrap="square">
            <a:spAutoFit/>
          </a:bodyPr>
          <a:lstStyle/>
          <a:p>
            <a:pPr algn="just" rtl="0"/>
            <a:r>
              <a:rPr lang="en-US" sz="3600" dirty="0"/>
              <a:t>Squealer explains to them that pigs need milk and apples in order to think well, and since the pigs' work is brain work, it is in everyone's best interest for the pigs to eat the apples and drink the milk. Should the pigs' brains fail because of a lack of apples and milk, Squealer hints, Mr. Jones might come back to take over the farm. This prospect frightens the other animals, and they agree to forgo milk and apples in the interest of the collective good.</a:t>
            </a:r>
          </a:p>
        </p:txBody>
      </p:sp>
    </p:spTree>
    <p:extLst>
      <p:ext uri="{BB962C8B-B14F-4D97-AF65-F5344CB8AC3E}">
        <p14:creationId xmlns:p14="http://schemas.microsoft.com/office/powerpoint/2010/main" xmlns="" val="2151928732"/>
      </p:ext>
    </p:extLst>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chemeClr val="tx1"/>
                </a:solidFill>
              </a:rPr>
              <a:t> Chapter Three</a:t>
            </a:r>
            <a:endParaRPr lang="en-US" b="1" dirty="0">
              <a:solidFill>
                <a:schemeClr val="tx1"/>
              </a:solidFill>
            </a:endParaRPr>
          </a:p>
        </p:txBody>
      </p:sp>
      <p:sp>
        <p:nvSpPr>
          <p:cNvPr id="3" name="Content Placeholder 2"/>
          <p:cNvSpPr>
            <a:spLocks noGrp="1"/>
          </p:cNvSpPr>
          <p:nvPr>
            <p:ph idx="1"/>
          </p:nvPr>
        </p:nvSpPr>
        <p:spPr/>
        <p:txBody>
          <a:bodyPr/>
          <a:lstStyle/>
          <a:p>
            <a:pPr algn="just"/>
            <a:r>
              <a:rPr lang="en-US" sz="4400" dirty="0" smtClean="0"/>
              <a:t>The </a:t>
            </a:r>
            <a:r>
              <a:rPr lang="en-US" sz="4400" dirty="0"/>
              <a:t>pigs did not actually work, but directed and supervised </a:t>
            </a:r>
            <a:r>
              <a:rPr lang="en-US" sz="4400" dirty="0" smtClean="0"/>
              <a:t>the others</a:t>
            </a:r>
            <a:r>
              <a:rPr lang="en-US" sz="4400" dirty="0"/>
              <a:t>. With their superior knowledge it was natural that they </a:t>
            </a:r>
            <a:r>
              <a:rPr lang="en-US" sz="4400" dirty="0" smtClean="0"/>
              <a:t>should assume </a:t>
            </a:r>
            <a:r>
              <a:rPr lang="en-US" sz="4400" dirty="0"/>
              <a:t>the leadership.</a:t>
            </a:r>
            <a:endParaRPr lang="en-US" sz="4400" b="1" dirty="0"/>
          </a:p>
        </p:txBody>
      </p:sp>
    </p:spTree>
    <p:extLst>
      <p:ext uri="{BB962C8B-B14F-4D97-AF65-F5344CB8AC3E}">
        <p14:creationId xmlns:p14="http://schemas.microsoft.com/office/powerpoint/2010/main" xmlns="" val="1935129241"/>
      </p:ext>
    </p:extLst>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8915400" cy="1143000"/>
          </a:xfrm>
        </p:spPr>
        <p:txBody>
          <a:bodyPr/>
          <a:lstStyle/>
          <a:p>
            <a:r>
              <a:rPr lang="en-GB" dirty="0" smtClean="0"/>
              <a:t> </a:t>
            </a:r>
            <a:endParaRPr lang="en-US" dirty="0"/>
          </a:p>
        </p:txBody>
      </p:sp>
      <p:sp>
        <p:nvSpPr>
          <p:cNvPr id="3" name="Content Placeholder 2"/>
          <p:cNvSpPr>
            <a:spLocks noGrp="1"/>
          </p:cNvSpPr>
          <p:nvPr>
            <p:ph idx="4294967295"/>
          </p:nvPr>
        </p:nvSpPr>
        <p:spPr>
          <a:xfrm>
            <a:off x="0" y="214313"/>
            <a:ext cx="9172575" cy="5911850"/>
          </a:xfrm>
        </p:spPr>
        <p:txBody>
          <a:bodyPr/>
          <a:lstStyle/>
          <a:p>
            <a:pPr algn="just"/>
            <a:r>
              <a:rPr lang="en-US" sz="2800" dirty="0" smtClean="0"/>
              <a:t> </a:t>
            </a:r>
            <a:r>
              <a:rPr lang="en-US" dirty="0" smtClean="0"/>
              <a:t>Squealer explains to them that pigs need milk and apples in order to think well, and since the pigs' work is brain work, it is in everyone's best interest for the pigs to eat the apples and drink the milk. Pigs do not like milk or apples. </a:t>
            </a:r>
            <a:r>
              <a:rPr lang="en-US" b="1" dirty="0" smtClean="0"/>
              <a:t>They lie</a:t>
            </a:r>
            <a:r>
              <a:rPr lang="en-US" dirty="0" smtClean="0"/>
              <a:t>.</a:t>
            </a:r>
          </a:p>
          <a:p>
            <a:pPr algn="just"/>
            <a:r>
              <a:rPr lang="en-GB" dirty="0" smtClean="0"/>
              <a:t>Squealer functions as </a:t>
            </a:r>
            <a:r>
              <a:rPr lang="en-GB" b="1" dirty="0" smtClean="0"/>
              <a:t>the mouthpiece of the ruling party</a:t>
            </a:r>
            <a:r>
              <a:rPr lang="en-GB" dirty="0" smtClean="0"/>
              <a:t>.</a:t>
            </a:r>
            <a:endParaRPr lang="en-US" dirty="0" smtClean="0"/>
          </a:p>
          <a:p>
            <a:pPr algn="just"/>
            <a:r>
              <a:rPr lang="en-US" dirty="0" smtClean="0"/>
              <a:t>Should the pigs' brains fail because of a lack of apples and milk, Squealer hints, Mr. Jones might come back to take over the farm. </a:t>
            </a:r>
            <a:r>
              <a:rPr lang="en-US" b="1" dirty="0" smtClean="0"/>
              <a:t>Using the technique of horror and threats</a:t>
            </a:r>
            <a:r>
              <a:rPr lang="en-US" dirty="0" smtClean="0"/>
              <a:t>.</a:t>
            </a:r>
          </a:p>
        </p:txBody>
      </p:sp>
    </p:spTree>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8915400" cy="1143000"/>
          </a:xfrm>
        </p:spPr>
        <p:txBody>
          <a:bodyPr/>
          <a:lstStyle/>
          <a:p>
            <a:r>
              <a:rPr lang="en-GB" dirty="0" smtClean="0"/>
              <a:t> </a:t>
            </a:r>
            <a:endParaRPr lang="en-US" dirty="0"/>
          </a:p>
        </p:txBody>
      </p:sp>
      <p:sp>
        <p:nvSpPr>
          <p:cNvPr id="3" name="Content Placeholder 2"/>
          <p:cNvSpPr>
            <a:spLocks noGrp="1"/>
          </p:cNvSpPr>
          <p:nvPr>
            <p:ph idx="4294967295"/>
          </p:nvPr>
        </p:nvSpPr>
        <p:spPr>
          <a:xfrm>
            <a:off x="0" y="214313"/>
            <a:ext cx="9172575" cy="5911850"/>
          </a:xfrm>
        </p:spPr>
        <p:txBody>
          <a:bodyPr/>
          <a:lstStyle/>
          <a:p>
            <a:pPr algn="just"/>
            <a:r>
              <a:rPr lang="en-US" sz="2800" dirty="0" smtClean="0">
                <a:solidFill>
                  <a:srgbClr val="FF0000"/>
                </a:solidFill>
              </a:rPr>
              <a:t>Animals discover, to their outrage, that the pigs have been taking all of the milk and apples for themselves. But they cannot do anything because they cannot imagine that pigs have betrayed them. They are too kind to suspect their fellow brothers.</a:t>
            </a:r>
          </a:p>
          <a:p>
            <a:pPr algn="just"/>
            <a:r>
              <a:rPr lang="en-US" sz="2800" dirty="0" smtClean="0">
                <a:solidFill>
                  <a:srgbClr val="0000FF"/>
                </a:solidFill>
              </a:rPr>
              <a:t>Napoleon takes the puppies into his own care. He starts arming himself and preparing for the future when he will take all the power to himself.</a:t>
            </a:r>
          </a:p>
          <a:p>
            <a:pPr algn="just"/>
            <a:r>
              <a:rPr lang="en-US" sz="2800" dirty="0" smtClean="0">
                <a:solidFill>
                  <a:srgbClr val="FF0000"/>
                </a:solidFill>
              </a:rPr>
              <a:t> Napoleon takes no interest in Snowball's committees.</a:t>
            </a:r>
            <a:r>
              <a:rPr lang="en-GB" sz="2800" dirty="0" smtClean="0">
                <a:solidFill>
                  <a:srgbClr val="FF0000"/>
                </a:solidFill>
              </a:rPr>
              <a:t>  These committees are meant to educate the masses, the ordinary animals. As a tyrant, Napoleon is not pleased by this. He prefers animals to be ignorant so he can easily lead them.</a:t>
            </a:r>
            <a:endParaRPr lang="en-US" sz="2800" dirty="0">
              <a:solidFill>
                <a:srgbClr val="FF0000"/>
              </a:solidFill>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654032"/>
          </a:xfrm>
        </p:spPr>
        <p:txBody>
          <a:bodyPr/>
          <a:lstStyle/>
          <a:p>
            <a:pPr algn="ctr"/>
            <a:r>
              <a:rPr lang="en-US" b="1" dirty="0" smtClean="0">
                <a:solidFill>
                  <a:schemeClr val="tx1"/>
                </a:solidFill>
              </a:rPr>
              <a:t> Chapter Three</a:t>
            </a:r>
            <a:endParaRPr lang="en-US" b="1" dirty="0">
              <a:solidFill>
                <a:schemeClr val="tx1"/>
              </a:solidFill>
            </a:endParaRPr>
          </a:p>
        </p:txBody>
      </p:sp>
      <p:sp>
        <p:nvSpPr>
          <p:cNvPr id="3" name="Content Placeholder 2"/>
          <p:cNvSpPr>
            <a:spLocks noGrp="1"/>
          </p:cNvSpPr>
          <p:nvPr>
            <p:ph idx="1"/>
          </p:nvPr>
        </p:nvSpPr>
        <p:spPr>
          <a:xfrm>
            <a:off x="495300" y="1000108"/>
            <a:ext cx="9172608" cy="5126055"/>
          </a:xfrm>
        </p:spPr>
        <p:txBody>
          <a:bodyPr/>
          <a:lstStyle/>
          <a:p>
            <a:pPr marL="0" indent="0" algn="just"/>
            <a:r>
              <a:rPr lang="en-US" dirty="0" smtClean="0"/>
              <a:t>Boxer </a:t>
            </a:r>
            <a:r>
              <a:rPr lang="en-US" dirty="0"/>
              <a:t>was the admiration of everybody. He had been a hard </a:t>
            </a:r>
            <a:r>
              <a:rPr lang="en-US" dirty="0" smtClean="0"/>
              <a:t>worker even </a:t>
            </a:r>
            <a:r>
              <a:rPr lang="en-US" dirty="0"/>
              <a:t>in Jones's time, but now he seemed more like three horses than one</a:t>
            </a:r>
            <a:r>
              <a:rPr lang="en-US" dirty="0" smtClean="0"/>
              <a:t>; there </a:t>
            </a:r>
            <a:r>
              <a:rPr lang="en-US" dirty="0"/>
              <a:t>were days when the entire work of the farm seemed to rest on </a:t>
            </a:r>
            <a:r>
              <a:rPr lang="en-US" dirty="0" smtClean="0"/>
              <a:t>his mighty </a:t>
            </a:r>
            <a:r>
              <a:rPr lang="en-US" dirty="0"/>
              <a:t>shoulders. From morning to night he was pushing and pulling, </a:t>
            </a:r>
            <a:r>
              <a:rPr lang="en-US" dirty="0" smtClean="0"/>
              <a:t>always at </a:t>
            </a:r>
            <a:r>
              <a:rPr lang="en-US" dirty="0"/>
              <a:t>the spot where the work was hardest</a:t>
            </a:r>
            <a:r>
              <a:rPr lang="en-US" dirty="0" smtClean="0"/>
              <a:t>. began</a:t>
            </a:r>
            <a:r>
              <a:rPr lang="en-US" dirty="0"/>
              <a:t>. His answer to </a:t>
            </a:r>
            <a:r>
              <a:rPr lang="en-US" dirty="0" smtClean="0"/>
              <a:t>every problem</a:t>
            </a:r>
            <a:r>
              <a:rPr lang="en-US" dirty="0"/>
              <a:t>, every setback, was </a:t>
            </a:r>
            <a:r>
              <a:rPr lang="en-US" dirty="0">
                <a:solidFill>
                  <a:srgbClr val="FF0000"/>
                </a:solidFill>
              </a:rPr>
              <a:t>"I will work harder!"--</a:t>
            </a:r>
            <a:r>
              <a:rPr lang="en-US" dirty="0"/>
              <a:t>which he had adopted </a:t>
            </a:r>
            <a:r>
              <a:rPr lang="en-US" dirty="0" smtClean="0"/>
              <a:t>as his </a:t>
            </a:r>
            <a:r>
              <a:rPr lang="en-US" dirty="0"/>
              <a:t>personal motto.</a:t>
            </a:r>
            <a:r>
              <a:rPr lang="en-US" dirty="0" smtClean="0"/>
              <a:t> </a:t>
            </a:r>
            <a:endParaRPr lang="en-US" b="1" dirty="0"/>
          </a:p>
        </p:txBody>
      </p:sp>
    </p:spTree>
    <p:extLst>
      <p:ext uri="{BB962C8B-B14F-4D97-AF65-F5344CB8AC3E}">
        <p14:creationId xmlns:p14="http://schemas.microsoft.com/office/powerpoint/2010/main" xmlns="" val="3678256582"/>
      </p:ext>
    </p:extLst>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 </a:t>
            </a:r>
            <a:r>
              <a:rPr lang="en-GB" b="1" dirty="0" smtClean="0">
                <a:solidFill>
                  <a:srgbClr val="FF0000"/>
                </a:solidFill>
              </a:rPr>
              <a:t>Question</a:t>
            </a:r>
            <a:endParaRPr lang="en-US" b="1" dirty="0">
              <a:solidFill>
                <a:srgbClr val="FF0000"/>
              </a:solidFill>
            </a:endParaRPr>
          </a:p>
        </p:txBody>
      </p:sp>
      <p:sp>
        <p:nvSpPr>
          <p:cNvPr id="3" name="Content Placeholder 2"/>
          <p:cNvSpPr>
            <a:spLocks noGrp="1"/>
          </p:cNvSpPr>
          <p:nvPr>
            <p:ph idx="1"/>
          </p:nvPr>
        </p:nvSpPr>
        <p:spPr/>
        <p:txBody>
          <a:bodyPr/>
          <a:lstStyle/>
          <a:p>
            <a:pPr algn="just"/>
            <a:r>
              <a:rPr lang="en-GB" dirty="0" smtClean="0"/>
              <a:t>                  Who said: </a:t>
            </a:r>
            <a:r>
              <a:rPr lang="en-US" dirty="0" smtClean="0">
                <a:solidFill>
                  <a:srgbClr val="FF0000"/>
                </a:solidFill>
              </a:rPr>
              <a:t>"I will work harder!"--?</a:t>
            </a:r>
          </a:p>
          <a:p>
            <a:pPr algn="just">
              <a:buFont typeface="Wingdings" pitchFamily="2" charset="2"/>
              <a:buChar char="Ø"/>
            </a:pPr>
            <a:r>
              <a:rPr lang="en-US" dirty="0" smtClean="0"/>
              <a:t>Boxer</a:t>
            </a:r>
          </a:p>
          <a:p>
            <a:pPr algn="just">
              <a:buFont typeface="Wingdings" pitchFamily="2" charset="2"/>
              <a:buChar char="Ø"/>
            </a:pPr>
            <a:r>
              <a:rPr lang="en-GB" dirty="0" smtClean="0">
                <a:solidFill>
                  <a:srgbClr val="FF0000"/>
                </a:solidFill>
              </a:rPr>
              <a:t>Benjamin </a:t>
            </a:r>
          </a:p>
          <a:p>
            <a:pPr algn="just">
              <a:buFont typeface="Wingdings" pitchFamily="2" charset="2"/>
              <a:buChar char="Ø"/>
            </a:pPr>
            <a:r>
              <a:rPr lang="en-GB" dirty="0" smtClean="0">
                <a:solidFill>
                  <a:srgbClr val="FF0000"/>
                </a:solidFill>
              </a:rPr>
              <a:t>Mollie</a:t>
            </a:r>
          </a:p>
          <a:p>
            <a:pPr algn="just">
              <a:buFont typeface="Wingdings" pitchFamily="2" charset="2"/>
              <a:buChar char="Ø"/>
            </a:pPr>
            <a:r>
              <a:rPr lang="en-GB" dirty="0" smtClean="0">
                <a:solidFill>
                  <a:srgbClr val="FF0000"/>
                </a:solidFill>
              </a:rPr>
              <a:t>Old Major</a:t>
            </a:r>
          </a:p>
          <a:p>
            <a:pPr algn="just">
              <a:buFont typeface="Wingdings" pitchFamily="2" charset="2"/>
              <a:buChar char="Ø"/>
            </a:pPr>
            <a:r>
              <a:rPr lang="en-GB" dirty="0" smtClean="0">
                <a:solidFill>
                  <a:srgbClr val="FF0000"/>
                </a:solidFill>
              </a:rPr>
              <a:t>Napoleon</a:t>
            </a:r>
            <a:endParaRPr lang="en-US" dirty="0" smtClean="0">
              <a:solidFill>
                <a:srgbClr val="FF0000"/>
              </a:solidFill>
            </a:endParaRPr>
          </a:p>
          <a:p>
            <a:pPr algn="just"/>
            <a:r>
              <a:rPr lang="en-GB" dirty="0" smtClean="0"/>
              <a:t> </a:t>
            </a:r>
            <a:endParaRPr lang="en-US" dirty="0"/>
          </a:p>
        </p:txBody>
      </p:sp>
    </p:spTree>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chemeClr val="tx1"/>
                </a:solidFill>
              </a:rPr>
              <a:t> Chapter Three</a:t>
            </a:r>
            <a:endParaRPr lang="en-US" b="1" dirty="0">
              <a:solidFill>
                <a:schemeClr val="tx1"/>
              </a:solidFill>
            </a:endParaRPr>
          </a:p>
        </p:txBody>
      </p:sp>
      <p:sp>
        <p:nvSpPr>
          <p:cNvPr id="3" name="Content Placeholder 2"/>
          <p:cNvSpPr>
            <a:spLocks noGrp="1"/>
          </p:cNvSpPr>
          <p:nvPr>
            <p:ph idx="1"/>
          </p:nvPr>
        </p:nvSpPr>
        <p:spPr>
          <a:xfrm>
            <a:off x="495300" y="1142984"/>
            <a:ext cx="8915400" cy="4983179"/>
          </a:xfrm>
        </p:spPr>
        <p:txBody>
          <a:bodyPr/>
          <a:lstStyle/>
          <a:p>
            <a:pPr marL="0" indent="0" algn="just"/>
            <a:r>
              <a:rPr lang="en-US" dirty="0" smtClean="0"/>
              <a:t>Old </a:t>
            </a:r>
            <a:r>
              <a:rPr lang="en-US" dirty="0"/>
              <a:t>Benjamin, </a:t>
            </a:r>
            <a:r>
              <a:rPr lang="en-US" dirty="0" smtClean="0"/>
              <a:t>the donkey</a:t>
            </a:r>
            <a:r>
              <a:rPr lang="en-US" dirty="0"/>
              <a:t>, seemed quite unchanged since the Rebellion. He did his work in </a:t>
            </a:r>
            <a:r>
              <a:rPr lang="en-US" dirty="0" smtClean="0"/>
              <a:t>the same </a:t>
            </a:r>
            <a:r>
              <a:rPr lang="en-US" dirty="0"/>
              <a:t>slow obstinate way as he had done it in Jones's time, never </a:t>
            </a:r>
            <a:r>
              <a:rPr lang="en-US" dirty="0" smtClean="0"/>
              <a:t>shirking and </a:t>
            </a:r>
            <a:r>
              <a:rPr lang="en-US" dirty="0"/>
              <a:t>never volunteering for extra work either. About the Rebellion and </a:t>
            </a:r>
            <a:r>
              <a:rPr lang="en-US" dirty="0" smtClean="0"/>
              <a:t>its results </a:t>
            </a:r>
            <a:r>
              <a:rPr lang="en-US" dirty="0"/>
              <a:t>he would express no opinion. When asked whether he was not </a:t>
            </a:r>
            <a:r>
              <a:rPr lang="en-US" dirty="0" smtClean="0"/>
              <a:t>happier now </a:t>
            </a:r>
            <a:r>
              <a:rPr lang="en-US" dirty="0"/>
              <a:t>that Jones was gone, he would say only "Donkeys live a long time. </a:t>
            </a:r>
            <a:r>
              <a:rPr lang="en-US" dirty="0" smtClean="0"/>
              <a:t>None of </a:t>
            </a:r>
            <a:r>
              <a:rPr lang="en-US" dirty="0"/>
              <a:t>you has ever seen a dead donkey," and the others had to be content </a:t>
            </a:r>
            <a:r>
              <a:rPr lang="en-US" dirty="0" smtClean="0"/>
              <a:t>with this </a:t>
            </a:r>
            <a:r>
              <a:rPr lang="en-US" dirty="0"/>
              <a:t>cryptic answer.</a:t>
            </a:r>
          </a:p>
          <a:p>
            <a:pPr algn="just"/>
            <a:endParaRPr lang="en-US" sz="2400" b="1" dirty="0"/>
          </a:p>
        </p:txBody>
      </p:sp>
    </p:spTree>
    <p:extLst>
      <p:ext uri="{BB962C8B-B14F-4D97-AF65-F5344CB8AC3E}">
        <p14:creationId xmlns:p14="http://schemas.microsoft.com/office/powerpoint/2010/main" xmlns="" val="42413589"/>
      </p:ext>
    </p:extLst>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 </a:t>
            </a:r>
            <a:endParaRPr lang="en-US" dirty="0"/>
          </a:p>
        </p:txBody>
      </p:sp>
      <p:sp>
        <p:nvSpPr>
          <p:cNvPr id="3" name="Content Placeholder 2"/>
          <p:cNvSpPr>
            <a:spLocks noGrp="1"/>
          </p:cNvSpPr>
          <p:nvPr>
            <p:ph idx="1"/>
          </p:nvPr>
        </p:nvSpPr>
        <p:spPr/>
        <p:txBody>
          <a:bodyPr/>
          <a:lstStyle/>
          <a:p>
            <a:pPr algn="just"/>
            <a:r>
              <a:rPr lang="en-GB" dirty="0" smtClean="0"/>
              <a:t> who </a:t>
            </a:r>
            <a:r>
              <a:rPr lang="en-US" dirty="0" smtClean="0"/>
              <a:t>seemed quite unchanged since the Rebellion?</a:t>
            </a:r>
          </a:p>
          <a:p>
            <a:pPr algn="just">
              <a:buFont typeface="Wingdings" pitchFamily="2" charset="2"/>
              <a:buChar char="Ø"/>
            </a:pPr>
            <a:r>
              <a:rPr lang="en-GB" dirty="0" smtClean="0">
                <a:solidFill>
                  <a:srgbClr val="FF0000"/>
                </a:solidFill>
              </a:rPr>
              <a:t>Benjamin </a:t>
            </a:r>
          </a:p>
          <a:p>
            <a:pPr algn="just">
              <a:buFont typeface="Wingdings" pitchFamily="2" charset="2"/>
              <a:buChar char="Ø"/>
            </a:pPr>
            <a:r>
              <a:rPr lang="en-GB" dirty="0" smtClean="0">
                <a:solidFill>
                  <a:srgbClr val="FF0000"/>
                </a:solidFill>
              </a:rPr>
              <a:t>Mollie</a:t>
            </a:r>
          </a:p>
          <a:p>
            <a:pPr algn="just">
              <a:buFont typeface="Wingdings" pitchFamily="2" charset="2"/>
              <a:buChar char="Ø"/>
            </a:pPr>
            <a:r>
              <a:rPr lang="en-GB" dirty="0" smtClean="0">
                <a:solidFill>
                  <a:srgbClr val="FF0000"/>
                </a:solidFill>
              </a:rPr>
              <a:t>Old Major</a:t>
            </a:r>
          </a:p>
          <a:p>
            <a:pPr algn="just">
              <a:buFont typeface="Wingdings" pitchFamily="2" charset="2"/>
              <a:buChar char="Ø"/>
            </a:pPr>
            <a:r>
              <a:rPr lang="en-GB" dirty="0" smtClean="0">
                <a:solidFill>
                  <a:srgbClr val="FF0000"/>
                </a:solidFill>
              </a:rPr>
              <a:t>Napoleon </a:t>
            </a:r>
            <a:endParaRPr lang="en-US" dirty="0" smtClean="0">
              <a:solidFill>
                <a:srgbClr val="FF0000"/>
              </a:solidFill>
            </a:endParaRPr>
          </a:p>
          <a:p>
            <a:pPr algn="just"/>
            <a:endParaRPr lang="en-US" dirty="0" smtClean="0"/>
          </a:p>
          <a:p>
            <a:pPr algn="just"/>
            <a:endParaRPr lang="en-US" dirty="0"/>
          </a:p>
        </p:txBody>
      </p:sp>
    </p:spTree>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2471</TotalTime>
  <Words>1461</Words>
  <Application>Microsoft Office PowerPoint</Application>
  <PresentationFormat>A4 Paper (210x297 mm)‎</PresentationFormat>
  <Paragraphs>83</Paragraphs>
  <Slides>20</Slides>
  <Notes>0</Notes>
  <HiddenSlides>0</HiddenSlides>
  <MMClips>0</MMClips>
  <ScaleCrop>false</ScaleCrop>
  <HeadingPairs>
    <vt:vector size="4" baseType="variant">
      <vt:variant>
        <vt:lpstr>سمة</vt:lpstr>
      </vt:variant>
      <vt:variant>
        <vt:i4>1</vt:i4>
      </vt:variant>
      <vt:variant>
        <vt:lpstr>عناوين الشرائح</vt:lpstr>
      </vt:variant>
      <vt:variant>
        <vt:i4>20</vt:i4>
      </vt:variant>
    </vt:vector>
  </HeadingPairs>
  <TitlesOfParts>
    <vt:vector size="21" baseType="lpstr">
      <vt:lpstr>Office Theme</vt:lpstr>
      <vt:lpstr>الشريحة 1</vt:lpstr>
      <vt:lpstr>Tenth Lecture</vt:lpstr>
      <vt:lpstr> Chapter Three</vt:lpstr>
      <vt:lpstr> </vt:lpstr>
      <vt:lpstr> Chapter Three</vt:lpstr>
      <vt:lpstr> Question   </vt:lpstr>
      <vt:lpstr> Chapter Three </vt:lpstr>
      <vt:lpstr> Chapter Three</vt:lpstr>
      <vt:lpstr> </vt:lpstr>
      <vt:lpstr> </vt:lpstr>
      <vt:lpstr> </vt:lpstr>
      <vt:lpstr> </vt:lpstr>
      <vt:lpstr> Chapter Three</vt:lpstr>
      <vt:lpstr> </vt:lpstr>
      <vt:lpstr> </vt:lpstr>
      <vt:lpstr> Chapter Three</vt:lpstr>
      <vt:lpstr> Question</vt:lpstr>
      <vt:lpstr> Chapter Three</vt:lpstr>
      <vt:lpstr> </vt:lpstr>
      <vt:lpstr>الشريحة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balsabbgh</cp:lastModifiedBy>
  <cp:revision>240</cp:revision>
  <dcterms:created xsi:type="dcterms:W3CDTF">2009-10-14T19:14:34Z</dcterms:created>
  <dcterms:modified xsi:type="dcterms:W3CDTF">2012-11-07T11:02:57Z</dcterms:modified>
</cp:coreProperties>
</file>