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9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 xmlns:p14="http://schemas.microsoft.com/office/powerpoint/2010/main" val="3704803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 xmlns:p14="http://schemas.microsoft.com/office/powerpoint/2010/main" val="24348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 xmlns:p14="http://schemas.microsoft.com/office/powerpoint/2010/main" val="3551411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 xmlns:p14="http://schemas.microsoft.com/office/powerpoint/2010/main" val="3989733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 xmlns:p14="http://schemas.microsoft.com/office/powerpoint/2010/main" val="79263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 xmlns:p14="http://schemas.microsoft.com/office/powerpoint/2010/main" val="3379925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 xmlns:p14="http://schemas.microsoft.com/office/powerpoint/2010/main" val="1307247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 xmlns:p14="http://schemas.microsoft.com/office/powerpoint/2010/main" val="1443766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 xmlns:p14="http://schemas.microsoft.com/office/powerpoint/2010/main" val="755700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 xmlns:p14="http://schemas.microsoft.com/office/powerpoint/2010/main" val="1091047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 xmlns:p14="http://schemas.microsoft.com/office/powerpoint/2010/main" val="3760880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 xmlns:p14="http://schemas.microsoft.com/office/powerpoint/2010/main" val="208107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smtClean="0">
                <a:solidFill>
                  <a:srgbClr val="376092"/>
                </a:solidFill>
                <a:latin typeface="ae_AlMateen" pitchFamily="2" charset="-78"/>
                <a:cs typeface="ae_AlMateen" pitchFamily="2" charset="-78"/>
              </a:rPr>
              <a:t>Third Lecture</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smtClean="0"/>
              <a:t>Function Word Classes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r>
              <a:rPr lang="ar-SA" dirty="0" smtClean="0"/>
              <a:t> </a:t>
            </a:r>
            <a:r>
              <a:rPr lang="en-US" dirty="0" smtClean="0"/>
              <a:t> Function words  can also be categorized in different classes: determiners, pronouns, auxiliary verbs, prepositions, adverbial particles, coordinators, and subordinators. To distinguish these classes briefly, we will look at their semantic function and syntactic role, list their main forms, and consider their subclasses.</a:t>
            </a:r>
          </a:p>
          <a:p>
            <a:pPr marL="342900" indent="-342900">
              <a:buAutoNum type="arabicPeriod"/>
            </a:pPr>
            <a:r>
              <a:rPr lang="en-US" b="1" dirty="0" smtClean="0">
                <a:solidFill>
                  <a:srgbClr val="0070C0"/>
                </a:solidFill>
              </a:rPr>
              <a:t>Determiners</a:t>
            </a:r>
            <a:r>
              <a:rPr lang="en-US" dirty="0" smtClean="0"/>
              <a:t>: Determiners normally precedes nouns, and are used to help clarify the meaning of the noun. The most important are the following:</a:t>
            </a:r>
          </a:p>
          <a:p>
            <a:pPr marL="285750" indent="-285750">
              <a:buFontTx/>
              <a:buChar char="-"/>
            </a:pPr>
            <a:r>
              <a:rPr lang="en-US" dirty="0" smtClean="0"/>
              <a:t>The definite article ‘the’ indicates that the referent  is assumed to be known by the speaker and the person being spoken to (addressee).</a:t>
            </a:r>
          </a:p>
          <a:p>
            <a:pPr marL="285750" indent="-285750">
              <a:buFontTx/>
              <a:buChar char="-"/>
            </a:pPr>
            <a:r>
              <a:rPr lang="en-US" dirty="0" smtClean="0"/>
              <a:t>The indefinite article ‘a’ or ‘an’ makes it clear that the referent is one member of a class ( a book).</a:t>
            </a:r>
          </a:p>
          <a:p>
            <a:pPr marL="285750" indent="-285750">
              <a:buFontTx/>
              <a:buChar char="-"/>
            </a:pPr>
            <a:r>
              <a:rPr lang="en-US" dirty="0" smtClean="0"/>
              <a:t>Demonstrative determiners indicate that the referent are ‘ near to’ or ‘away from’ the speaker’s immediate context (this book, that book)</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54"/>
          <p:cNvSpPr/>
          <p:nvPr/>
        </p:nvSpPr>
        <p:spPr>
          <a:xfrm>
            <a:off x="3500437" y="2661046"/>
            <a:ext cx="651868" cy="44650"/>
          </a:xfrm>
          <a:custGeom>
            <a:avLst/>
            <a:gdLst/>
            <a:ahLst/>
            <a:cxnLst/>
            <a:rect l="0" t="0" r="0" b="0"/>
            <a:pathLst>
              <a:path w="651868" h="44650">
                <a:moveTo>
                  <a:pt x="0" y="0"/>
                </a:moveTo>
                <a:lnTo>
                  <a:pt x="9481" y="0"/>
                </a:lnTo>
                <a:lnTo>
                  <a:pt x="13266" y="993"/>
                </a:lnTo>
                <a:lnTo>
                  <a:pt x="16782" y="2646"/>
                </a:lnTo>
                <a:lnTo>
                  <a:pt x="20117" y="4741"/>
                </a:lnTo>
                <a:lnTo>
                  <a:pt x="24326" y="6137"/>
                </a:lnTo>
                <a:lnTo>
                  <a:pt x="29116" y="7068"/>
                </a:lnTo>
                <a:lnTo>
                  <a:pt x="42692" y="8379"/>
                </a:lnTo>
                <a:lnTo>
                  <a:pt x="58290" y="8767"/>
                </a:lnTo>
                <a:lnTo>
                  <a:pt x="65649" y="8821"/>
                </a:lnTo>
                <a:lnTo>
                  <a:pt x="80477" y="9850"/>
                </a:lnTo>
                <a:lnTo>
                  <a:pt x="123411" y="13638"/>
                </a:lnTo>
                <a:lnTo>
                  <a:pt x="143790" y="15046"/>
                </a:lnTo>
                <a:lnTo>
                  <a:pt x="162336" y="15984"/>
                </a:lnTo>
                <a:lnTo>
                  <a:pt x="179662" y="16609"/>
                </a:lnTo>
                <a:lnTo>
                  <a:pt x="194189" y="18018"/>
                </a:lnTo>
                <a:lnTo>
                  <a:pt x="206850" y="19950"/>
                </a:lnTo>
                <a:lnTo>
                  <a:pt x="218267" y="22230"/>
                </a:lnTo>
                <a:lnTo>
                  <a:pt x="230839" y="23750"/>
                </a:lnTo>
                <a:lnTo>
                  <a:pt x="244182" y="24763"/>
                </a:lnTo>
                <a:lnTo>
                  <a:pt x="269260" y="25889"/>
                </a:lnTo>
                <a:lnTo>
                  <a:pt x="287020" y="26389"/>
                </a:lnTo>
                <a:lnTo>
                  <a:pt x="300487" y="27515"/>
                </a:lnTo>
                <a:lnTo>
                  <a:pt x="336618" y="31411"/>
                </a:lnTo>
                <a:lnTo>
                  <a:pt x="360342" y="32847"/>
                </a:lnTo>
                <a:lnTo>
                  <a:pt x="415806" y="34443"/>
                </a:lnTo>
                <a:lnTo>
                  <a:pt x="487278" y="35467"/>
                </a:lnTo>
                <a:lnTo>
                  <a:pt x="608302" y="35716"/>
                </a:lnTo>
                <a:lnTo>
                  <a:pt x="615878" y="36709"/>
                </a:lnTo>
                <a:lnTo>
                  <a:pt x="622914" y="38364"/>
                </a:lnTo>
                <a:lnTo>
                  <a:pt x="651867"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55"/>
          <p:cNvSpPr/>
          <p:nvPr/>
        </p:nvSpPr>
        <p:spPr>
          <a:xfrm>
            <a:off x="285858" y="4259460"/>
            <a:ext cx="276713" cy="347228"/>
          </a:xfrm>
          <a:custGeom>
            <a:avLst/>
            <a:gdLst/>
            <a:ahLst/>
            <a:cxnLst/>
            <a:rect l="0" t="0" r="0" b="0"/>
            <a:pathLst>
              <a:path w="276713" h="347228">
                <a:moveTo>
                  <a:pt x="8821" y="187524"/>
                </a:moveTo>
                <a:lnTo>
                  <a:pt x="4081" y="197005"/>
                </a:lnTo>
                <a:lnTo>
                  <a:pt x="1753" y="204305"/>
                </a:lnTo>
                <a:lnTo>
                  <a:pt x="719" y="212842"/>
                </a:lnTo>
                <a:lnTo>
                  <a:pt x="443" y="219285"/>
                </a:lnTo>
                <a:lnTo>
                  <a:pt x="137" y="236367"/>
                </a:lnTo>
                <a:lnTo>
                  <a:pt x="0" y="260495"/>
                </a:lnTo>
                <a:lnTo>
                  <a:pt x="956" y="272882"/>
                </a:lnTo>
                <a:lnTo>
                  <a:pt x="2586" y="285109"/>
                </a:lnTo>
                <a:lnTo>
                  <a:pt x="4664" y="297229"/>
                </a:lnTo>
                <a:lnTo>
                  <a:pt x="7042" y="306302"/>
                </a:lnTo>
                <a:lnTo>
                  <a:pt x="9619" y="313342"/>
                </a:lnTo>
                <a:lnTo>
                  <a:pt x="12330" y="319027"/>
                </a:lnTo>
                <a:lnTo>
                  <a:pt x="14137" y="324803"/>
                </a:lnTo>
                <a:lnTo>
                  <a:pt x="15342" y="330636"/>
                </a:lnTo>
                <a:lnTo>
                  <a:pt x="16145" y="336511"/>
                </a:lnTo>
                <a:lnTo>
                  <a:pt x="17672" y="340426"/>
                </a:lnTo>
                <a:lnTo>
                  <a:pt x="19683" y="343037"/>
                </a:lnTo>
                <a:lnTo>
                  <a:pt x="22015" y="344778"/>
                </a:lnTo>
                <a:lnTo>
                  <a:pt x="27253" y="346711"/>
                </a:lnTo>
                <a:lnTo>
                  <a:pt x="30039" y="347227"/>
                </a:lnTo>
                <a:lnTo>
                  <a:pt x="33880" y="345587"/>
                </a:lnTo>
                <a:lnTo>
                  <a:pt x="38426" y="342508"/>
                </a:lnTo>
                <a:lnTo>
                  <a:pt x="43440" y="338472"/>
                </a:lnTo>
                <a:lnTo>
                  <a:pt x="51658" y="328695"/>
                </a:lnTo>
                <a:lnTo>
                  <a:pt x="55238" y="323310"/>
                </a:lnTo>
                <a:lnTo>
                  <a:pt x="72446" y="293514"/>
                </a:lnTo>
                <a:lnTo>
                  <a:pt x="83980" y="273067"/>
                </a:lnTo>
                <a:lnTo>
                  <a:pt x="94646" y="255467"/>
                </a:lnTo>
                <a:lnTo>
                  <a:pt x="104733" y="239764"/>
                </a:lnTo>
                <a:lnTo>
                  <a:pt x="114434" y="225327"/>
                </a:lnTo>
                <a:lnTo>
                  <a:pt x="133151" y="196057"/>
                </a:lnTo>
                <a:lnTo>
                  <a:pt x="169420" y="136844"/>
                </a:lnTo>
                <a:lnTo>
                  <a:pt x="178395" y="123972"/>
                </a:lnTo>
                <a:lnTo>
                  <a:pt x="187355" y="112414"/>
                </a:lnTo>
                <a:lnTo>
                  <a:pt x="196304" y="101732"/>
                </a:lnTo>
                <a:lnTo>
                  <a:pt x="214186" y="79279"/>
                </a:lnTo>
                <a:lnTo>
                  <a:pt x="223122" y="67736"/>
                </a:lnTo>
                <a:lnTo>
                  <a:pt x="232055" y="57064"/>
                </a:lnTo>
                <a:lnTo>
                  <a:pt x="240988" y="46972"/>
                </a:lnTo>
                <a:lnTo>
                  <a:pt x="249919" y="37268"/>
                </a:lnTo>
                <a:lnTo>
                  <a:pt x="256866" y="28814"/>
                </a:lnTo>
                <a:lnTo>
                  <a:pt x="262489" y="21194"/>
                </a:lnTo>
                <a:lnTo>
                  <a:pt x="27671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56"/>
          <p:cNvSpPr/>
          <p:nvPr/>
        </p:nvSpPr>
        <p:spPr>
          <a:xfrm>
            <a:off x="143824" y="5331023"/>
            <a:ext cx="329450" cy="223199"/>
          </a:xfrm>
          <a:custGeom>
            <a:avLst/>
            <a:gdLst/>
            <a:ahLst/>
            <a:cxnLst/>
            <a:rect l="0" t="0" r="0" b="0"/>
            <a:pathLst>
              <a:path w="329450" h="223199">
                <a:moveTo>
                  <a:pt x="106207" y="151805"/>
                </a:moveTo>
                <a:lnTo>
                  <a:pt x="39413" y="151805"/>
                </a:lnTo>
                <a:lnTo>
                  <a:pt x="33896" y="152797"/>
                </a:lnTo>
                <a:lnTo>
                  <a:pt x="25121" y="156545"/>
                </a:lnTo>
                <a:lnTo>
                  <a:pt x="15268" y="158872"/>
                </a:lnTo>
                <a:lnTo>
                  <a:pt x="9862" y="159493"/>
                </a:lnTo>
                <a:lnTo>
                  <a:pt x="6258" y="160899"/>
                </a:lnTo>
                <a:lnTo>
                  <a:pt x="3856" y="162829"/>
                </a:lnTo>
                <a:lnTo>
                  <a:pt x="2254" y="165107"/>
                </a:lnTo>
                <a:lnTo>
                  <a:pt x="474" y="170285"/>
                </a:lnTo>
                <a:lnTo>
                  <a:pt x="0" y="173054"/>
                </a:lnTo>
                <a:lnTo>
                  <a:pt x="675" y="175893"/>
                </a:lnTo>
                <a:lnTo>
                  <a:pt x="4072" y="181693"/>
                </a:lnTo>
                <a:lnTo>
                  <a:pt x="8889" y="187578"/>
                </a:lnTo>
                <a:lnTo>
                  <a:pt x="11563" y="190536"/>
                </a:lnTo>
                <a:lnTo>
                  <a:pt x="14337" y="192509"/>
                </a:lnTo>
                <a:lnTo>
                  <a:pt x="23975" y="196276"/>
                </a:lnTo>
                <a:lnTo>
                  <a:pt x="33610" y="200674"/>
                </a:lnTo>
                <a:lnTo>
                  <a:pt x="41861" y="205936"/>
                </a:lnTo>
                <a:lnTo>
                  <a:pt x="49827" y="211582"/>
                </a:lnTo>
                <a:lnTo>
                  <a:pt x="59983" y="217398"/>
                </a:lnTo>
                <a:lnTo>
                  <a:pt x="68465" y="220645"/>
                </a:lnTo>
                <a:lnTo>
                  <a:pt x="76534" y="222088"/>
                </a:lnTo>
                <a:lnTo>
                  <a:pt x="86735" y="222729"/>
                </a:lnTo>
                <a:lnTo>
                  <a:pt x="95238" y="223014"/>
                </a:lnTo>
                <a:lnTo>
                  <a:pt x="108248" y="223175"/>
                </a:lnTo>
                <a:lnTo>
                  <a:pt x="113521" y="223198"/>
                </a:lnTo>
                <a:lnTo>
                  <a:pt x="118028" y="222220"/>
                </a:lnTo>
                <a:lnTo>
                  <a:pt x="125682" y="218489"/>
                </a:lnTo>
                <a:lnTo>
                  <a:pt x="135037" y="213523"/>
                </a:lnTo>
                <a:lnTo>
                  <a:pt x="140310" y="210810"/>
                </a:lnTo>
                <a:lnTo>
                  <a:pt x="145809" y="207016"/>
                </a:lnTo>
                <a:lnTo>
                  <a:pt x="151460" y="202503"/>
                </a:lnTo>
                <a:lnTo>
                  <a:pt x="157212" y="197510"/>
                </a:lnTo>
                <a:lnTo>
                  <a:pt x="163030" y="191205"/>
                </a:lnTo>
                <a:lnTo>
                  <a:pt x="168894" y="184024"/>
                </a:lnTo>
                <a:lnTo>
                  <a:pt x="174787" y="176261"/>
                </a:lnTo>
                <a:lnTo>
                  <a:pt x="181693" y="169101"/>
                </a:lnTo>
                <a:lnTo>
                  <a:pt x="189273" y="162344"/>
                </a:lnTo>
                <a:lnTo>
                  <a:pt x="197303" y="155854"/>
                </a:lnTo>
                <a:lnTo>
                  <a:pt x="204641" y="148551"/>
                </a:lnTo>
                <a:lnTo>
                  <a:pt x="211517" y="140706"/>
                </a:lnTo>
                <a:lnTo>
                  <a:pt x="225441" y="123059"/>
                </a:lnTo>
                <a:lnTo>
                  <a:pt x="241551" y="101987"/>
                </a:lnTo>
                <a:lnTo>
                  <a:pt x="255987" y="82039"/>
                </a:lnTo>
                <a:lnTo>
                  <a:pt x="262615" y="72552"/>
                </a:lnTo>
                <a:lnTo>
                  <a:pt x="270010" y="63251"/>
                </a:lnTo>
                <a:lnTo>
                  <a:pt x="277917" y="54073"/>
                </a:lnTo>
                <a:lnTo>
                  <a:pt x="286165" y="44979"/>
                </a:lnTo>
                <a:lnTo>
                  <a:pt x="293647" y="37923"/>
                </a:lnTo>
                <a:lnTo>
                  <a:pt x="300620" y="32227"/>
                </a:lnTo>
                <a:lnTo>
                  <a:pt x="32944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970318"/>
          </a:xfrm>
          <a:prstGeom prst="rect">
            <a:avLst/>
          </a:prstGeom>
          <a:noFill/>
        </p:spPr>
        <p:txBody>
          <a:bodyPr wrap="square" rtlCol="1">
            <a:spAutoFit/>
          </a:bodyPr>
          <a:lstStyle/>
          <a:p>
            <a:r>
              <a:rPr lang="ar-SA" dirty="0" smtClean="0"/>
              <a:t> </a:t>
            </a:r>
            <a:r>
              <a:rPr lang="en-US" dirty="0" smtClean="0"/>
              <a:t>- Possessive determiners: tell us who or what the noun belongs to ( my book, your book, her book…</a:t>
            </a:r>
            <a:r>
              <a:rPr lang="en-US" dirty="0" err="1" smtClean="0"/>
              <a:t>etc</a:t>
            </a:r>
            <a:r>
              <a:rPr lang="en-US" dirty="0" smtClean="0"/>
              <a:t>).</a:t>
            </a:r>
          </a:p>
          <a:p>
            <a:r>
              <a:rPr lang="en-US" dirty="0" smtClean="0"/>
              <a:t> - Quantifiers: specify how many or how much of the noun there is ( every book, some books).</a:t>
            </a:r>
          </a:p>
          <a:p>
            <a:r>
              <a:rPr lang="en-US" dirty="0"/>
              <a:t> </a:t>
            </a:r>
            <a:r>
              <a:rPr lang="en-US" dirty="0" smtClean="0"/>
              <a:t>- There are also determiners- like uses of </a:t>
            </a:r>
            <a:r>
              <a:rPr lang="en-US" dirty="0" err="1" smtClean="0"/>
              <a:t>wh</a:t>
            </a:r>
            <a:r>
              <a:rPr lang="en-US" dirty="0" smtClean="0"/>
              <a:t>-words and numerals.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51"/>
          <p:cNvSpPr/>
          <p:nvPr/>
        </p:nvSpPr>
        <p:spPr>
          <a:xfrm>
            <a:off x="3893343" y="2447975"/>
            <a:ext cx="1339454" cy="34479"/>
          </a:xfrm>
          <a:custGeom>
            <a:avLst/>
            <a:gdLst/>
            <a:ahLst/>
            <a:cxnLst/>
            <a:rect l="0" t="0" r="0" b="0"/>
            <a:pathLst>
              <a:path w="1339454" h="34479">
                <a:moveTo>
                  <a:pt x="0" y="7689"/>
                </a:moveTo>
                <a:lnTo>
                  <a:pt x="0" y="2948"/>
                </a:lnTo>
                <a:lnTo>
                  <a:pt x="992" y="1552"/>
                </a:lnTo>
                <a:lnTo>
                  <a:pt x="2646" y="621"/>
                </a:lnTo>
                <a:lnTo>
                  <a:pt x="4741" y="0"/>
                </a:lnTo>
                <a:lnTo>
                  <a:pt x="7129" y="579"/>
                </a:lnTo>
                <a:lnTo>
                  <a:pt x="9714" y="1956"/>
                </a:lnTo>
                <a:lnTo>
                  <a:pt x="12429" y="3867"/>
                </a:lnTo>
                <a:lnTo>
                  <a:pt x="15231" y="5141"/>
                </a:lnTo>
                <a:lnTo>
                  <a:pt x="18092" y="5990"/>
                </a:lnTo>
                <a:lnTo>
                  <a:pt x="25900" y="6934"/>
                </a:lnTo>
                <a:lnTo>
                  <a:pt x="64057" y="7644"/>
                </a:lnTo>
                <a:lnTo>
                  <a:pt x="153694" y="7688"/>
                </a:lnTo>
                <a:lnTo>
                  <a:pt x="161993" y="8680"/>
                </a:lnTo>
                <a:lnTo>
                  <a:pt x="170504" y="10334"/>
                </a:lnTo>
                <a:lnTo>
                  <a:pt x="179154" y="12429"/>
                </a:lnTo>
                <a:lnTo>
                  <a:pt x="189881" y="13825"/>
                </a:lnTo>
                <a:lnTo>
                  <a:pt x="201994" y="14756"/>
                </a:lnTo>
                <a:lnTo>
                  <a:pt x="225705" y="15791"/>
                </a:lnTo>
                <a:lnTo>
                  <a:pt x="259742" y="16455"/>
                </a:lnTo>
                <a:lnTo>
                  <a:pt x="687702" y="16618"/>
                </a:lnTo>
                <a:lnTo>
                  <a:pt x="699570" y="15626"/>
                </a:lnTo>
                <a:lnTo>
                  <a:pt x="710458" y="13972"/>
                </a:lnTo>
                <a:lnTo>
                  <a:pt x="720693" y="11878"/>
                </a:lnTo>
                <a:lnTo>
                  <a:pt x="730494" y="10481"/>
                </a:lnTo>
                <a:lnTo>
                  <a:pt x="740004" y="9550"/>
                </a:lnTo>
                <a:lnTo>
                  <a:pt x="758507" y="8516"/>
                </a:lnTo>
                <a:lnTo>
                  <a:pt x="788637" y="7934"/>
                </a:lnTo>
                <a:lnTo>
                  <a:pt x="1034847" y="7689"/>
                </a:lnTo>
                <a:lnTo>
                  <a:pt x="1050063" y="8681"/>
                </a:lnTo>
                <a:lnTo>
                  <a:pt x="1107195" y="13826"/>
                </a:lnTo>
                <a:lnTo>
                  <a:pt x="1130725" y="15377"/>
                </a:lnTo>
                <a:lnTo>
                  <a:pt x="1158380" y="16067"/>
                </a:lnTo>
                <a:lnTo>
                  <a:pt x="1205680" y="16509"/>
                </a:lnTo>
                <a:lnTo>
                  <a:pt x="1216536" y="17538"/>
                </a:lnTo>
                <a:lnTo>
                  <a:pt x="1228735" y="19216"/>
                </a:lnTo>
                <a:lnTo>
                  <a:pt x="1241829" y="21326"/>
                </a:lnTo>
                <a:lnTo>
                  <a:pt x="1252542" y="22734"/>
                </a:lnTo>
                <a:lnTo>
                  <a:pt x="1261669" y="23672"/>
                </a:lnTo>
                <a:lnTo>
                  <a:pt x="1277101" y="24714"/>
                </a:lnTo>
                <a:lnTo>
                  <a:pt x="1283995" y="24992"/>
                </a:lnTo>
                <a:lnTo>
                  <a:pt x="1339453" y="344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52"/>
          <p:cNvSpPr/>
          <p:nvPr/>
        </p:nvSpPr>
        <p:spPr>
          <a:xfrm>
            <a:off x="225024" y="2821781"/>
            <a:ext cx="167883" cy="142688"/>
          </a:xfrm>
          <a:custGeom>
            <a:avLst/>
            <a:gdLst/>
            <a:ahLst/>
            <a:cxnLst/>
            <a:rect l="0" t="0" r="0" b="0"/>
            <a:pathLst>
              <a:path w="167883" h="142688">
                <a:moveTo>
                  <a:pt x="42866" y="0"/>
                </a:moveTo>
                <a:lnTo>
                  <a:pt x="33385" y="4740"/>
                </a:lnTo>
                <a:lnTo>
                  <a:pt x="29600" y="7129"/>
                </a:lnTo>
                <a:lnTo>
                  <a:pt x="26085" y="9713"/>
                </a:lnTo>
                <a:lnTo>
                  <a:pt x="22749" y="12429"/>
                </a:lnTo>
                <a:lnTo>
                  <a:pt x="19533" y="18208"/>
                </a:lnTo>
                <a:lnTo>
                  <a:pt x="16396" y="26029"/>
                </a:lnTo>
                <a:lnTo>
                  <a:pt x="13313" y="35212"/>
                </a:lnTo>
                <a:lnTo>
                  <a:pt x="10266" y="46295"/>
                </a:lnTo>
                <a:lnTo>
                  <a:pt x="7242" y="58644"/>
                </a:lnTo>
                <a:lnTo>
                  <a:pt x="4234" y="71838"/>
                </a:lnTo>
                <a:lnTo>
                  <a:pt x="2229" y="83611"/>
                </a:lnTo>
                <a:lnTo>
                  <a:pt x="892" y="94436"/>
                </a:lnTo>
                <a:lnTo>
                  <a:pt x="0" y="104629"/>
                </a:lnTo>
                <a:lnTo>
                  <a:pt x="398" y="112417"/>
                </a:lnTo>
                <a:lnTo>
                  <a:pt x="1656" y="118601"/>
                </a:lnTo>
                <a:lnTo>
                  <a:pt x="3486" y="123715"/>
                </a:lnTo>
                <a:lnTo>
                  <a:pt x="4707" y="128117"/>
                </a:lnTo>
                <a:lnTo>
                  <a:pt x="5520" y="132044"/>
                </a:lnTo>
                <a:lnTo>
                  <a:pt x="6063" y="135654"/>
                </a:lnTo>
                <a:lnTo>
                  <a:pt x="7416" y="138061"/>
                </a:lnTo>
                <a:lnTo>
                  <a:pt x="9311" y="139666"/>
                </a:lnTo>
                <a:lnTo>
                  <a:pt x="11566" y="140736"/>
                </a:lnTo>
                <a:lnTo>
                  <a:pt x="16718" y="141924"/>
                </a:lnTo>
                <a:lnTo>
                  <a:pt x="19481" y="142241"/>
                </a:lnTo>
                <a:lnTo>
                  <a:pt x="23307" y="142452"/>
                </a:lnTo>
                <a:lnTo>
                  <a:pt x="32850" y="142687"/>
                </a:lnTo>
                <a:lnTo>
                  <a:pt x="38173" y="140765"/>
                </a:lnTo>
                <a:lnTo>
                  <a:pt x="43706" y="137500"/>
                </a:lnTo>
                <a:lnTo>
                  <a:pt x="49379" y="133338"/>
                </a:lnTo>
                <a:lnTo>
                  <a:pt x="63620" y="123423"/>
                </a:lnTo>
                <a:lnTo>
                  <a:pt x="71585" y="118000"/>
                </a:lnTo>
                <a:lnTo>
                  <a:pt x="91018" y="104038"/>
                </a:lnTo>
                <a:lnTo>
                  <a:pt x="101757" y="96148"/>
                </a:lnTo>
                <a:lnTo>
                  <a:pt x="113876" y="85926"/>
                </a:lnTo>
                <a:lnTo>
                  <a:pt x="126917" y="74151"/>
                </a:lnTo>
                <a:lnTo>
                  <a:pt x="16788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53"/>
          <p:cNvSpPr/>
          <p:nvPr/>
        </p:nvSpPr>
        <p:spPr>
          <a:xfrm>
            <a:off x="267923" y="3384351"/>
            <a:ext cx="249999" cy="167533"/>
          </a:xfrm>
          <a:custGeom>
            <a:avLst/>
            <a:gdLst/>
            <a:ahLst/>
            <a:cxnLst/>
            <a:rect l="0" t="0" r="0" b="0"/>
            <a:pathLst>
              <a:path w="249999" h="167533">
                <a:moveTo>
                  <a:pt x="17827" y="89297"/>
                </a:moveTo>
                <a:lnTo>
                  <a:pt x="13086" y="94038"/>
                </a:lnTo>
                <a:lnTo>
                  <a:pt x="11690" y="96426"/>
                </a:lnTo>
                <a:lnTo>
                  <a:pt x="10759" y="99011"/>
                </a:lnTo>
                <a:lnTo>
                  <a:pt x="10138" y="101726"/>
                </a:lnTo>
                <a:lnTo>
                  <a:pt x="9724" y="104528"/>
                </a:lnTo>
                <a:lnTo>
                  <a:pt x="9448" y="107389"/>
                </a:lnTo>
                <a:lnTo>
                  <a:pt x="9265" y="110288"/>
                </a:lnTo>
                <a:lnTo>
                  <a:pt x="8150" y="113213"/>
                </a:lnTo>
                <a:lnTo>
                  <a:pt x="6414" y="116155"/>
                </a:lnTo>
                <a:lnTo>
                  <a:pt x="4265" y="119108"/>
                </a:lnTo>
                <a:lnTo>
                  <a:pt x="2833" y="122070"/>
                </a:lnTo>
                <a:lnTo>
                  <a:pt x="1877" y="125036"/>
                </a:lnTo>
                <a:lnTo>
                  <a:pt x="1241" y="128006"/>
                </a:lnTo>
                <a:lnTo>
                  <a:pt x="816" y="130978"/>
                </a:lnTo>
                <a:lnTo>
                  <a:pt x="533" y="133951"/>
                </a:lnTo>
                <a:lnTo>
                  <a:pt x="344" y="136926"/>
                </a:lnTo>
                <a:lnTo>
                  <a:pt x="135" y="145523"/>
                </a:lnTo>
                <a:lnTo>
                  <a:pt x="0" y="162470"/>
                </a:lnTo>
                <a:lnTo>
                  <a:pt x="981" y="164868"/>
                </a:lnTo>
                <a:lnTo>
                  <a:pt x="2628" y="166467"/>
                </a:lnTo>
                <a:lnTo>
                  <a:pt x="4717" y="167532"/>
                </a:lnTo>
                <a:lnTo>
                  <a:pt x="7103" y="167251"/>
                </a:lnTo>
                <a:lnTo>
                  <a:pt x="9685" y="166071"/>
                </a:lnTo>
                <a:lnTo>
                  <a:pt x="12399" y="164292"/>
                </a:lnTo>
                <a:lnTo>
                  <a:pt x="18060" y="162316"/>
                </a:lnTo>
                <a:lnTo>
                  <a:pt x="20959" y="161789"/>
                </a:lnTo>
                <a:lnTo>
                  <a:pt x="24876" y="160445"/>
                </a:lnTo>
                <a:lnTo>
                  <a:pt x="29471" y="158557"/>
                </a:lnTo>
                <a:lnTo>
                  <a:pt x="34519" y="156306"/>
                </a:lnTo>
                <a:lnTo>
                  <a:pt x="39869" y="152821"/>
                </a:lnTo>
                <a:lnTo>
                  <a:pt x="45420" y="148514"/>
                </a:lnTo>
                <a:lnTo>
                  <a:pt x="87549" y="113121"/>
                </a:lnTo>
                <a:lnTo>
                  <a:pt x="100027" y="103195"/>
                </a:lnTo>
                <a:lnTo>
                  <a:pt x="111322" y="94594"/>
                </a:lnTo>
                <a:lnTo>
                  <a:pt x="121829" y="86875"/>
                </a:lnTo>
                <a:lnTo>
                  <a:pt x="135779" y="75776"/>
                </a:lnTo>
                <a:lnTo>
                  <a:pt x="169799" y="47569"/>
                </a:lnTo>
                <a:lnTo>
                  <a:pt x="184626" y="36674"/>
                </a:lnTo>
                <a:lnTo>
                  <a:pt x="197487" y="28418"/>
                </a:lnTo>
                <a:lnTo>
                  <a:pt x="24999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r>
              <a:rPr lang="ar-SA" b="1" dirty="0" smtClean="0">
                <a:solidFill>
                  <a:srgbClr val="0070C0"/>
                </a:solidFill>
              </a:rPr>
              <a:t>   </a:t>
            </a:r>
            <a:r>
              <a:rPr lang="en-US" b="1" dirty="0" smtClean="0">
                <a:solidFill>
                  <a:srgbClr val="0070C0"/>
                </a:solidFill>
              </a:rPr>
              <a:t>2. Pronouns: </a:t>
            </a:r>
            <a:r>
              <a:rPr lang="en-US" dirty="0" smtClean="0"/>
              <a:t>pronouns fill the position of a noun or a whole noun phrase. The reference of a pronoun is usually made clear by it contexts. There are eight major classes of pronouns:</a:t>
            </a:r>
          </a:p>
          <a:p>
            <a:pPr marL="285750" indent="-285750">
              <a:buFontTx/>
              <a:buChar char="-"/>
            </a:pPr>
            <a:r>
              <a:rPr lang="en-US" dirty="0" smtClean="0"/>
              <a:t>Personal pronouns: refer to the speaker, the addressee(s), and other entities ( I won’t tell you how it ended). Personal pronouns are used far more frequently than the other classes of pronouns.</a:t>
            </a:r>
          </a:p>
          <a:p>
            <a:pPr marL="285750" indent="-285750">
              <a:buFontTx/>
              <a:buChar char="-"/>
            </a:pPr>
            <a:r>
              <a:rPr lang="en-US" dirty="0" smtClean="0"/>
              <a:t>Demonstrative pronouns: refer to entities which are ‘near to’ v. ‘away from’ the speaker’s context, like demonstrative determiners. (This is Bay city) ( I like those)</a:t>
            </a:r>
          </a:p>
          <a:p>
            <a:pPr marL="285750" indent="-285750">
              <a:buFontTx/>
              <a:buChar char="-"/>
            </a:pPr>
            <a:r>
              <a:rPr lang="en-US" dirty="0" smtClean="0"/>
              <a:t>Reflexive pronouns: refer back to a previous noun phrase, usually the subject of the clause. ( I taught myself) (She never understood herself).</a:t>
            </a:r>
          </a:p>
          <a:p>
            <a:pPr marL="285750" indent="-285750">
              <a:buFontTx/>
              <a:buChar char="-"/>
            </a:pPr>
            <a:r>
              <a:rPr lang="en-US" dirty="0" smtClean="0"/>
              <a:t>Reciprocal pronouns: like reflexive pronouns, refer to a previous noun phrase, but indicate that there  is a mutual relationship. ( Yeah they know each other pretty well).</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39"/>
          <p:cNvSpPr/>
          <p:nvPr/>
        </p:nvSpPr>
        <p:spPr>
          <a:xfrm>
            <a:off x="401887" y="2037209"/>
            <a:ext cx="294459" cy="301953"/>
          </a:xfrm>
          <a:custGeom>
            <a:avLst/>
            <a:gdLst/>
            <a:ahLst/>
            <a:cxnLst/>
            <a:rect l="0" t="0" r="0" b="0"/>
            <a:pathLst>
              <a:path w="294459" h="301953">
                <a:moveTo>
                  <a:pt x="241050" y="7689"/>
                </a:moveTo>
                <a:lnTo>
                  <a:pt x="226829" y="2949"/>
                </a:lnTo>
                <a:lnTo>
                  <a:pt x="220655" y="1552"/>
                </a:lnTo>
                <a:lnTo>
                  <a:pt x="214555" y="621"/>
                </a:lnTo>
                <a:lnTo>
                  <a:pt x="208504" y="0"/>
                </a:lnTo>
                <a:lnTo>
                  <a:pt x="202485" y="579"/>
                </a:lnTo>
                <a:lnTo>
                  <a:pt x="196489" y="1957"/>
                </a:lnTo>
                <a:lnTo>
                  <a:pt x="190507" y="3867"/>
                </a:lnTo>
                <a:lnTo>
                  <a:pt x="182550" y="8118"/>
                </a:lnTo>
                <a:lnTo>
                  <a:pt x="173276" y="13928"/>
                </a:lnTo>
                <a:lnTo>
                  <a:pt x="134617" y="39900"/>
                </a:lnTo>
                <a:lnTo>
                  <a:pt x="126439" y="46030"/>
                </a:lnTo>
                <a:lnTo>
                  <a:pt x="119002" y="52101"/>
                </a:lnTo>
                <a:lnTo>
                  <a:pt x="112060" y="58133"/>
                </a:lnTo>
                <a:lnTo>
                  <a:pt x="104455" y="64139"/>
                </a:lnTo>
                <a:lnTo>
                  <a:pt x="96408" y="70127"/>
                </a:lnTo>
                <a:lnTo>
                  <a:pt x="88068" y="76103"/>
                </a:lnTo>
                <a:lnTo>
                  <a:pt x="78538" y="85048"/>
                </a:lnTo>
                <a:lnTo>
                  <a:pt x="68217" y="95973"/>
                </a:lnTo>
                <a:lnTo>
                  <a:pt x="57367" y="108217"/>
                </a:lnTo>
                <a:lnTo>
                  <a:pt x="48149" y="119356"/>
                </a:lnTo>
                <a:lnTo>
                  <a:pt x="40020" y="129759"/>
                </a:lnTo>
                <a:lnTo>
                  <a:pt x="32616" y="139670"/>
                </a:lnTo>
                <a:lnTo>
                  <a:pt x="26688" y="148263"/>
                </a:lnTo>
                <a:lnTo>
                  <a:pt x="21743" y="155975"/>
                </a:lnTo>
                <a:lnTo>
                  <a:pt x="17455" y="163101"/>
                </a:lnTo>
                <a:lnTo>
                  <a:pt x="13604" y="169836"/>
                </a:lnTo>
                <a:lnTo>
                  <a:pt x="6679" y="182611"/>
                </a:lnTo>
                <a:lnTo>
                  <a:pt x="4435" y="188796"/>
                </a:lnTo>
                <a:lnTo>
                  <a:pt x="2940" y="194903"/>
                </a:lnTo>
                <a:lnTo>
                  <a:pt x="1943" y="200960"/>
                </a:lnTo>
                <a:lnTo>
                  <a:pt x="1278" y="206981"/>
                </a:lnTo>
                <a:lnTo>
                  <a:pt x="835" y="212980"/>
                </a:lnTo>
                <a:lnTo>
                  <a:pt x="539" y="218964"/>
                </a:lnTo>
                <a:lnTo>
                  <a:pt x="211" y="230904"/>
                </a:lnTo>
                <a:lnTo>
                  <a:pt x="0" y="249998"/>
                </a:lnTo>
                <a:lnTo>
                  <a:pt x="975" y="254556"/>
                </a:lnTo>
                <a:lnTo>
                  <a:pt x="2617" y="259580"/>
                </a:lnTo>
                <a:lnTo>
                  <a:pt x="4704" y="264913"/>
                </a:lnTo>
                <a:lnTo>
                  <a:pt x="8080" y="269461"/>
                </a:lnTo>
                <a:lnTo>
                  <a:pt x="17122" y="277160"/>
                </a:lnTo>
                <a:lnTo>
                  <a:pt x="25110" y="283889"/>
                </a:lnTo>
                <a:lnTo>
                  <a:pt x="28629" y="287072"/>
                </a:lnTo>
                <a:lnTo>
                  <a:pt x="32959" y="289194"/>
                </a:lnTo>
                <a:lnTo>
                  <a:pt x="37831" y="290609"/>
                </a:lnTo>
                <a:lnTo>
                  <a:pt x="43063" y="291552"/>
                </a:lnTo>
                <a:lnTo>
                  <a:pt x="48535" y="293173"/>
                </a:lnTo>
                <a:lnTo>
                  <a:pt x="54168" y="295246"/>
                </a:lnTo>
                <a:lnTo>
                  <a:pt x="59907" y="297620"/>
                </a:lnTo>
                <a:lnTo>
                  <a:pt x="65718" y="299203"/>
                </a:lnTo>
                <a:lnTo>
                  <a:pt x="71576" y="300258"/>
                </a:lnTo>
                <a:lnTo>
                  <a:pt x="77466" y="300962"/>
                </a:lnTo>
                <a:lnTo>
                  <a:pt x="83377" y="301431"/>
                </a:lnTo>
                <a:lnTo>
                  <a:pt x="89302" y="301743"/>
                </a:lnTo>
                <a:lnTo>
                  <a:pt x="95236" y="301952"/>
                </a:lnTo>
                <a:lnTo>
                  <a:pt x="101177" y="301099"/>
                </a:lnTo>
                <a:lnTo>
                  <a:pt x="107121" y="299537"/>
                </a:lnTo>
                <a:lnTo>
                  <a:pt x="135661" y="289903"/>
                </a:lnTo>
                <a:lnTo>
                  <a:pt x="143009" y="287113"/>
                </a:lnTo>
                <a:lnTo>
                  <a:pt x="149893" y="284261"/>
                </a:lnTo>
                <a:lnTo>
                  <a:pt x="156466" y="281367"/>
                </a:lnTo>
                <a:lnTo>
                  <a:pt x="163825" y="278446"/>
                </a:lnTo>
                <a:lnTo>
                  <a:pt x="179939" y="272554"/>
                </a:lnTo>
                <a:lnTo>
                  <a:pt x="186418" y="268602"/>
                </a:lnTo>
                <a:lnTo>
                  <a:pt x="191730" y="263982"/>
                </a:lnTo>
                <a:lnTo>
                  <a:pt x="196264" y="258918"/>
                </a:lnTo>
                <a:lnTo>
                  <a:pt x="211885" y="242709"/>
                </a:lnTo>
                <a:lnTo>
                  <a:pt x="221607" y="232830"/>
                </a:lnTo>
                <a:lnTo>
                  <a:pt x="230072" y="223267"/>
                </a:lnTo>
                <a:lnTo>
                  <a:pt x="237700" y="213915"/>
                </a:lnTo>
                <a:lnTo>
                  <a:pt x="244770" y="204704"/>
                </a:lnTo>
                <a:lnTo>
                  <a:pt x="251467" y="196580"/>
                </a:lnTo>
                <a:lnTo>
                  <a:pt x="257917" y="189179"/>
                </a:lnTo>
                <a:lnTo>
                  <a:pt x="264201" y="182260"/>
                </a:lnTo>
                <a:lnTo>
                  <a:pt x="269382" y="175664"/>
                </a:lnTo>
                <a:lnTo>
                  <a:pt x="273829" y="169281"/>
                </a:lnTo>
                <a:lnTo>
                  <a:pt x="277785" y="163042"/>
                </a:lnTo>
                <a:lnTo>
                  <a:pt x="281415" y="156898"/>
                </a:lnTo>
                <a:lnTo>
                  <a:pt x="284827" y="150818"/>
                </a:lnTo>
                <a:lnTo>
                  <a:pt x="288094" y="144780"/>
                </a:lnTo>
                <a:lnTo>
                  <a:pt x="290272" y="138771"/>
                </a:lnTo>
                <a:lnTo>
                  <a:pt x="291724" y="132780"/>
                </a:lnTo>
                <a:lnTo>
                  <a:pt x="292692" y="126802"/>
                </a:lnTo>
                <a:lnTo>
                  <a:pt x="293338" y="120832"/>
                </a:lnTo>
                <a:lnTo>
                  <a:pt x="293768" y="114867"/>
                </a:lnTo>
                <a:lnTo>
                  <a:pt x="294055" y="108907"/>
                </a:lnTo>
                <a:lnTo>
                  <a:pt x="294373" y="96992"/>
                </a:lnTo>
                <a:lnTo>
                  <a:pt x="294458" y="91037"/>
                </a:lnTo>
                <a:lnTo>
                  <a:pt x="293523" y="86075"/>
                </a:lnTo>
                <a:lnTo>
                  <a:pt x="289837" y="77915"/>
                </a:lnTo>
                <a:lnTo>
                  <a:pt x="282184" y="63003"/>
                </a:lnTo>
                <a:lnTo>
                  <a:pt x="276530" y="54432"/>
                </a:lnTo>
                <a:lnTo>
                  <a:pt x="273633" y="50757"/>
                </a:lnTo>
                <a:lnTo>
                  <a:pt x="268725" y="48307"/>
                </a:lnTo>
                <a:lnTo>
                  <a:pt x="262477" y="46674"/>
                </a:lnTo>
                <a:lnTo>
                  <a:pt x="255334" y="45585"/>
                </a:lnTo>
                <a:lnTo>
                  <a:pt x="248589" y="44860"/>
                </a:lnTo>
                <a:lnTo>
                  <a:pt x="242107" y="44375"/>
                </a:lnTo>
                <a:lnTo>
                  <a:pt x="235802" y="44053"/>
                </a:lnTo>
                <a:lnTo>
                  <a:pt x="227629" y="44830"/>
                </a:lnTo>
                <a:lnTo>
                  <a:pt x="218212" y="46340"/>
                </a:lnTo>
                <a:lnTo>
                  <a:pt x="207965" y="48339"/>
                </a:lnTo>
                <a:lnTo>
                  <a:pt x="199150" y="49672"/>
                </a:lnTo>
                <a:lnTo>
                  <a:pt x="191288" y="50561"/>
                </a:lnTo>
                <a:lnTo>
                  <a:pt x="151753" y="612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40"/>
          <p:cNvSpPr/>
          <p:nvPr/>
        </p:nvSpPr>
        <p:spPr>
          <a:xfrm>
            <a:off x="5920504" y="2714641"/>
            <a:ext cx="35598" cy="196438"/>
          </a:xfrm>
          <a:custGeom>
            <a:avLst/>
            <a:gdLst/>
            <a:ahLst/>
            <a:cxnLst/>
            <a:rect l="0" t="0" r="0" b="0"/>
            <a:pathLst>
              <a:path w="35598" h="196438">
                <a:moveTo>
                  <a:pt x="35597" y="196437"/>
                </a:moveTo>
                <a:lnTo>
                  <a:pt x="35597" y="182799"/>
                </a:lnTo>
                <a:lnTo>
                  <a:pt x="34605" y="181391"/>
                </a:lnTo>
                <a:lnTo>
                  <a:pt x="32951" y="180453"/>
                </a:lnTo>
                <a:lnTo>
                  <a:pt x="30857" y="179828"/>
                </a:lnTo>
                <a:lnTo>
                  <a:pt x="29460" y="178419"/>
                </a:lnTo>
                <a:lnTo>
                  <a:pt x="28529" y="176487"/>
                </a:lnTo>
                <a:lnTo>
                  <a:pt x="27908" y="174208"/>
                </a:lnTo>
                <a:lnTo>
                  <a:pt x="22295" y="152037"/>
                </a:lnTo>
                <a:lnTo>
                  <a:pt x="19784" y="139056"/>
                </a:lnTo>
                <a:lnTo>
                  <a:pt x="14348" y="106111"/>
                </a:lnTo>
                <a:lnTo>
                  <a:pt x="12501" y="90579"/>
                </a:lnTo>
                <a:lnTo>
                  <a:pt x="11270" y="76256"/>
                </a:lnTo>
                <a:lnTo>
                  <a:pt x="9538" y="45072"/>
                </a:lnTo>
                <a:lnTo>
                  <a:pt x="9132" y="33914"/>
                </a:lnTo>
                <a:lnTo>
                  <a:pt x="8851" y="20155"/>
                </a:lnTo>
                <a:lnTo>
                  <a:pt x="7844" y="19384"/>
                </a:lnTo>
                <a:lnTo>
                  <a:pt x="6181" y="18871"/>
                </a:lnTo>
                <a:lnTo>
                  <a:pt x="247" y="17903"/>
                </a:lnTo>
                <a:lnTo>
                  <a:pt x="1117" y="17883"/>
                </a:lnTo>
                <a:lnTo>
                  <a:pt x="7599" y="17848"/>
                </a:lnTo>
                <a:lnTo>
                  <a:pt x="8002" y="18839"/>
                </a:lnTo>
                <a:lnTo>
                  <a:pt x="8450" y="22585"/>
                </a:lnTo>
                <a:lnTo>
                  <a:pt x="8569" y="25965"/>
                </a:lnTo>
                <a:lnTo>
                  <a:pt x="8761" y="43003"/>
                </a:lnTo>
                <a:lnTo>
                  <a:pt x="8808" y="62069"/>
                </a:lnTo>
                <a:lnTo>
                  <a:pt x="8808" y="57263"/>
                </a:lnTo>
                <a:lnTo>
                  <a:pt x="8808" y="59506"/>
                </a:lnTo>
                <a:lnTo>
                  <a:pt x="7816" y="60502"/>
                </a:lnTo>
                <a:lnTo>
                  <a:pt x="6162" y="61165"/>
                </a:lnTo>
                <a:lnTo>
                  <a:pt x="1119" y="62229"/>
                </a:lnTo>
                <a:lnTo>
                  <a:pt x="706" y="61324"/>
                </a:lnTo>
                <a:lnTo>
                  <a:pt x="246" y="57673"/>
                </a:lnTo>
                <a:lnTo>
                  <a:pt x="1116" y="56303"/>
                </a:lnTo>
                <a:lnTo>
                  <a:pt x="2688" y="55389"/>
                </a:lnTo>
                <a:lnTo>
                  <a:pt x="7599" y="53923"/>
                </a:lnTo>
                <a:lnTo>
                  <a:pt x="8994" y="52810"/>
                </a:lnTo>
                <a:lnTo>
                  <a:pt x="10917" y="51076"/>
                </a:lnTo>
                <a:lnTo>
                  <a:pt x="16390" y="45905"/>
                </a:lnTo>
                <a:lnTo>
                  <a:pt x="17831" y="45481"/>
                </a:lnTo>
                <a:lnTo>
                  <a:pt x="19785" y="45198"/>
                </a:lnTo>
                <a:lnTo>
                  <a:pt x="22079" y="45009"/>
                </a:lnTo>
                <a:lnTo>
                  <a:pt x="23608" y="43891"/>
                </a:lnTo>
                <a:lnTo>
                  <a:pt x="24628" y="42154"/>
                </a:lnTo>
                <a:lnTo>
                  <a:pt x="25308" y="40003"/>
                </a:lnTo>
                <a:lnTo>
                  <a:pt x="26064" y="34968"/>
                </a:lnTo>
                <a:lnTo>
                  <a:pt x="26265" y="32236"/>
                </a:lnTo>
                <a:lnTo>
                  <a:pt x="26399" y="28431"/>
                </a:lnTo>
                <a:lnTo>
                  <a:pt x="26615" y="10711"/>
                </a:lnTo>
                <a:lnTo>
                  <a:pt x="26632" y="7135"/>
                </a:lnTo>
                <a:lnTo>
                  <a:pt x="25652" y="4751"/>
                </a:lnTo>
                <a:lnTo>
                  <a:pt x="24006" y="3162"/>
                </a:lnTo>
                <a:lnTo>
                  <a:pt x="21917" y="2102"/>
                </a:lnTo>
                <a:lnTo>
                  <a:pt x="19531" y="1396"/>
                </a:lnTo>
                <a:lnTo>
                  <a:pt x="16949" y="925"/>
                </a:lnTo>
                <a:lnTo>
                  <a:pt x="10416" y="170"/>
                </a:lnTo>
                <a:lnTo>
                  <a:pt x="8888" y="108"/>
                </a:lnTo>
                <a:lnTo>
                  <a:pt x="1260" y="0"/>
                </a:lnTo>
                <a:lnTo>
                  <a:pt x="493" y="5283"/>
                </a:lnTo>
                <a:lnTo>
                  <a:pt x="288" y="9469"/>
                </a:lnTo>
                <a:lnTo>
                  <a:pt x="0" y="34324"/>
                </a:lnTo>
                <a:lnTo>
                  <a:pt x="952" y="45697"/>
                </a:lnTo>
                <a:lnTo>
                  <a:pt x="2579" y="58241"/>
                </a:lnTo>
                <a:lnTo>
                  <a:pt x="4655" y="71564"/>
                </a:lnTo>
                <a:lnTo>
                  <a:pt x="9608" y="99596"/>
                </a:lnTo>
                <a:lnTo>
                  <a:pt x="12318" y="114017"/>
                </a:lnTo>
                <a:lnTo>
                  <a:pt x="14125" y="126608"/>
                </a:lnTo>
                <a:lnTo>
                  <a:pt x="15329" y="137978"/>
                </a:lnTo>
                <a:lnTo>
                  <a:pt x="17262" y="163392"/>
                </a:lnTo>
                <a:lnTo>
                  <a:pt x="17526" y="169513"/>
                </a:lnTo>
                <a:lnTo>
                  <a:pt x="17597" y="172535"/>
                </a:lnTo>
                <a:lnTo>
                  <a:pt x="16651" y="173556"/>
                </a:lnTo>
                <a:lnTo>
                  <a:pt x="15029" y="173246"/>
                </a:lnTo>
                <a:lnTo>
                  <a:pt x="8808" y="1696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41"/>
          <p:cNvSpPr/>
          <p:nvPr/>
        </p:nvSpPr>
        <p:spPr>
          <a:xfrm>
            <a:off x="5866936" y="2437804"/>
            <a:ext cx="53447" cy="142876"/>
          </a:xfrm>
          <a:custGeom>
            <a:avLst/>
            <a:gdLst/>
            <a:ahLst/>
            <a:cxnLst/>
            <a:rect l="0" t="0" r="0" b="0"/>
            <a:pathLst>
              <a:path w="53447" h="142876">
                <a:moveTo>
                  <a:pt x="53446" y="0"/>
                </a:moveTo>
                <a:lnTo>
                  <a:pt x="53446" y="5145"/>
                </a:lnTo>
                <a:lnTo>
                  <a:pt x="53446" y="2948"/>
                </a:lnTo>
                <a:lnTo>
                  <a:pt x="52455" y="2958"/>
                </a:lnTo>
                <a:lnTo>
                  <a:pt x="50801" y="3956"/>
                </a:lnTo>
                <a:lnTo>
                  <a:pt x="48706" y="5614"/>
                </a:lnTo>
                <a:lnTo>
                  <a:pt x="46317" y="6720"/>
                </a:lnTo>
                <a:lnTo>
                  <a:pt x="43733" y="7456"/>
                </a:lnTo>
                <a:lnTo>
                  <a:pt x="41018" y="7947"/>
                </a:lnTo>
                <a:lnTo>
                  <a:pt x="39208" y="9267"/>
                </a:lnTo>
                <a:lnTo>
                  <a:pt x="38001" y="11139"/>
                </a:lnTo>
                <a:lnTo>
                  <a:pt x="37196" y="13379"/>
                </a:lnTo>
                <a:lnTo>
                  <a:pt x="35668" y="14873"/>
                </a:lnTo>
                <a:lnTo>
                  <a:pt x="33656" y="15868"/>
                </a:lnTo>
                <a:lnTo>
                  <a:pt x="31323" y="16532"/>
                </a:lnTo>
                <a:lnTo>
                  <a:pt x="27784" y="17967"/>
                </a:lnTo>
                <a:lnTo>
                  <a:pt x="23440" y="19915"/>
                </a:lnTo>
                <a:lnTo>
                  <a:pt x="11690" y="25432"/>
                </a:lnTo>
                <a:lnTo>
                  <a:pt x="9734" y="26876"/>
                </a:lnTo>
                <a:lnTo>
                  <a:pt x="7437" y="28832"/>
                </a:lnTo>
                <a:lnTo>
                  <a:pt x="1363" y="34358"/>
                </a:lnTo>
                <a:lnTo>
                  <a:pt x="865" y="35804"/>
                </a:lnTo>
                <a:lnTo>
                  <a:pt x="311" y="40056"/>
                </a:lnTo>
                <a:lnTo>
                  <a:pt x="164" y="42579"/>
                </a:lnTo>
                <a:lnTo>
                  <a:pt x="0" y="48028"/>
                </a:lnTo>
                <a:lnTo>
                  <a:pt x="948" y="49878"/>
                </a:lnTo>
                <a:lnTo>
                  <a:pt x="2573" y="51112"/>
                </a:lnTo>
                <a:lnTo>
                  <a:pt x="4647" y="51934"/>
                </a:lnTo>
                <a:lnTo>
                  <a:pt x="6031" y="53474"/>
                </a:lnTo>
                <a:lnTo>
                  <a:pt x="6953" y="55493"/>
                </a:lnTo>
                <a:lnTo>
                  <a:pt x="7568" y="57832"/>
                </a:lnTo>
                <a:lnTo>
                  <a:pt x="8971" y="59390"/>
                </a:lnTo>
                <a:lnTo>
                  <a:pt x="10897" y="60430"/>
                </a:lnTo>
                <a:lnTo>
                  <a:pt x="13174" y="61123"/>
                </a:lnTo>
                <a:lnTo>
                  <a:pt x="14692" y="62576"/>
                </a:lnTo>
                <a:lnTo>
                  <a:pt x="15704" y="64538"/>
                </a:lnTo>
                <a:lnTo>
                  <a:pt x="16379" y="66838"/>
                </a:lnTo>
                <a:lnTo>
                  <a:pt x="17820" y="68371"/>
                </a:lnTo>
                <a:lnTo>
                  <a:pt x="19774" y="69393"/>
                </a:lnTo>
                <a:lnTo>
                  <a:pt x="22069" y="70075"/>
                </a:lnTo>
                <a:lnTo>
                  <a:pt x="23598" y="71521"/>
                </a:lnTo>
                <a:lnTo>
                  <a:pt x="24618" y="73478"/>
                </a:lnTo>
                <a:lnTo>
                  <a:pt x="25297" y="75774"/>
                </a:lnTo>
                <a:lnTo>
                  <a:pt x="26743" y="77305"/>
                </a:lnTo>
                <a:lnTo>
                  <a:pt x="28699" y="78326"/>
                </a:lnTo>
                <a:lnTo>
                  <a:pt x="30995" y="79006"/>
                </a:lnTo>
                <a:lnTo>
                  <a:pt x="33518" y="80452"/>
                </a:lnTo>
                <a:lnTo>
                  <a:pt x="36192" y="82409"/>
                </a:lnTo>
                <a:lnTo>
                  <a:pt x="38967" y="84705"/>
                </a:lnTo>
                <a:lnTo>
                  <a:pt x="40817" y="87228"/>
                </a:lnTo>
                <a:lnTo>
                  <a:pt x="42050" y="89902"/>
                </a:lnTo>
                <a:lnTo>
                  <a:pt x="44029" y="96582"/>
                </a:lnTo>
                <a:lnTo>
                  <a:pt x="45184" y="98123"/>
                </a:lnTo>
                <a:lnTo>
                  <a:pt x="46946" y="100142"/>
                </a:lnTo>
                <a:lnTo>
                  <a:pt x="49113" y="102480"/>
                </a:lnTo>
                <a:lnTo>
                  <a:pt x="50558" y="105031"/>
                </a:lnTo>
                <a:lnTo>
                  <a:pt x="51520" y="107724"/>
                </a:lnTo>
                <a:lnTo>
                  <a:pt x="52163" y="110511"/>
                </a:lnTo>
                <a:lnTo>
                  <a:pt x="52591" y="114354"/>
                </a:lnTo>
                <a:lnTo>
                  <a:pt x="52876" y="118900"/>
                </a:lnTo>
                <a:lnTo>
                  <a:pt x="53066" y="123915"/>
                </a:lnTo>
                <a:lnTo>
                  <a:pt x="52200" y="128251"/>
                </a:lnTo>
                <a:lnTo>
                  <a:pt x="50631" y="132134"/>
                </a:lnTo>
                <a:lnTo>
                  <a:pt x="44517"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42"/>
          <p:cNvSpPr/>
          <p:nvPr/>
        </p:nvSpPr>
        <p:spPr>
          <a:xfrm>
            <a:off x="269228" y="3750468"/>
            <a:ext cx="293343" cy="355328"/>
          </a:xfrm>
          <a:custGeom>
            <a:avLst/>
            <a:gdLst/>
            <a:ahLst/>
            <a:cxnLst/>
            <a:rect l="0" t="0" r="0" b="0"/>
            <a:pathLst>
              <a:path w="293343" h="355328">
                <a:moveTo>
                  <a:pt x="34381" y="267891"/>
                </a:moveTo>
                <a:lnTo>
                  <a:pt x="11316" y="267891"/>
                </a:lnTo>
                <a:lnTo>
                  <a:pt x="10074" y="268883"/>
                </a:lnTo>
                <a:lnTo>
                  <a:pt x="9247" y="270537"/>
                </a:lnTo>
                <a:lnTo>
                  <a:pt x="8695" y="272632"/>
                </a:lnTo>
                <a:lnTo>
                  <a:pt x="5436" y="277605"/>
                </a:lnTo>
                <a:lnTo>
                  <a:pt x="3178" y="280320"/>
                </a:lnTo>
                <a:lnTo>
                  <a:pt x="1673" y="283122"/>
                </a:lnTo>
                <a:lnTo>
                  <a:pt x="0" y="288882"/>
                </a:lnTo>
                <a:lnTo>
                  <a:pt x="546" y="294783"/>
                </a:lnTo>
                <a:lnTo>
                  <a:pt x="1903" y="302686"/>
                </a:lnTo>
                <a:lnTo>
                  <a:pt x="3799" y="311924"/>
                </a:lnTo>
                <a:lnTo>
                  <a:pt x="6055" y="319074"/>
                </a:lnTo>
                <a:lnTo>
                  <a:pt x="11209" y="329665"/>
                </a:lnTo>
                <a:lnTo>
                  <a:pt x="16806" y="337679"/>
                </a:lnTo>
                <a:lnTo>
                  <a:pt x="25535" y="347770"/>
                </a:lnTo>
                <a:lnTo>
                  <a:pt x="28484" y="350909"/>
                </a:lnTo>
                <a:lnTo>
                  <a:pt x="31442" y="353002"/>
                </a:lnTo>
                <a:lnTo>
                  <a:pt x="37374" y="355327"/>
                </a:lnTo>
                <a:lnTo>
                  <a:pt x="41337" y="354955"/>
                </a:lnTo>
                <a:lnTo>
                  <a:pt x="45964" y="353715"/>
                </a:lnTo>
                <a:lnTo>
                  <a:pt x="51032" y="351896"/>
                </a:lnTo>
                <a:lnTo>
                  <a:pt x="59310" y="347229"/>
                </a:lnTo>
                <a:lnTo>
                  <a:pt x="67289" y="340855"/>
                </a:lnTo>
                <a:lnTo>
                  <a:pt x="72194" y="336378"/>
                </a:lnTo>
                <a:lnTo>
                  <a:pt x="77449" y="331408"/>
                </a:lnTo>
                <a:lnTo>
                  <a:pt x="82937" y="325118"/>
                </a:lnTo>
                <a:lnTo>
                  <a:pt x="88580" y="317949"/>
                </a:lnTo>
                <a:lnTo>
                  <a:pt x="116635" y="280315"/>
                </a:lnTo>
                <a:lnTo>
                  <a:pt x="123943" y="268236"/>
                </a:lnTo>
                <a:lnTo>
                  <a:pt x="130800" y="255223"/>
                </a:lnTo>
                <a:lnTo>
                  <a:pt x="137356" y="241586"/>
                </a:lnTo>
                <a:lnTo>
                  <a:pt x="144703" y="227534"/>
                </a:lnTo>
                <a:lnTo>
                  <a:pt x="160803" y="198692"/>
                </a:lnTo>
                <a:lnTo>
                  <a:pt x="170256" y="183063"/>
                </a:lnTo>
                <a:lnTo>
                  <a:pt x="191343" y="149822"/>
                </a:lnTo>
                <a:lnTo>
                  <a:pt x="29334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43"/>
          <p:cNvSpPr/>
          <p:nvPr/>
        </p:nvSpPr>
        <p:spPr>
          <a:xfrm>
            <a:off x="6786562" y="4214812"/>
            <a:ext cx="464345" cy="35720"/>
          </a:xfrm>
          <a:custGeom>
            <a:avLst/>
            <a:gdLst/>
            <a:ahLst/>
            <a:cxnLst/>
            <a:rect l="0" t="0" r="0" b="0"/>
            <a:pathLst>
              <a:path w="464345" h="35720">
                <a:moveTo>
                  <a:pt x="464344" y="0"/>
                </a:moveTo>
                <a:lnTo>
                  <a:pt x="459604" y="4740"/>
                </a:lnTo>
                <a:lnTo>
                  <a:pt x="457215" y="6137"/>
                </a:lnTo>
                <a:lnTo>
                  <a:pt x="454630" y="7068"/>
                </a:lnTo>
                <a:lnTo>
                  <a:pt x="449112" y="8102"/>
                </a:lnTo>
                <a:lnTo>
                  <a:pt x="434840" y="8766"/>
                </a:lnTo>
                <a:lnTo>
                  <a:pt x="429792" y="8821"/>
                </a:lnTo>
                <a:lnTo>
                  <a:pt x="423450" y="9849"/>
                </a:lnTo>
                <a:lnTo>
                  <a:pt x="416245" y="11527"/>
                </a:lnTo>
                <a:lnTo>
                  <a:pt x="408466" y="13638"/>
                </a:lnTo>
                <a:lnTo>
                  <a:pt x="397326" y="15045"/>
                </a:lnTo>
                <a:lnTo>
                  <a:pt x="383946" y="15984"/>
                </a:lnTo>
                <a:lnTo>
                  <a:pt x="347256" y="17304"/>
                </a:lnTo>
                <a:lnTo>
                  <a:pt x="338661" y="17489"/>
                </a:lnTo>
                <a:lnTo>
                  <a:pt x="325985" y="18605"/>
                </a:lnTo>
                <a:lnTo>
                  <a:pt x="278930" y="23923"/>
                </a:lnTo>
                <a:lnTo>
                  <a:pt x="266321" y="24878"/>
                </a:lnTo>
                <a:lnTo>
                  <a:pt x="245365" y="25940"/>
                </a:lnTo>
                <a:lnTo>
                  <a:pt x="229436" y="26412"/>
                </a:lnTo>
                <a:lnTo>
                  <a:pt x="195092" y="26677"/>
                </a:lnTo>
                <a:lnTo>
                  <a:pt x="184631" y="27707"/>
                </a:lnTo>
                <a:lnTo>
                  <a:pt x="175674" y="29385"/>
                </a:lnTo>
                <a:lnTo>
                  <a:pt x="167717" y="31497"/>
                </a:lnTo>
                <a:lnTo>
                  <a:pt x="159437" y="32904"/>
                </a:lnTo>
                <a:lnTo>
                  <a:pt x="150940" y="33842"/>
                </a:lnTo>
                <a:lnTo>
                  <a:pt x="142298" y="34468"/>
                </a:lnTo>
                <a:lnTo>
                  <a:pt x="108885" y="35163"/>
                </a:lnTo>
                <a:lnTo>
                  <a:pt x="0"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44"/>
          <p:cNvSpPr/>
          <p:nvPr/>
        </p:nvSpPr>
        <p:spPr>
          <a:xfrm>
            <a:off x="2015549" y="4527351"/>
            <a:ext cx="484764" cy="26790"/>
          </a:xfrm>
          <a:custGeom>
            <a:avLst/>
            <a:gdLst/>
            <a:ahLst/>
            <a:cxnLst/>
            <a:rect l="0" t="0" r="0" b="0"/>
            <a:pathLst>
              <a:path w="484764" h="26790">
                <a:moveTo>
                  <a:pt x="11490" y="0"/>
                </a:moveTo>
                <a:lnTo>
                  <a:pt x="0" y="0"/>
                </a:lnTo>
                <a:lnTo>
                  <a:pt x="148543" y="0"/>
                </a:lnTo>
                <a:lnTo>
                  <a:pt x="155444" y="992"/>
                </a:lnTo>
                <a:lnTo>
                  <a:pt x="162030" y="2646"/>
                </a:lnTo>
                <a:lnTo>
                  <a:pt x="168404" y="4740"/>
                </a:lnTo>
                <a:lnTo>
                  <a:pt x="173646" y="6137"/>
                </a:lnTo>
                <a:lnTo>
                  <a:pt x="178133" y="7068"/>
                </a:lnTo>
                <a:lnTo>
                  <a:pt x="182116" y="7688"/>
                </a:lnTo>
                <a:lnTo>
                  <a:pt x="194480" y="8378"/>
                </a:lnTo>
                <a:lnTo>
                  <a:pt x="210889" y="8684"/>
                </a:lnTo>
                <a:lnTo>
                  <a:pt x="298655" y="8920"/>
                </a:lnTo>
                <a:lnTo>
                  <a:pt x="314058" y="9915"/>
                </a:lnTo>
                <a:lnTo>
                  <a:pt x="395280" y="16617"/>
                </a:lnTo>
                <a:lnTo>
                  <a:pt x="410597" y="17307"/>
                </a:lnTo>
                <a:lnTo>
                  <a:pt x="431858" y="17751"/>
                </a:lnTo>
                <a:lnTo>
                  <a:pt x="442409" y="17827"/>
                </a:lnTo>
                <a:lnTo>
                  <a:pt x="447597" y="18830"/>
                </a:lnTo>
                <a:lnTo>
                  <a:pt x="454033" y="20491"/>
                </a:lnTo>
                <a:lnTo>
                  <a:pt x="469374" y="24923"/>
                </a:lnTo>
                <a:lnTo>
                  <a:pt x="484763"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245"/>
          <p:cNvSpPr/>
          <p:nvPr/>
        </p:nvSpPr>
        <p:spPr>
          <a:xfrm>
            <a:off x="267919" y="4625578"/>
            <a:ext cx="169636" cy="178071"/>
          </a:xfrm>
          <a:custGeom>
            <a:avLst/>
            <a:gdLst/>
            <a:ahLst/>
            <a:cxnLst/>
            <a:rect l="0" t="0" r="0" b="0"/>
            <a:pathLst>
              <a:path w="169636" h="178071">
                <a:moveTo>
                  <a:pt x="26760" y="80367"/>
                </a:moveTo>
                <a:lnTo>
                  <a:pt x="12539" y="85108"/>
                </a:lnTo>
                <a:lnTo>
                  <a:pt x="8350" y="87496"/>
                </a:lnTo>
                <a:lnTo>
                  <a:pt x="5557" y="90080"/>
                </a:lnTo>
                <a:lnTo>
                  <a:pt x="1074" y="96617"/>
                </a:lnTo>
                <a:lnTo>
                  <a:pt x="462" y="100157"/>
                </a:lnTo>
                <a:lnTo>
                  <a:pt x="189" y="105037"/>
                </a:lnTo>
                <a:lnTo>
                  <a:pt x="68" y="110514"/>
                </a:lnTo>
                <a:lnTo>
                  <a:pt x="0" y="123915"/>
                </a:lnTo>
                <a:lnTo>
                  <a:pt x="982" y="128251"/>
                </a:lnTo>
                <a:lnTo>
                  <a:pt x="2630" y="132133"/>
                </a:lnTo>
                <a:lnTo>
                  <a:pt x="4720" y="135714"/>
                </a:lnTo>
                <a:lnTo>
                  <a:pt x="7106" y="139093"/>
                </a:lnTo>
                <a:lnTo>
                  <a:pt x="9689" y="142338"/>
                </a:lnTo>
                <a:lnTo>
                  <a:pt x="12403" y="145493"/>
                </a:lnTo>
                <a:lnTo>
                  <a:pt x="14212" y="148589"/>
                </a:lnTo>
                <a:lnTo>
                  <a:pt x="15418" y="151645"/>
                </a:lnTo>
                <a:lnTo>
                  <a:pt x="16222" y="154675"/>
                </a:lnTo>
                <a:lnTo>
                  <a:pt x="17750" y="157687"/>
                </a:lnTo>
                <a:lnTo>
                  <a:pt x="19762" y="160687"/>
                </a:lnTo>
                <a:lnTo>
                  <a:pt x="22094" y="163679"/>
                </a:lnTo>
                <a:lnTo>
                  <a:pt x="24642" y="166666"/>
                </a:lnTo>
                <a:lnTo>
                  <a:pt x="27332" y="169650"/>
                </a:lnTo>
                <a:lnTo>
                  <a:pt x="30118" y="172631"/>
                </a:lnTo>
                <a:lnTo>
                  <a:pt x="32968" y="174618"/>
                </a:lnTo>
                <a:lnTo>
                  <a:pt x="35859" y="175944"/>
                </a:lnTo>
                <a:lnTo>
                  <a:pt x="38779" y="176827"/>
                </a:lnTo>
                <a:lnTo>
                  <a:pt x="41718" y="177416"/>
                </a:lnTo>
                <a:lnTo>
                  <a:pt x="44670" y="177808"/>
                </a:lnTo>
                <a:lnTo>
                  <a:pt x="47630" y="178070"/>
                </a:lnTo>
                <a:lnTo>
                  <a:pt x="50595" y="177252"/>
                </a:lnTo>
                <a:lnTo>
                  <a:pt x="53564" y="175715"/>
                </a:lnTo>
                <a:lnTo>
                  <a:pt x="56536" y="173698"/>
                </a:lnTo>
                <a:lnTo>
                  <a:pt x="59509" y="170368"/>
                </a:lnTo>
                <a:lnTo>
                  <a:pt x="62483" y="166165"/>
                </a:lnTo>
                <a:lnTo>
                  <a:pt x="65458" y="161378"/>
                </a:lnTo>
                <a:lnTo>
                  <a:pt x="68434" y="155210"/>
                </a:lnTo>
                <a:lnTo>
                  <a:pt x="71410" y="148122"/>
                </a:lnTo>
                <a:lnTo>
                  <a:pt x="74386" y="140420"/>
                </a:lnTo>
                <a:lnTo>
                  <a:pt x="78355" y="132308"/>
                </a:lnTo>
                <a:lnTo>
                  <a:pt x="82985" y="123924"/>
                </a:lnTo>
                <a:lnTo>
                  <a:pt x="88056" y="115358"/>
                </a:lnTo>
                <a:lnTo>
                  <a:pt x="99374" y="98734"/>
                </a:lnTo>
                <a:lnTo>
                  <a:pt x="16963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246"/>
          <p:cNvSpPr/>
          <p:nvPr/>
        </p:nvSpPr>
        <p:spPr>
          <a:xfrm>
            <a:off x="3187898" y="4750594"/>
            <a:ext cx="1062634" cy="232172"/>
          </a:xfrm>
          <a:custGeom>
            <a:avLst/>
            <a:gdLst/>
            <a:ahLst/>
            <a:cxnLst/>
            <a:rect l="0" t="0" r="0" b="0"/>
            <a:pathLst>
              <a:path w="1062634" h="232172">
                <a:moveTo>
                  <a:pt x="1062633" y="98226"/>
                </a:moveTo>
                <a:lnTo>
                  <a:pt x="1057892" y="98226"/>
                </a:lnTo>
                <a:lnTo>
                  <a:pt x="1050273" y="92934"/>
                </a:lnTo>
                <a:lnTo>
                  <a:pt x="1045464" y="88745"/>
                </a:lnTo>
                <a:lnTo>
                  <a:pt x="1042257" y="84960"/>
                </a:lnTo>
                <a:lnTo>
                  <a:pt x="1038694" y="78108"/>
                </a:lnTo>
                <a:lnTo>
                  <a:pt x="1036752" y="75885"/>
                </a:lnTo>
                <a:lnTo>
                  <a:pt x="1034465" y="74402"/>
                </a:lnTo>
                <a:lnTo>
                  <a:pt x="1031948" y="73413"/>
                </a:lnTo>
                <a:lnTo>
                  <a:pt x="1023665" y="67282"/>
                </a:lnTo>
                <a:lnTo>
                  <a:pt x="1020779" y="65691"/>
                </a:lnTo>
                <a:lnTo>
                  <a:pt x="1011977" y="62458"/>
                </a:lnTo>
                <a:lnTo>
                  <a:pt x="1003086" y="56650"/>
                </a:lnTo>
                <a:lnTo>
                  <a:pt x="988547" y="51538"/>
                </a:lnTo>
                <a:lnTo>
                  <a:pt x="978112" y="46718"/>
                </a:lnTo>
                <a:lnTo>
                  <a:pt x="966860" y="41268"/>
                </a:lnTo>
                <a:lnTo>
                  <a:pt x="955244" y="38185"/>
                </a:lnTo>
                <a:lnTo>
                  <a:pt x="943467" y="35822"/>
                </a:lnTo>
                <a:lnTo>
                  <a:pt x="923696" y="28914"/>
                </a:lnTo>
                <a:lnTo>
                  <a:pt x="904310" y="23434"/>
                </a:lnTo>
                <a:lnTo>
                  <a:pt x="873785" y="18960"/>
                </a:lnTo>
                <a:lnTo>
                  <a:pt x="853771" y="17193"/>
                </a:lnTo>
                <a:lnTo>
                  <a:pt x="824469" y="11819"/>
                </a:lnTo>
                <a:lnTo>
                  <a:pt x="807615" y="10856"/>
                </a:lnTo>
                <a:lnTo>
                  <a:pt x="788441" y="10213"/>
                </a:lnTo>
                <a:lnTo>
                  <a:pt x="769706" y="8793"/>
                </a:lnTo>
                <a:lnTo>
                  <a:pt x="751262" y="6854"/>
                </a:lnTo>
                <a:lnTo>
                  <a:pt x="733013" y="4569"/>
                </a:lnTo>
                <a:lnTo>
                  <a:pt x="714894" y="3046"/>
                </a:lnTo>
                <a:lnTo>
                  <a:pt x="696862" y="2031"/>
                </a:lnTo>
                <a:lnTo>
                  <a:pt x="663927" y="902"/>
                </a:lnTo>
                <a:lnTo>
                  <a:pt x="628651" y="267"/>
                </a:lnTo>
                <a:lnTo>
                  <a:pt x="491726" y="0"/>
                </a:lnTo>
                <a:lnTo>
                  <a:pt x="468576" y="2645"/>
                </a:lnTo>
                <a:lnTo>
                  <a:pt x="446381" y="6136"/>
                </a:lnTo>
                <a:lnTo>
                  <a:pt x="419980" y="7688"/>
                </a:lnTo>
                <a:lnTo>
                  <a:pt x="391710" y="11023"/>
                </a:lnTo>
                <a:lnTo>
                  <a:pt x="364593" y="14821"/>
                </a:lnTo>
                <a:lnTo>
                  <a:pt x="333585" y="17951"/>
                </a:lnTo>
                <a:lnTo>
                  <a:pt x="311388" y="24721"/>
                </a:lnTo>
                <a:lnTo>
                  <a:pt x="298468" y="30169"/>
                </a:lnTo>
                <a:lnTo>
                  <a:pt x="283465" y="33252"/>
                </a:lnTo>
                <a:lnTo>
                  <a:pt x="267867" y="35614"/>
                </a:lnTo>
                <a:lnTo>
                  <a:pt x="247930" y="42522"/>
                </a:lnTo>
                <a:lnTo>
                  <a:pt x="226478" y="51845"/>
                </a:lnTo>
                <a:lnTo>
                  <a:pt x="193002" y="65742"/>
                </a:lnTo>
                <a:lnTo>
                  <a:pt x="176398" y="73205"/>
                </a:lnTo>
                <a:lnTo>
                  <a:pt x="170185" y="77577"/>
                </a:lnTo>
                <a:lnTo>
                  <a:pt x="165050" y="82476"/>
                </a:lnTo>
                <a:lnTo>
                  <a:pt x="160635" y="87725"/>
                </a:lnTo>
                <a:lnTo>
                  <a:pt x="152731" y="94202"/>
                </a:lnTo>
                <a:lnTo>
                  <a:pt x="142500" y="101497"/>
                </a:lnTo>
                <a:lnTo>
                  <a:pt x="130719" y="109336"/>
                </a:lnTo>
                <a:lnTo>
                  <a:pt x="121872" y="116547"/>
                </a:lnTo>
                <a:lnTo>
                  <a:pt x="114983" y="123338"/>
                </a:lnTo>
                <a:lnTo>
                  <a:pt x="109397" y="129850"/>
                </a:lnTo>
                <a:lnTo>
                  <a:pt x="100546" y="139732"/>
                </a:lnTo>
                <a:lnTo>
                  <a:pt x="96796" y="143756"/>
                </a:lnTo>
                <a:lnTo>
                  <a:pt x="93304" y="146439"/>
                </a:lnTo>
                <a:lnTo>
                  <a:pt x="80571" y="153390"/>
                </a:lnTo>
                <a:lnTo>
                  <a:pt x="74505" y="158462"/>
                </a:lnTo>
                <a:lnTo>
                  <a:pt x="68501" y="164023"/>
                </a:lnTo>
                <a:lnTo>
                  <a:pt x="59543" y="172733"/>
                </a:lnTo>
                <a:lnTo>
                  <a:pt x="57555" y="175678"/>
                </a:lnTo>
                <a:lnTo>
                  <a:pt x="55346" y="181597"/>
                </a:lnTo>
                <a:lnTo>
                  <a:pt x="52772" y="184564"/>
                </a:lnTo>
                <a:lnTo>
                  <a:pt x="44621" y="190507"/>
                </a:lnTo>
                <a:lnTo>
                  <a:pt x="38677" y="195465"/>
                </a:lnTo>
                <a:lnTo>
                  <a:pt x="31738" y="201748"/>
                </a:lnTo>
                <a:lnTo>
                  <a:pt x="24135" y="208912"/>
                </a:lnTo>
                <a:lnTo>
                  <a:pt x="18074" y="213689"/>
                </a:lnTo>
                <a:lnTo>
                  <a:pt x="5796" y="220411"/>
                </a:lnTo>
                <a:lnTo>
                  <a:pt x="2576" y="221983"/>
                </a:lnTo>
                <a:lnTo>
                  <a:pt x="1718" y="223395"/>
                </a:lnTo>
                <a:lnTo>
                  <a:pt x="1145" y="225329"/>
                </a:lnTo>
                <a:lnTo>
                  <a:pt x="0" y="23217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247"/>
          <p:cNvSpPr/>
          <p:nvPr/>
        </p:nvSpPr>
        <p:spPr>
          <a:xfrm>
            <a:off x="3206246" y="4902398"/>
            <a:ext cx="53090" cy="79056"/>
          </a:xfrm>
          <a:custGeom>
            <a:avLst/>
            <a:gdLst/>
            <a:ahLst/>
            <a:cxnLst/>
            <a:rect l="0" t="0" r="0" b="0"/>
            <a:pathLst>
              <a:path w="53090" h="79056">
                <a:moveTo>
                  <a:pt x="35230" y="0"/>
                </a:moveTo>
                <a:lnTo>
                  <a:pt x="30490" y="9481"/>
                </a:lnTo>
                <a:lnTo>
                  <a:pt x="28101" y="12274"/>
                </a:lnTo>
                <a:lnTo>
                  <a:pt x="25516" y="14136"/>
                </a:lnTo>
                <a:lnTo>
                  <a:pt x="22801" y="15377"/>
                </a:lnTo>
                <a:lnTo>
                  <a:pt x="20991" y="17197"/>
                </a:lnTo>
                <a:lnTo>
                  <a:pt x="19784" y="19402"/>
                </a:lnTo>
                <a:lnTo>
                  <a:pt x="18980" y="21864"/>
                </a:lnTo>
                <a:lnTo>
                  <a:pt x="17451" y="24498"/>
                </a:lnTo>
                <a:lnTo>
                  <a:pt x="15440" y="27246"/>
                </a:lnTo>
                <a:lnTo>
                  <a:pt x="13107" y="30070"/>
                </a:lnTo>
                <a:lnTo>
                  <a:pt x="10559" y="33937"/>
                </a:lnTo>
                <a:lnTo>
                  <a:pt x="7869" y="38500"/>
                </a:lnTo>
                <a:lnTo>
                  <a:pt x="1162" y="50600"/>
                </a:lnTo>
                <a:lnTo>
                  <a:pt x="612" y="53577"/>
                </a:lnTo>
                <a:lnTo>
                  <a:pt x="245" y="57546"/>
                </a:lnTo>
                <a:lnTo>
                  <a:pt x="0" y="62176"/>
                </a:lnTo>
                <a:lnTo>
                  <a:pt x="830" y="65263"/>
                </a:lnTo>
                <a:lnTo>
                  <a:pt x="2375" y="67321"/>
                </a:lnTo>
                <a:lnTo>
                  <a:pt x="4397" y="68693"/>
                </a:lnTo>
                <a:lnTo>
                  <a:pt x="6737" y="69608"/>
                </a:lnTo>
                <a:lnTo>
                  <a:pt x="9289" y="70218"/>
                </a:lnTo>
                <a:lnTo>
                  <a:pt x="11983" y="70625"/>
                </a:lnTo>
                <a:lnTo>
                  <a:pt x="13779" y="71888"/>
                </a:lnTo>
                <a:lnTo>
                  <a:pt x="14976" y="73722"/>
                </a:lnTo>
                <a:lnTo>
                  <a:pt x="15774" y="75937"/>
                </a:lnTo>
                <a:lnTo>
                  <a:pt x="17299" y="77414"/>
                </a:lnTo>
                <a:lnTo>
                  <a:pt x="19307" y="78399"/>
                </a:lnTo>
                <a:lnTo>
                  <a:pt x="21638" y="79055"/>
                </a:lnTo>
                <a:lnTo>
                  <a:pt x="26169" y="78500"/>
                </a:lnTo>
                <a:lnTo>
                  <a:pt x="32166" y="77138"/>
                </a:lnTo>
                <a:lnTo>
                  <a:pt x="53089" y="714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248"/>
          <p:cNvSpPr/>
          <p:nvPr/>
        </p:nvSpPr>
        <p:spPr>
          <a:xfrm>
            <a:off x="5036343" y="4732734"/>
            <a:ext cx="2286001" cy="116087"/>
          </a:xfrm>
          <a:custGeom>
            <a:avLst/>
            <a:gdLst/>
            <a:ahLst/>
            <a:cxnLst/>
            <a:rect l="0" t="0" r="0" b="0"/>
            <a:pathLst>
              <a:path w="2286001" h="116087">
                <a:moveTo>
                  <a:pt x="2286000" y="107156"/>
                </a:moveTo>
                <a:lnTo>
                  <a:pt x="2286000" y="98594"/>
                </a:lnTo>
                <a:lnTo>
                  <a:pt x="2283355" y="95744"/>
                </a:lnTo>
                <a:lnTo>
                  <a:pt x="2281260" y="93595"/>
                </a:lnTo>
                <a:lnTo>
                  <a:pt x="2276887" y="91170"/>
                </a:lnTo>
                <a:lnTo>
                  <a:pt x="2270995" y="88562"/>
                </a:lnTo>
                <a:lnTo>
                  <a:pt x="2264090" y="85830"/>
                </a:lnTo>
                <a:lnTo>
                  <a:pt x="2253773" y="82795"/>
                </a:lnTo>
                <a:lnTo>
                  <a:pt x="2249633" y="81986"/>
                </a:lnTo>
                <a:lnTo>
                  <a:pt x="2242387" y="78441"/>
                </a:lnTo>
                <a:lnTo>
                  <a:pt x="2239065" y="76106"/>
                </a:lnTo>
                <a:lnTo>
                  <a:pt x="2233874" y="73558"/>
                </a:lnTo>
                <a:lnTo>
                  <a:pt x="2227437" y="70867"/>
                </a:lnTo>
                <a:lnTo>
                  <a:pt x="2220169" y="68081"/>
                </a:lnTo>
                <a:lnTo>
                  <a:pt x="2209448" y="64984"/>
                </a:lnTo>
                <a:lnTo>
                  <a:pt x="2200384" y="62616"/>
                </a:lnTo>
                <a:lnTo>
                  <a:pt x="2195188" y="60596"/>
                </a:lnTo>
                <a:lnTo>
                  <a:pt x="2189740" y="58256"/>
                </a:lnTo>
                <a:lnTo>
                  <a:pt x="2178395" y="53012"/>
                </a:lnTo>
                <a:lnTo>
                  <a:pt x="2154942" y="41560"/>
                </a:lnTo>
                <a:lnTo>
                  <a:pt x="2137795" y="38315"/>
                </a:lnTo>
                <a:lnTo>
                  <a:pt x="2118928" y="35881"/>
                </a:lnTo>
                <a:lnTo>
                  <a:pt x="2111119" y="33842"/>
                </a:lnTo>
                <a:lnTo>
                  <a:pt x="2103928" y="31491"/>
                </a:lnTo>
                <a:lnTo>
                  <a:pt x="2094173" y="28931"/>
                </a:lnTo>
                <a:lnTo>
                  <a:pt x="2070106" y="23442"/>
                </a:lnTo>
                <a:lnTo>
                  <a:pt x="2059719" y="20589"/>
                </a:lnTo>
                <a:lnTo>
                  <a:pt x="2050810" y="17695"/>
                </a:lnTo>
                <a:lnTo>
                  <a:pt x="2042886" y="14773"/>
                </a:lnTo>
                <a:lnTo>
                  <a:pt x="2028791" y="11527"/>
                </a:lnTo>
                <a:lnTo>
                  <a:pt x="1949039" y="8039"/>
                </a:lnTo>
                <a:lnTo>
                  <a:pt x="1941305" y="6351"/>
                </a:lnTo>
                <a:lnTo>
                  <a:pt x="1927420" y="2823"/>
                </a:lnTo>
                <a:lnTo>
                  <a:pt x="1858580" y="248"/>
                </a:lnTo>
                <a:lnTo>
                  <a:pt x="1337587" y="0"/>
                </a:lnTo>
                <a:lnTo>
                  <a:pt x="1315804" y="2646"/>
                </a:lnTo>
                <a:lnTo>
                  <a:pt x="1295208" y="6137"/>
                </a:lnTo>
                <a:lnTo>
                  <a:pt x="1226647" y="8766"/>
                </a:lnTo>
                <a:lnTo>
                  <a:pt x="725202" y="8930"/>
                </a:lnTo>
                <a:lnTo>
                  <a:pt x="670570" y="6284"/>
                </a:lnTo>
                <a:lnTo>
                  <a:pt x="622477" y="2793"/>
                </a:lnTo>
                <a:lnTo>
                  <a:pt x="554120" y="3197"/>
                </a:lnTo>
                <a:lnTo>
                  <a:pt x="515158" y="6382"/>
                </a:lnTo>
                <a:lnTo>
                  <a:pt x="461982" y="8175"/>
                </a:lnTo>
                <a:lnTo>
                  <a:pt x="294248" y="8921"/>
                </a:lnTo>
                <a:lnTo>
                  <a:pt x="273983" y="11572"/>
                </a:lnTo>
                <a:lnTo>
                  <a:pt x="254723" y="15065"/>
                </a:lnTo>
                <a:lnTo>
                  <a:pt x="208253" y="17750"/>
                </a:lnTo>
                <a:lnTo>
                  <a:pt x="196406" y="20457"/>
                </a:lnTo>
                <a:lnTo>
                  <a:pt x="184526" y="23975"/>
                </a:lnTo>
                <a:lnTo>
                  <a:pt x="166682" y="26947"/>
                </a:lnTo>
                <a:lnTo>
                  <a:pt x="160731" y="28879"/>
                </a:lnTo>
                <a:lnTo>
                  <a:pt x="154778" y="31159"/>
                </a:lnTo>
                <a:lnTo>
                  <a:pt x="141662" y="34368"/>
                </a:lnTo>
                <a:lnTo>
                  <a:pt x="131492" y="35319"/>
                </a:lnTo>
                <a:lnTo>
                  <a:pt x="127349" y="37436"/>
                </a:lnTo>
                <a:lnTo>
                  <a:pt x="122602" y="40833"/>
                </a:lnTo>
                <a:lnTo>
                  <a:pt x="117454" y="45081"/>
                </a:lnTo>
                <a:lnTo>
                  <a:pt x="111045" y="48905"/>
                </a:lnTo>
                <a:lnTo>
                  <a:pt x="103795" y="52447"/>
                </a:lnTo>
                <a:lnTo>
                  <a:pt x="95986" y="55801"/>
                </a:lnTo>
                <a:lnTo>
                  <a:pt x="89788" y="60021"/>
                </a:lnTo>
                <a:lnTo>
                  <a:pt x="84663" y="64818"/>
                </a:lnTo>
                <a:lnTo>
                  <a:pt x="80255" y="70001"/>
                </a:lnTo>
                <a:lnTo>
                  <a:pt x="75331" y="74449"/>
                </a:lnTo>
                <a:lnTo>
                  <a:pt x="70065" y="78406"/>
                </a:lnTo>
                <a:lnTo>
                  <a:pt x="64569" y="82036"/>
                </a:lnTo>
                <a:lnTo>
                  <a:pt x="59914" y="85449"/>
                </a:lnTo>
                <a:lnTo>
                  <a:pt x="55817" y="88716"/>
                </a:lnTo>
                <a:lnTo>
                  <a:pt x="46855" y="96348"/>
                </a:lnTo>
                <a:lnTo>
                  <a:pt x="45127" y="97966"/>
                </a:lnTo>
                <a:lnTo>
                  <a:pt x="40562" y="102411"/>
                </a:lnTo>
                <a:lnTo>
                  <a:pt x="37956" y="103992"/>
                </a:lnTo>
                <a:lnTo>
                  <a:pt x="32413" y="105750"/>
                </a:lnTo>
                <a:lnTo>
                  <a:pt x="30539" y="107211"/>
                </a:lnTo>
                <a:lnTo>
                  <a:pt x="29289" y="109177"/>
                </a:lnTo>
                <a:lnTo>
                  <a:pt x="28456" y="111480"/>
                </a:lnTo>
                <a:lnTo>
                  <a:pt x="26908" y="113015"/>
                </a:lnTo>
                <a:lnTo>
                  <a:pt x="24884" y="114039"/>
                </a:lnTo>
                <a:lnTo>
                  <a:pt x="18270" y="115966"/>
                </a:lnTo>
                <a:lnTo>
                  <a:pt x="13241" y="116051"/>
                </a:lnTo>
                <a:lnTo>
                  <a:pt x="11804" y="115070"/>
                </a:lnTo>
                <a:lnTo>
                  <a:pt x="10846" y="113424"/>
                </a:lnTo>
                <a:lnTo>
                  <a:pt x="10207" y="111335"/>
                </a:lnTo>
                <a:lnTo>
                  <a:pt x="9782" y="110934"/>
                </a:lnTo>
                <a:lnTo>
                  <a:pt x="9498" y="111659"/>
                </a:lnTo>
                <a:lnTo>
                  <a:pt x="9309" y="113135"/>
                </a:lnTo>
                <a:lnTo>
                  <a:pt x="8190" y="114118"/>
                </a:lnTo>
                <a:lnTo>
                  <a:pt x="6452" y="114775"/>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249"/>
          <p:cNvSpPr/>
          <p:nvPr/>
        </p:nvSpPr>
        <p:spPr>
          <a:xfrm>
            <a:off x="5054203" y="4714996"/>
            <a:ext cx="169665" cy="115840"/>
          </a:xfrm>
          <a:custGeom>
            <a:avLst/>
            <a:gdLst/>
            <a:ahLst/>
            <a:cxnLst/>
            <a:rect l="0" t="0" r="0" b="0"/>
            <a:pathLst>
              <a:path w="169665" h="115840">
                <a:moveTo>
                  <a:pt x="0" y="80246"/>
                </a:moveTo>
                <a:lnTo>
                  <a:pt x="7688" y="57181"/>
                </a:lnTo>
                <a:lnTo>
                  <a:pt x="9094" y="53955"/>
                </a:lnTo>
                <a:lnTo>
                  <a:pt x="13302" y="45079"/>
                </a:lnTo>
                <a:lnTo>
                  <a:pt x="15813" y="41919"/>
                </a:lnTo>
                <a:lnTo>
                  <a:pt x="18480" y="39811"/>
                </a:lnTo>
                <a:lnTo>
                  <a:pt x="21249" y="38407"/>
                </a:lnTo>
                <a:lnTo>
                  <a:pt x="24088" y="36478"/>
                </a:lnTo>
                <a:lnTo>
                  <a:pt x="26973" y="34200"/>
                </a:lnTo>
                <a:lnTo>
                  <a:pt x="29888" y="31689"/>
                </a:lnTo>
                <a:lnTo>
                  <a:pt x="32824" y="30015"/>
                </a:lnTo>
                <a:lnTo>
                  <a:pt x="35773" y="28900"/>
                </a:lnTo>
                <a:lnTo>
                  <a:pt x="38731" y="28155"/>
                </a:lnTo>
                <a:lnTo>
                  <a:pt x="41696" y="26668"/>
                </a:lnTo>
                <a:lnTo>
                  <a:pt x="44664" y="24683"/>
                </a:lnTo>
                <a:lnTo>
                  <a:pt x="47636" y="22368"/>
                </a:lnTo>
                <a:lnTo>
                  <a:pt x="50609" y="19832"/>
                </a:lnTo>
                <a:lnTo>
                  <a:pt x="53583" y="17150"/>
                </a:lnTo>
                <a:lnTo>
                  <a:pt x="56557" y="14369"/>
                </a:lnTo>
                <a:lnTo>
                  <a:pt x="59533" y="12515"/>
                </a:lnTo>
                <a:lnTo>
                  <a:pt x="62509" y="11280"/>
                </a:lnTo>
                <a:lnTo>
                  <a:pt x="65485" y="10456"/>
                </a:lnTo>
                <a:lnTo>
                  <a:pt x="68461" y="8914"/>
                </a:lnTo>
                <a:lnTo>
                  <a:pt x="71438" y="6895"/>
                </a:lnTo>
                <a:lnTo>
                  <a:pt x="78603" y="1264"/>
                </a:lnTo>
                <a:lnTo>
                  <a:pt x="82229" y="494"/>
                </a:lnTo>
                <a:lnTo>
                  <a:pt x="87900" y="0"/>
                </a:lnTo>
                <a:lnTo>
                  <a:pt x="87374" y="952"/>
                </a:lnTo>
                <a:lnTo>
                  <a:pt x="86030" y="2579"/>
                </a:lnTo>
                <a:lnTo>
                  <a:pt x="84142" y="4655"/>
                </a:lnTo>
                <a:lnTo>
                  <a:pt x="81892" y="8024"/>
                </a:lnTo>
                <a:lnTo>
                  <a:pt x="79399" y="12254"/>
                </a:lnTo>
                <a:lnTo>
                  <a:pt x="73010" y="23820"/>
                </a:lnTo>
                <a:lnTo>
                  <a:pt x="67163" y="35305"/>
                </a:lnTo>
                <a:lnTo>
                  <a:pt x="64619" y="39371"/>
                </a:lnTo>
                <a:lnTo>
                  <a:pt x="61931" y="43074"/>
                </a:lnTo>
                <a:lnTo>
                  <a:pt x="59146" y="46535"/>
                </a:lnTo>
                <a:lnTo>
                  <a:pt x="56298" y="49834"/>
                </a:lnTo>
                <a:lnTo>
                  <a:pt x="53406" y="53026"/>
                </a:lnTo>
                <a:lnTo>
                  <a:pt x="47549" y="59219"/>
                </a:lnTo>
                <a:lnTo>
                  <a:pt x="32732" y="74267"/>
                </a:lnTo>
                <a:lnTo>
                  <a:pt x="29759" y="78244"/>
                </a:lnTo>
                <a:lnTo>
                  <a:pt x="26784" y="82880"/>
                </a:lnTo>
                <a:lnTo>
                  <a:pt x="23809" y="87955"/>
                </a:lnTo>
                <a:lnTo>
                  <a:pt x="21826" y="92331"/>
                </a:lnTo>
                <a:lnTo>
                  <a:pt x="20503" y="96240"/>
                </a:lnTo>
                <a:lnTo>
                  <a:pt x="18382" y="104903"/>
                </a:lnTo>
                <a:lnTo>
                  <a:pt x="18207" y="106605"/>
                </a:lnTo>
                <a:lnTo>
                  <a:pt x="18091" y="108733"/>
                </a:lnTo>
                <a:lnTo>
                  <a:pt x="18014" y="111143"/>
                </a:lnTo>
                <a:lnTo>
                  <a:pt x="18955" y="112750"/>
                </a:lnTo>
                <a:lnTo>
                  <a:pt x="20574" y="113822"/>
                </a:lnTo>
                <a:lnTo>
                  <a:pt x="25561" y="115542"/>
                </a:lnTo>
                <a:lnTo>
                  <a:pt x="27955" y="115683"/>
                </a:lnTo>
                <a:lnTo>
                  <a:pt x="35906" y="115839"/>
                </a:lnTo>
                <a:lnTo>
                  <a:pt x="41796" y="114889"/>
                </a:lnTo>
                <a:lnTo>
                  <a:pt x="48700" y="113263"/>
                </a:lnTo>
                <a:lnTo>
                  <a:pt x="56280" y="111187"/>
                </a:lnTo>
                <a:lnTo>
                  <a:pt x="64308" y="109803"/>
                </a:lnTo>
                <a:lnTo>
                  <a:pt x="72638" y="108880"/>
                </a:lnTo>
                <a:lnTo>
                  <a:pt x="81168" y="108265"/>
                </a:lnTo>
                <a:lnTo>
                  <a:pt x="88838" y="107855"/>
                </a:lnTo>
                <a:lnTo>
                  <a:pt x="95936" y="107581"/>
                </a:lnTo>
                <a:lnTo>
                  <a:pt x="169664" y="9810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250"/>
          <p:cNvSpPr/>
          <p:nvPr/>
        </p:nvSpPr>
        <p:spPr>
          <a:xfrm>
            <a:off x="939185" y="5884664"/>
            <a:ext cx="909261" cy="94440"/>
          </a:xfrm>
          <a:custGeom>
            <a:avLst/>
            <a:gdLst/>
            <a:ahLst/>
            <a:cxnLst/>
            <a:rect l="0" t="0" r="0" b="0"/>
            <a:pathLst>
              <a:path w="909261" h="94440">
                <a:moveTo>
                  <a:pt x="34150" y="0"/>
                </a:moveTo>
                <a:lnTo>
                  <a:pt x="11085" y="7688"/>
                </a:lnTo>
                <a:lnTo>
                  <a:pt x="0" y="8820"/>
                </a:lnTo>
                <a:lnTo>
                  <a:pt x="6258" y="8920"/>
                </a:lnTo>
                <a:lnTo>
                  <a:pt x="9517" y="11571"/>
                </a:lnTo>
                <a:lnTo>
                  <a:pt x="11775" y="13667"/>
                </a:lnTo>
                <a:lnTo>
                  <a:pt x="15265" y="15065"/>
                </a:lnTo>
                <a:lnTo>
                  <a:pt x="29657" y="17031"/>
                </a:lnTo>
                <a:lnTo>
                  <a:pt x="40752" y="17491"/>
                </a:lnTo>
                <a:lnTo>
                  <a:pt x="45497" y="18606"/>
                </a:lnTo>
                <a:lnTo>
                  <a:pt x="49652" y="20341"/>
                </a:lnTo>
                <a:lnTo>
                  <a:pt x="53415" y="22490"/>
                </a:lnTo>
                <a:lnTo>
                  <a:pt x="60241" y="24878"/>
                </a:lnTo>
                <a:lnTo>
                  <a:pt x="71543" y="26932"/>
                </a:lnTo>
                <a:lnTo>
                  <a:pt x="96410" y="31152"/>
                </a:lnTo>
                <a:lnTo>
                  <a:pt x="109391" y="33666"/>
                </a:lnTo>
                <a:lnTo>
                  <a:pt x="134398" y="39106"/>
                </a:lnTo>
                <a:lnTo>
                  <a:pt x="145631" y="40953"/>
                </a:lnTo>
                <a:lnTo>
                  <a:pt x="166049" y="43006"/>
                </a:lnTo>
                <a:lnTo>
                  <a:pt x="174669" y="44546"/>
                </a:lnTo>
                <a:lnTo>
                  <a:pt x="182400" y="46564"/>
                </a:lnTo>
                <a:lnTo>
                  <a:pt x="189538" y="48902"/>
                </a:lnTo>
                <a:lnTo>
                  <a:pt x="208053" y="51500"/>
                </a:lnTo>
                <a:lnTo>
                  <a:pt x="229511" y="53646"/>
                </a:lnTo>
                <a:lnTo>
                  <a:pt x="240789" y="55608"/>
                </a:lnTo>
                <a:lnTo>
                  <a:pt x="252277" y="57908"/>
                </a:lnTo>
                <a:lnTo>
                  <a:pt x="270332" y="60463"/>
                </a:lnTo>
                <a:lnTo>
                  <a:pt x="286956" y="62591"/>
                </a:lnTo>
                <a:lnTo>
                  <a:pt x="296945" y="64548"/>
                </a:lnTo>
                <a:lnTo>
                  <a:pt x="307574" y="66844"/>
                </a:lnTo>
                <a:lnTo>
                  <a:pt x="324674" y="69396"/>
                </a:lnTo>
                <a:lnTo>
                  <a:pt x="348104" y="70832"/>
                </a:lnTo>
                <a:lnTo>
                  <a:pt x="371252" y="71258"/>
                </a:lnTo>
                <a:lnTo>
                  <a:pt x="388364" y="72349"/>
                </a:lnTo>
                <a:lnTo>
                  <a:pt x="401261" y="74030"/>
                </a:lnTo>
                <a:lnTo>
                  <a:pt x="415813" y="76142"/>
                </a:lnTo>
                <a:lnTo>
                  <a:pt x="437273" y="78489"/>
                </a:lnTo>
                <a:lnTo>
                  <a:pt x="460511" y="79811"/>
                </a:lnTo>
                <a:lnTo>
                  <a:pt x="478636" y="81112"/>
                </a:lnTo>
                <a:lnTo>
                  <a:pt x="522927" y="86430"/>
                </a:lnTo>
                <a:lnTo>
                  <a:pt x="542757" y="88023"/>
                </a:lnTo>
                <a:lnTo>
                  <a:pt x="569818" y="88919"/>
                </a:lnTo>
                <a:lnTo>
                  <a:pt x="633126" y="89287"/>
                </a:lnTo>
                <a:lnTo>
                  <a:pt x="648289" y="91938"/>
                </a:lnTo>
                <a:lnTo>
                  <a:pt x="657889" y="94035"/>
                </a:lnTo>
                <a:lnTo>
                  <a:pt x="665281" y="94439"/>
                </a:lnTo>
                <a:lnTo>
                  <a:pt x="671201" y="93717"/>
                </a:lnTo>
                <a:lnTo>
                  <a:pt x="676140" y="92244"/>
                </a:lnTo>
                <a:lnTo>
                  <a:pt x="702053" y="90170"/>
                </a:lnTo>
                <a:lnTo>
                  <a:pt x="715559" y="88886"/>
                </a:lnTo>
                <a:lnTo>
                  <a:pt x="749087" y="84815"/>
                </a:lnTo>
                <a:lnTo>
                  <a:pt x="761798" y="82340"/>
                </a:lnTo>
                <a:lnTo>
                  <a:pt x="771265" y="79698"/>
                </a:lnTo>
                <a:lnTo>
                  <a:pt x="778568" y="76944"/>
                </a:lnTo>
                <a:lnTo>
                  <a:pt x="785421" y="74116"/>
                </a:lnTo>
                <a:lnTo>
                  <a:pt x="791974" y="71239"/>
                </a:lnTo>
                <a:lnTo>
                  <a:pt x="798327" y="68328"/>
                </a:lnTo>
                <a:lnTo>
                  <a:pt x="803555" y="66388"/>
                </a:lnTo>
                <a:lnTo>
                  <a:pt x="824365" y="60628"/>
                </a:lnTo>
                <a:lnTo>
                  <a:pt x="831828" y="58278"/>
                </a:lnTo>
                <a:lnTo>
                  <a:pt x="842765" y="55667"/>
                </a:lnTo>
                <a:lnTo>
                  <a:pt x="847070" y="54970"/>
                </a:lnTo>
                <a:lnTo>
                  <a:pt x="850933" y="53514"/>
                </a:lnTo>
                <a:lnTo>
                  <a:pt x="854500" y="51551"/>
                </a:lnTo>
                <a:lnTo>
                  <a:pt x="857871" y="49250"/>
                </a:lnTo>
                <a:lnTo>
                  <a:pt x="864261" y="46694"/>
                </a:lnTo>
                <a:lnTo>
                  <a:pt x="873437" y="45254"/>
                </a:lnTo>
                <a:lnTo>
                  <a:pt x="876448" y="45052"/>
                </a:lnTo>
                <a:lnTo>
                  <a:pt x="878456" y="43925"/>
                </a:lnTo>
                <a:lnTo>
                  <a:pt x="879794" y="42182"/>
                </a:lnTo>
                <a:lnTo>
                  <a:pt x="880686" y="40027"/>
                </a:lnTo>
                <a:lnTo>
                  <a:pt x="882273" y="38591"/>
                </a:lnTo>
                <a:lnTo>
                  <a:pt x="884324" y="37634"/>
                </a:lnTo>
                <a:lnTo>
                  <a:pt x="890003" y="36097"/>
                </a:lnTo>
                <a:lnTo>
                  <a:pt x="893425" y="33241"/>
                </a:lnTo>
                <a:lnTo>
                  <a:pt x="898966" y="28063"/>
                </a:lnTo>
                <a:lnTo>
                  <a:pt x="90926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6463308"/>
          </a:xfrm>
          <a:prstGeom prst="rect">
            <a:avLst/>
          </a:prstGeom>
          <a:noFill/>
        </p:spPr>
        <p:txBody>
          <a:bodyPr wrap="square" rtlCol="1">
            <a:spAutoFit/>
          </a:bodyPr>
          <a:lstStyle/>
          <a:p>
            <a:r>
              <a:rPr lang="ar-SA" dirty="0" smtClean="0"/>
              <a:t> </a:t>
            </a:r>
            <a:r>
              <a:rPr lang="en-US" dirty="0" smtClean="0"/>
              <a:t> - Possessive pronouns: </a:t>
            </a:r>
            <a:r>
              <a:rPr lang="en-US" dirty="0" smtClean="0">
                <a:solidFill>
                  <a:srgbClr val="C00000"/>
                </a:solidFill>
              </a:rPr>
              <a:t>( such as mine, yours, his</a:t>
            </a:r>
            <a:r>
              <a:rPr lang="en-US" dirty="0" smtClean="0"/>
              <a:t>) are closely related to possessive determiners ( </a:t>
            </a:r>
            <a:r>
              <a:rPr lang="en-US" dirty="0" smtClean="0">
                <a:solidFill>
                  <a:srgbClr val="C00000"/>
                </a:solidFill>
              </a:rPr>
              <a:t>my, your, his, ..</a:t>
            </a:r>
            <a:r>
              <a:rPr lang="en-US" dirty="0" err="1" smtClean="0">
                <a:solidFill>
                  <a:srgbClr val="C00000"/>
                </a:solidFill>
              </a:rPr>
              <a:t>etc</a:t>
            </a:r>
            <a:r>
              <a:rPr lang="en-US" dirty="0" smtClean="0"/>
              <a:t>), and usually imply a missing noun head. ( </a:t>
            </a:r>
            <a:r>
              <a:rPr lang="en-US" dirty="0" smtClean="0">
                <a:solidFill>
                  <a:srgbClr val="002060"/>
                </a:solidFill>
              </a:rPr>
              <a:t>Is this </a:t>
            </a:r>
            <a:r>
              <a:rPr lang="en-US" i="1" dirty="0" smtClean="0">
                <a:solidFill>
                  <a:srgbClr val="993300"/>
                </a:solidFill>
              </a:rPr>
              <a:t>yours</a:t>
            </a:r>
            <a:r>
              <a:rPr lang="en-US" dirty="0" smtClean="0">
                <a:solidFill>
                  <a:srgbClr val="002060"/>
                </a:solidFill>
              </a:rPr>
              <a:t>, or </a:t>
            </a:r>
            <a:r>
              <a:rPr lang="en-US" i="1" dirty="0" smtClean="0">
                <a:solidFill>
                  <a:srgbClr val="993300"/>
                </a:solidFill>
              </a:rPr>
              <a:t>mine</a:t>
            </a:r>
            <a:r>
              <a:rPr lang="en-US" dirty="0" smtClean="0">
                <a:solidFill>
                  <a:srgbClr val="002060"/>
                </a:solidFill>
              </a:rPr>
              <a:t>) ( </a:t>
            </a:r>
            <a:r>
              <a:rPr lang="en-US" i="1" dirty="0" smtClean="0">
                <a:solidFill>
                  <a:srgbClr val="993300"/>
                </a:solidFill>
              </a:rPr>
              <a:t>Ours</a:t>
            </a:r>
            <a:r>
              <a:rPr lang="en-US" dirty="0" smtClean="0">
                <a:solidFill>
                  <a:srgbClr val="002060"/>
                </a:solidFill>
              </a:rPr>
              <a:t> is better than </a:t>
            </a:r>
            <a:r>
              <a:rPr lang="en-US" i="1" dirty="0" smtClean="0">
                <a:solidFill>
                  <a:srgbClr val="993300"/>
                </a:solidFill>
              </a:rPr>
              <a:t>theirs</a:t>
            </a:r>
            <a:r>
              <a:rPr lang="en-US" dirty="0" smtClean="0"/>
              <a:t>). The possessive pronouns include the meaning of a head noun </a:t>
            </a:r>
            <a:r>
              <a:rPr lang="en-US" dirty="0" smtClean="0">
                <a:solidFill>
                  <a:srgbClr val="C00000"/>
                </a:solidFill>
              </a:rPr>
              <a:t>( yours might refer back to your book or your car).</a:t>
            </a:r>
          </a:p>
          <a:p>
            <a:r>
              <a:rPr lang="en-US" dirty="0"/>
              <a:t> </a:t>
            </a:r>
            <a:r>
              <a:rPr lang="en-US" dirty="0" smtClean="0"/>
              <a:t>-  Indefinite pronouns: have a broad, indefinite meaning. Some of them are compound words consisting of quantifiers + general noun </a:t>
            </a:r>
            <a:r>
              <a:rPr lang="en-US" dirty="0" smtClean="0">
                <a:solidFill>
                  <a:srgbClr val="00B0F0"/>
                </a:solidFill>
              </a:rPr>
              <a:t>(everything, nobody, someone). </a:t>
            </a:r>
            <a:r>
              <a:rPr lang="en-US" dirty="0" smtClean="0"/>
              <a:t>Others consist of a quantifier alone </a:t>
            </a:r>
            <a:r>
              <a:rPr lang="en-US" dirty="0" smtClean="0">
                <a:solidFill>
                  <a:srgbClr val="00B050"/>
                </a:solidFill>
              </a:rPr>
              <a:t>( all, some, many)</a:t>
            </a:r>
          </a:p>
          <a:p>
            <a:r>
              <a:rPr lang="en-US" dirty="0"/>
              <a:t> </a:t>
            </a:r>
            <a:r>
              <a:rPr lang="en-US" dirty="0" smtClean="0"/>
              <a:t>- Relative pronouns </a:t>
            </a:r>
            <a:r>
              <a:rPr lang="en-US" dirty="0" smtClean="0">
                <a:solidFill>
                  <a:srgbClr val="FF0000"/>
                </a:solidFill>
              </a:rPr>
              <a:t>(who, whom, which, that) </a:t>
            </a:r>
            <a:r>
              <a:rPr lang="en-US" dirty="0" smtClean="0"/>
              <a:t>introduce a relative clause. </a:t>
            </a:r>
            <a:r>
              <a:rPr lang="en-US" dirty="0" smtClean="0">
                <a:solidFill>
                  <a:srgbClr val="0070C0"/>
                </a:solidFill>
              </a:rPr>
              <a:t>( I had more friends </a:t>
            </a:r>
            <a:r>
              <a:rPr lang="en-US" i="1" dirty="0" smtClean="0">
                <a:solidFill>
                  <a:srgbClr val="993300"/>
                </a:solidFill>
              </a:rPr>
              <a:t>that </a:t>
            </a:r>
            <a:r>
              <a:rPr lang="en-US" dirty="0" smtClean="0">
                <a:solidFill>
                  <a:srgbClr val="0070C0"/>
                </a:solidFill>
              </a:rPr>
              <a:t>were boys) ( He’s the guy </a:t>
            </a:r>
            <a:r>
              <a:rPr lang="en-US" i="1" dirty="0" smtClean="0">
                <a:solidFill>
                  <a:srgbClr val="993300"/>
                </a:solidFill>
              </a:rPr>
              <a:t>who</a:t>
            </a:r>
            <a:r>
              <a:rPr lang="en-US" dirty="0" smtClean="0">
                <a:solidFill>
                  <a:srgbClr val="0070C0"/>
                </a:solidFill>
              </a:rPr>
              <a:t> told me about this).</a:t>
            </a:r>
          </a:p>
          <a:p>
            <a:r>
              <a:rPr lang="en-US" dirty="0"/>
              <a:t> </a:t>
            </a:r>
            <a:r>
              <a:rPr lang="en-US" dirty="0" smtClean="0"/>
              <a:t>- Interrogative pronouns: ask questions about unknown entities. </a:t>
            </a:r>
            <a:r>
              <a:rPr lang="en-US" dirty="0" smtClean="0">
                <a:solidFill>
                  <a:srgbClr val="993300"/>
                </a:solidFill>
              </a:rPr>
              <a:t>( </a:t>
            </a:r>
            <a:r>
              <a:rPr lang="en-US" i="1" dirty="0" smtClean="0">
                <a:solidFill>
                  <a:srgbClr val="FF0000"/>
                </a:solidFill>
              </a:rPr>
              <a:t>what</a:t>
            </a:r>
            <a:r>
              <a:rPr lang="en-US" dirty="0" smtClean="0">
                <a:solidFill>
                  <a:srgbClr val="993300"/>
                </a:solidFill>
              </a:rPr>
              <a:t> did he say) ( I just wonder </a:t>
            </a:r>
            <a:r>
              <a:rPr lang="en-US" i="1" dirty="0" smtClean="0">
                <a:solidFill>
                  <a:srgbClr val="FF0000"/>
                </a:solidFill>
              </a:rPr>
              <a:t>who</a:t>
            </a:r>
            <a:r>
              <a:rPr lang="en-US" dirty="0" smtClean="0">
                <a:solidFill>
                  <a:srgbClr val="993300"/>
                </a:solidFill>
              </a:rPr>
              <a:t> it was)</a:t>
            </a:r>
            <a:r>
              <a:rPr lang="en-US" dirty="0" smtClean="0"/>
              <a:t>.</a:t>
            </a:r>
          </a:p>
          <a:p>
            <a:r>
              <a:rPr lang="en-US" dirty="0"/>
              <a:t> </a:t>
            </a:r>
            <a:r>
              <a:rPr lang="en-US" dirty="0" smtClean="0"/>
              <a:t>- Most of relative and interrogative pronouns </a:t>
            </a:r>
            <a:r>
              <a:rPr lang="en-US" dirty="0" smtClean="0">
                <a:solidFill>
                  <a:srgbClr val="FF0000"/>
                </a:solidFill>
              </a:rPr>
              <a:t>(e.g. who, which, what) </a:t>
            </a:r>
            <a:r>
              <a:rPr lang="en-US" dirty="0" smtClean="0"/>
              <a:t>belong to the class of </a:t>
            </a:r>
            <a:r>
              <a:rPr lang="en-US" i="1" dirty="0" err="1" smtClean="0">
                <a:solidFill>
                  <a:srgbClr val="FF0000"/>
                </a:solidFill>
              </a:rPr>
              <a:t>wh</a:t>
            </a:r>
            <a:r>
              <a:rPr lang="en-US" dirty="0" smtClean="0"/>
              <a:t>- words.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34"/>
          <p:cNvSpPr/>
          <p:nvPr/>
        </p:nvSpPr>
        <p:spPr>
          <a:xfrm>
            <a:off x="4321968" y="2912428"/>
            <a:ext cx="544712" cy="34369"/>
          </a:xfrm>
          <a:custGeom>
            <a:avLst/>
            <a:gdLst/>
            <a:ahLst/>
            <a:cxnLst/>
            <a:rect l="0" t="0" r="0" b="0"/>
            <a:pathLst>
              <a:path w="544712" h="34369">
                <a:moveTo>
                  <a:pt x="0" y="16509"/>
                </a:moveTo>
                <a:lnTo>
                  <a:pt x="0" y="11769"/>
                </a:lnTo>
                <a:lnTo>
                  <a:pt x="992" y="10372"/>
                </a:lnTo>
                <a:lnTo>
                  <a:pt x="2646" y="9441"/>
                </a:lnTo>
                <a:lnTo>
                  <a:pt x="4741" y="8821"/>
                </a:lnTo>
                <a:lnTo>
                  <a:pt x="7129" y="7415"/>
                </a:lnTo>
                <a:lnTo>
                  <a:pt x="9714" y="5485"/>
                </a:lnTo>
                <a:lnTo>
                  <a:pt x="12429" y="3207"/>
                </a:lnTo>
                <a:lnTo>
                  <a:pt x="15231" y="1688"/>
                </a:lnTo>
                <a:lnTo>
                  <a:pt x="18092" y="675"/>
                </a:lnTo>
                <a:lnTo>
                  <a:pt x="20991" y="0"/>
                </a:lnTo>
                <a:lnTo>
                  <a:pt x="27885" y="542"/>
                </a:lnTo>
                <a:lnTo>
                  <a:pt x="37441" y="1896"/>
                </a:lnTo>
                <a:lnTo>
                  <a:pt x="48773" y="3790"/>
                </a:lnTo>
                <a:lnTo>
                  <a:pt x="60297" y="5053"/>
                </a:lnTo>
                <a:lnTo>
                  <a:pt x="71948" y="5895"/>
                </a:lnTo>
                <a:lnTo>
                  <a:pt x="94485" y="6831"/>
                </a:lnTo>
                <a:lnTo>
                  <a:pt x="122915" y="7357"/>
                </a:lnTo>
                <a:lnTo>
                  <a:pt x="137642" y="7481"/>
                </a:lnTo>
                <a:lnTo>
                  <a:pt x="152285" y="8506"/>
                </a:lnTo>
                <a:lnTo>
                  <a:pt x="214345" y="13697"/>
                </a:lnTo>
                <a:lnTo>
                  <a:pt x="231201" y="14634"/>
                </a:lnTo>
                <a:lnTo>
                  <a:pt x="260514" y="15676"/>
                </a:lnTo>
                <a:lnTo>
                  <a:pt x="311670" y="16344"/>
                </a:lnTo>
                <a:lnTo>
                  <a:pt x="374214" y="16477"/>
                </a:lnTo>
                <a:lnTo>
                  <a:pt x="390367" y="17480"/>
                </a:lnTo>
                <a:lnTo>
                  <a:pt x="405104" y="19140"/>
                </a:lnTo>
                <a:lnTo>
                  <a:pt x="418898" y="21240"/>
                </a:lnTo>
                <a:lnTo>
                  <a:pt x="431070" y="22639"/>
                </a:lnTo>
                <a:lnTo>
                  <a:pt x="442162" y="23573"/>
                </a:lnTo>
                <a:lnTo>
                  <a:pt x="452532" y="24195"/>
                </a:lnTo>
                <a:lnTo>
                  <a:pt x="462423" y="25601"/>
                </a:lnTo>
                <a:lnTo>
                  <a:pt x="471993" y="27532"/>
                </a:lnTo>
                <a:lnTo>
                  <a:pt x="481349" y="29811"/>
                </a:lnTo>
                <a:lnTo>
                  <a:pt x="490564" y="31330"/>
                </a:lnTo>
                <a:lnTo>
                  <a:pt x="499683" y="32343"/>
                </a:lnTo>
                <a:lnTo>
                  <a:pt x="508740" y="33018"/>
                </a:lnTo>
                <a:lnTo>
                  <a:pt x="524093" y="33768"/>
                </a:lnTo>
                <a:lnTo>
                  <a:pt x="544711" y="343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35"/>
          <p:cNvSpPr/>
          <p:nvPr/>
        </p:nvSpPr>
        <p:spPr>
          <a:xfrm>
            <a:off x="4875609" y="295572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SMARTPenAnnotation3236"/>
          <p:cNvSpPr/>
          <p:nvPr/>
        </p:nvSpPr>
        <p:spPr>
          <a:xfrm>
            <a:off x="2562820" y="4206471"/>
            <a:ext cx="857251" cy="61920"/>
          </a:xfrm>
          <a:custGeom>
            <a:avLst/>
            <a:gdLst/>
            <a:ahLst/>
            <a:cxnLst/>
            <a:rect l="0" t="0" r="0" b="0"/>
            <a:pathLst>
              <a:path w="857251" h="61920">
                <a:moveTo>
                  <a:pt x="0" y="26200"/>
                </a:moveTo>
                <a:lnTo>
                  <a:pt x="0" y="33889"/>
                </a:lnTo>
                <a:lnTo>
                  <a:pt x="992" y="34303"/>
                </a:lnTo>
                <a:lnTo>
                  <a:pt x="7688" y="35021"/>
                </a:lnTo>
                <a:lnTo>
                  <a:pt x="33678" y="35120"/>
                </a:lnTo>
                <a:lnTo>
                  <a:pt x="55619" y="35127"/>
                </a:lnTo>
                <a:lnTo>
                  <a:pt x="63869" y="34136"/>
                </a:lnTo>
                <a:lnTo>
                  <a:pt x="72344" y="32483"/>
                </a:lnTo>
                <a:lnTo>
                  <a:pt x="80972" y="30389"/>
                </a:lnTo>
                <a:lnTo>
                  <a:pt x="88708" y="28992"/>
                </a:lnTo>
                <a:lnTo>
                  <a:pt x="102595" y="27441"/>
                </a:lnTo>
                <a:lnTo>
                  <a:pt x="126310" y="26568"/>
                </a:lnTo>
                <a:lnTo>
                  <a:pt x="183138" y="21072"/>
                </a:lnTo>
                <a:lnTo>
                  <a:pt x="223295" y="16829"/>
                </a:lnTo>
                <a:lnTo>
                  <a:pt x="254035" y="13007"/>
                </a:lnTo>
                <a:lnTo>
                  <a:pt x="278497" y="9468"/>
                </a:lnTo>
                <a:lnTo>
                  <a:pt x="298774" y="6116"/>
                </a:lnTo>
                <a:lnTo>
                  <a:pt x="324198" y="3881"/>
                </a:lnTo>
                <a:lnTo>
                  <a:pt x="353054" y="2391"/>
                </a:lnTo>
                <a:lnTo>
                  <a:pt x="429385" y="294"/>
                </a:lnTo>
                <a:lnTo>
                  <a:pt x="446991" y="0"/>
                </a:lnTo>
                <a:lnTo>
                  <a:pt x="462697" y="796"/>
                </a:lnTo>
                <a:lnTo>
                  <a:pt x="477136" y="2319"/>
                </a:lnTo>
                <a:lnTo>
                  <a:pt x="490731" y="4326"/>
                </a:lnTo>
                <a:lnTo>
                  <a:pt x="504756" y="5664"/>
                </a:lnTo>
                <a:lnTo>
                  <a:pt x="519066" y="6557"/>
                </a:lnTo>
                <a:lnTo>
                  <a:pt x="547204" y="7548"/>
                </a:lnTo>
                <a:lnTo>
                  <a:pt x="572938" y="7989"/>
                </a:lnTo>
                <a:lnTo>
                  <a:pt x="588334" y="9098"/>
                </a:lnTo>
                <a:lnTo>
                  <a:pt x="605543" y="10830"/>
                </a:lnTo>
                <a:lnTo>
                  <a:pt x="697287" y="20739"/>
                </a:lnTo>
                <a:lnTo>
                  <a:pt x="717866" y="23552"/>
                </a:lnTo>
                <a:lnTo>
                  <a:pt x="734562" y="26419"/>
                </a:lnTo>
                <a:lnTo>
                  <a:pt x="748668" y="29323"/>
                </a:lnTo>
                <a:lnTo>
                  <a:pt x="760058" y="32251"/>
                </a:lnTo>
                <a:lnTo>
                  <a:pt x="769635" y="35195"/>
                </a:lnTo>
                <a:lnTo>
                  <a:pt x="778004" y="38150"/>
                </a:lnTo>
                <a:lnTo>
                  <a:pt x="785568" y="40120"/>
                </a:lnTo>
                <a:lnTo>
                  <a:pt x="792594" y="41433"/>
                </a:lnTo>
                <a:lnTo>
                  <a:pt x="799263" y="42309"/>
                </a:lnTo>
                <a:lnTo>
                  <a:pt x="805694" y="43885"/>
                </a:lnTo>
                <a:lnTo>
                  <a:pt x="811965" y="45927"/>
                </a:lnTo>
                <a:lnTo>
                  <a:pt x="818130" y="48282"/>
                </a:lnTo>
                <a:lnTo>
                  <a:pt x="823233" y="49850"/>
                </a:lnTo>
                <a:lnTo>
                  <a:pt x="831548" y="51595"/>
                </a:lnTo>
                <a:lnTo>
                  <a:pt x="841807" y="52576"/>
                </a:lnTo>
                <a:lnTo>
                  <a:pt x="844970" y="53706"/>
                </a:lnTo>
                <a:lnTo>
                  <a:pt x="848071" y="55452"/>
                </a:lnTo>
                <a:lnTo>
                  <a:pt x="857250" y="619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37"/>
          <p:cNvSpPr/>
          <p:nvPr/>
        </p:nvSpPr>
        <p:spPr>
          <a:xfrm>
            <a:off x="276825" y="4286250"/>
            <a:ext cx="258957" cy="285487"/>
          </a:xfrm>
          <a:custGeom>
            <a:avLst/>
            <a:gdLst/>
            <a:ahLst/>
            <a:cxnLst/>
            <a:rect l="0" t="0" r="0" b="0"/>
            <a:pathLst>
              <a:path w="258957" h="285487">
                <a:moveTo>
                  <a:pt x="17854" y="223242"/>
                </a:moveTo>
                <a:lnTo>
                  <a:pt x="2477" y="230930"/>
                </a:lnTo>
                <a:lnTo>
                  <a:pt x="1650" y="232336"/>
                </a:lnTo>
                <a:lnTo>
                  <a:pt x="213" y="239751"/>
                </a:lnTo>
                <a:lnTo>
                  <a:pt x="38" y="247963"/>
                </a:lnTo>
                <a:lnTo>
                  <a:pt x="0" y="262057"/>
                </a:lnTo>
                <a:lnTo>
                  <a:pt x="2643" y="270589"/>
                </a:lnTo>
                <a:lnTo>
                  <a:pt x="4737" y="275642"/>
                </a:lnTo>
                <a:lnTo>
                  <a:pt x="8117" y="279012"/>
                </a:lnTo>
                <a:lnTo>
                  <a:pt x="12355" y="281258"/>
                </a:lnTo>
                <a:lnTo>
                  <a:pt x="17165" y="282755"/>
                </a:lnTo>
                <a:lnTo>
                  <a:pt x="25154" y="284419"/>
                </a:lnTo>
                <a:lnTo>
                  <a:pt x="32013" y="285158"/>
                </a:lnTo>
                <a:lnTo>
                  <a:pt x="38368" y="285486"/>
                </a:lnTo>
                <a:lnTo>
                  <a:pt x="41452" y="284582"/>
                </a:lnTo>
                <a:lnTo>
                  <a:pt x="47524" y="280932"/>
                </a:lnTo>
                <a:lnTo>
                  <a:pt x="51525" y="277577"/>
                </a:lnTo>
                <a:lnTo>
                  <a:pt x="56176" y="273356"/>
                </a:lnTo>
                <a:lnTo>
                  <a:pt x="61262" y="268557"/>
                </a:lnTo>
                <a:lnTo>
                  <a:pt x="67628" y="259405"/>
                </a:lnTo>
                <a:lnTo>
                  <a:pt x="74850" y="247351"/>
                </a:lnTo>
                <a:lnTo>
                  <a:pt x="82640" y="233361"/>
                </a:lnTo>
                <a:lnTo>
                  <a:pt x="93787" y="216098"/>
                </a:lnTo>
                <a:lnTo>
                  <a:pt x="107171" y="196651"/>
                </a:lnTo>
                <a:lnTo>
                  <a:pt x="122047" y="175749"/>
                </a:lnTo>
                <a:lnTo>
                  <a:pt x="157097" y="128712"/>
                </a:lnTo>
                <a:lnTo>
                  <a:pt x="193842" y="81018"/>
                </a:lnTo>
                <a:lnTo>
                  <a:pt x="25895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38"/>
          <p:cNvSpPr/>
          <p:nvPr/>
        </p:nvSpPr>
        <p:spPr>
          <a:xfrm>
            <a:off x="276820" y="5545335"/>
            <a:ext cx="223243" cy="193233"/>
          </a:xfrm>
          <a:custGeom>
            <a:avLst/>
            <a:gdLst/>
            <a:ahLst/>
            <a:cxnLst/>
            <a:rect l="0" t="0" r="0" b="0"/>
            <a:pathLst>
              <a:path w="223243" h="193233">
                <a:moveTo>
                  <a:pt x="0" y="71438"/>
                </a:moveTo>
                <a:lnTo>
                  <a:pt x="0" y="91555"/>
                </a:lnTo>
                <a:lnTo>
                  <a:pt x="992" y="95764"/>
                </a:lnTo>
                <a:lnTo>
                  <a:pt x="2646" y="100554"/>
                </a:lnTo>
                <a:lnTo>
                  <a:pt x="4740" y="105731"/>
                </a:lnTo>
                <a:lnTo>
                  <a:pt x="7129" y="113151"/>
                </a:lnTo>
                <a:lnTo>
                  <a:pt x="9713" y="122067"/>
                </a:lnTo>
                <a:lnTo>
                  <a:pt x="12429" y="131980"/>
                </a:lnTo>
                <a:lnTo>
                  <a:pt x="15231" y="140573"/>
                </a:lnTo>
                <a:lnTo>
                  <a:pt x="18091" y="148286"/>
                </a:lnTo>
                <a:lnTo>
                  <a:pt x="20991" y="155412"/>
                </a:lnTo>
                <a:lnTo>
                  <a:pt x="22923" y="161155"/>
                </a:lnTo>
                <a:lnTo>
                  <a:pt x="24212" y="165976"/>
                </a:lnTo>
                <a:lnTo>
                  <a:pt x="25071" y="170182"/>
                </a:lnTo>
                <a:lnTo>
                  <a:pt x="27628" y="174970"/>
                </a:lnTo>
                <a:lnTo>
                  <a:pt x="31317" y="180147"/>
                </a:lnTo>
                <a:lnTo>
                  <a:pt x="35761" y="185583"/>
                </a:lnTo>
                <a:lnTo>
                  <a:pt x="39715" y="189206"/>
                </a:lnTo>
                <a:lnTo>
                  <a:pt x="43344" y="191622"/>
                </a:lnTo>
                <a:lnTo>
                  <a:pt x="46755" y="193232"/>
                </a:lnTo>
                <a:lnTo>
                  <a:pt x="50022" y="192322"/>
                </a:lnTo>
                <a:lnTo>
                  <a:pt x="53192" y="189730"/>
                </a:lnTo>
                <a:lnTo>
                  <a:pt x="56297" y="186018"/>
                </a:lnTo>
                <a:lnTo>
                  <a:pt x="60352" y="181559"/>
                </a:lnTo>
                <a:lnTo>
                  <a:pt x="70148" y="171313"/>
                </a:lnTo>
                <a:lnTo>
                  <a:pt x="75539" y="164811"/>
                </a:lnTo>
                <a:lnTo>
                  <a:pt x="81117" y="157499"/>
                </a:lnTo>
                <a:lnTo>
                  <a:pt x="86820" y="149648"/>
                </a:lnTo>
                <a:lnTo>
                  <a:pt x="93599" y="141437"/>
                </a:lnTo>
                <a:lnTo>
                  <a:pt x="101094" y="132987"/>
                </a:lnTo>
                <a:lnTo>
                  <a:pt x="117360" y="115660"/>
                </a:lnTo>
                <a:lnTo>
                  <a:pt x="165643" y="66641"/>
                </a:lnTo>
                <a:lnTo>
                  <a:pt x="174920" y="56334"/>
                </a:lnTo>
                <a:lnTo>
                  <a:pt x="183090" y="46486"/>
                </a:lnTo>
                <a:lnTo>
                  <a:pt x="22324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586418"/>
          </a:xfrm>
          <a:prstGeom prst="rect">
            <a:avLst/>
          </a:prstGeom>
          <a:noFill/>
        </p:spPr>
        <p:txBody>
          <a:bodyPr wrap="square" rtlCol="1">
            <a:spAutoFit/>
          </a:bodyPr>
          <a:lstStyle/>
          <a:p>
            <a:r>
              <a:rPr lang="en-US" dirty="0" smtClean="0"/>
              <a:t> </a:t>
            </a:r>
            <a:r>
              <a:rPr lang="en-US" b="1" dirty="0" smtClean="0">
                <a:solidFill>
                  <a:srgbClr val="0070C0"/>
                </a:solidFill>
              </a:rPr>
              <a:t>3. Auxiliary Verbs: </a:t>
            </a:r>
            <a:r>
              <a:rPr lang="en-US" dirty="0" smtClean="0"/>
              <a:t>There are two kinds of auxiliary verbs: Primary Auxiliary &amp; Modal Auxiliary. Both are ‘Auxiliary Verbs’ in the sense of that they are added to a main verb to help build verb phrases. Auxiliary verbs precede the main or lexical verb in a verb phrase: (will arrive, has arrived, is arriving, may be arriving). Some common auxiliaries have contracted forms ----’s, ‘re, ---‘ve, --’d, --’ll, used particularly in speech.</a:t>
            </a:r>
          </a:p>
          <a:p>
            <a:r>
              <a:rPr lang="en-US" dirty="0" smtClean="0"/>
              <a:t> - Primary Auxiliaries: There are three auxiliaries: </a:t>
            </a:r>
            <a:r>
              <a:rPr lang="en-US" i="1" dirty="0" smtClean="0">
                <a:solidFill>
                  <a:srgbClr val="FF0000"/>
                </a:solidFill>
              </a:rPr>
              <a:t>be, have, and do</a:t>
            </a:r>
            <a:r>
              <a:rPr lang="en-US" dirty="0" smtClean="0"/>
              <a:t>. They have inflections like lexical verbs, but normally unstressed. The same verbs </a:t>
            </a:r>
            <a:r>
              <a:rPr lang="en-US" i="1" dirty="0" smtClean="0">
                <a:solidFill>
                  <a:srgbClr val="FF0000"/>
                </a:solidFill>
              </a:rPr>
              <a:t>be, have, and do</a:t>
            </a:r>
            <a:r>
              <a:rPr lang="en-US" dirty="0" smtClean="0"/>
              <a:t> can also act as main verbs. In various ways, the primary auxiliaries show how the main verb is to be understood:</a:t>
            </a:r>
          </a:p>
          <a:p>
            <a:pPr marL="285750" indent="-285750">
              <a:buFont typeface="Arial" pitchFamily="34" charset="0"/>
              <a:buChar char="•"/>
            </a:pPr>
            <a:r>
              <a:rPr lang="en-US" sz="1600" dirty="0" smtClean="0"/>
              <a:t>The auxiliary </a:t>
            </a:r>
            <a:r>
              <a:rPr lang="en-US" sz="1600" i="1" dirty="0" smtClean="0">
                <a:solidFill>
                  <a:srgbClr val="FF0000"/>
                </a:solidFill>
              </a:rPr>
              <a:t>have</a:t>
            </a:r>
            <a:r>
              <a:rPr lang="en-US" sz="1600" dirty="0" smtClean="0"/>
              <a:t> is used to form perfect aspect </a:t>
            </a:r>
            <a:r>
              <a:rPr lang="en-US" sz="1600" dirty="0" smtClean="0">
                <a:solidFill>
                  <a:srgbClr val="002060"/>
                </a:solidFill>
              </a:rPr>
              <a:t>(e.g. I</a:t>
            </a:r>
            <a:r>
              <a:rPr lang="en-US" sz="1600" dirty="0" smtClean="0">
                <a:solidFill>
                  <a:srgbClr val="C00000"/>
                </a:solidFill>
              </a:rPr>
              <a:t>’ve</a:t>
            </a:r>
            <a:r>
              <a:rPr lang="en-US" sz="1600" dirty="0" smtClean="0">
                <a:solidFill>
                  <a:srgbClr val="002060"/>
                </a:solidFill>
              </a:rPr>
              <a:t> done that once).</a:t>
            </a:r>
          </a:p>
          <a:p>
            <a:pPr marL="285750" indent="-285750">
              <a:buFont typeface="Arial" pitchFamily="34" charset="0"/>
              <a:buChar char="•"/>
            </a:pPr>
            <a:r>
              <a:rPr lang="en-US" sz="1600" dirty="0" smtClean="0"/>
              <a:t>The auxiliary </a:t>
            </a:r>
            <a:r>
              <a:rPr lang="en-US" sz="1600" i="1" dirty="0" smtClean="0">
                <a:solidFill>
                  <a:srgbClr val="FF0000"/>
                </a:solidFill>
              </a:rPr>
              <a:t>be</a:t>
            </a:r>
            <a:r>
              <a:rPr lang="en-US" sz="1600" dirty="0" smtClean="0"/>
              <a:t> is used for the progressive aspect or ‘continuous’ aspect(e.g</a:t>
            </a:r>
            <a:r>
              <a:rPr lang="en-US" sz="1600" dirty="0" smtClean="0">
                <a:solidFill>
                  <a:srgbClr val="002060"/>
                </a:solidFill>
              </a:rPr>
              <a:t>. She </a:t>
            </a:r>
            <a:r>
              <a:rPr lang="en-US" sz="1600" i="1" dirty="0" smtClean="0">
                <a:solidFill>
                  <a:srgbClr val="993300"/>
                </a:solidFill>
              </a:rPr>
              <a:t>was </a:t>
            </a:r>
            <a:r>
              <a:rPr lang="en-US" sz="1600" dirty="0" smtClean="0">
                <a:solidFill>
                  <a:srgbClr val="002060"/>
                </a:solidFill>
              </a:rPr>
              <a:t>thinking about me</a:t>
            </a:r>
            <a:r>
              <a:rPr lang="en-US" sz="1600" dirty="0" smtClean="0"/>
              <a:t>).</a:t>
            </a:r>
          </a:p>
          <a:p>
            <a:pPr marL="285750" indent="-285750">
              <a:buFont typeface="Arial" pitchFamily="34" charset="0"/>
              <a:buChar char="•"/>
            </a:pPr>
            <a:r>
              <a:rPr lang="en-US" sz="1600" dirty="0" smtClean="0"/>
              <a:t>The auxiliary </a:t>
            </a:r>
            <a:r>
              <a:rPr lang="en-US" sz="1600" i="1" dirty="0" smtClean="0">
                <a:solidFill>
                  <a:srgbClr val="FF0000"/>
                </a:solidFill>
              </a:rPr>
              <a:t>do</a:t>
            </a:r>
            <a:r>
              <a:rPr lang="en-US" sz="1600" dirty="0" smtClean="0"/>
              <a:t> is used in negative statements and in questions ( known as do insertion (</a:t>
            </a:r>
            <a:r>
              <a:rPr lang="en-US" sz="1600" dirty="0" smtClean="0">
                <a:solidFill>
                  <a:srgbClr val="002060"/>
                </a:solidFill>
              </a:rPr>
              <a:t>e.g. </a:t>
            </a:r>
            <a:r>
              <a:rPr lang="en-US" sz="1600" i="1" dirty="0" smtClean="0">
                <a:solidFill>
                  <a:srgbClr val="993300"/>
                </a:solidFill>
              </a:rPr>
              <a:t>Did</a:t>
            </a:r>
            <a:r>
              <a:rPr lang="en-US" sz="1600" dirty="0" smtClean="0">
                <a:solidFill>
                  <a:srgbClr val="002060"/>
                </a:solidFill>
              </a:rPr>
              <a:t> he sell it</a:t>
            </a:r>
            <a:r>
              <a:rPr lang="en-US" sz="1600" dirty="0" smtClean="0"/>
              <a:t>?) (</a:t>
            </a:r>
            <a:r>
              <a:rPr lang="en-US" sz="1600" dirty="0" smtClean="0">
                <a:solidFill>
                  <a:srgbClr val="002060"/>
                </a:solidFill>
              </a:rPr>
              <a:t>This </a:t>
            </a:r>
            <a:r>
              <a:rPr lang="en-US" sz="1600" i="1" dirty="0" smtClean="0">
                <a:solidFill>
                  <a:srgbClr val="993300"/>
                </a:solidFill>
              </a:rPr>
              <a:t>doesn’t</a:t>
            </a:r>
            <a:r>
              <a:rPr lang="en-US" sz="1600" dirty="0" smtClean="0">
                <a:solidFill>
                  <a:srgbClr val="002060"/>
                </a:solidFill>
              </a:rPr>
              <a:t> make sense</a:t>
            </a:r>
            <a:r>
              <a:rPr lang="en-US" sz="1600" dirty="0" smtClean="0"/>
              <a:t>).</a:t>
            </a:r>
            <a:endParaRPr lang="ar-SA" sz="1600"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28"/>
          <p:cNvSpPr/>
          <p:nvPr/>
        </p:nvSpPr>
        <p:spPr>
          <a:xfrm>
            <a:off x="5447109" y="2893218"/>
            <a:ext cx="1393032" cy="35720"/>
          </a:xfrm>
          <a:custGeom>
            <a:avLst/>
            <a:gdLst/>
            <a:ahLst/>
            <a:cxnLst/>
            <a:rect l="0" t="0" r="0" b="0"/>
            <a:pathLst>
              <a:path w="1393032" h="35720">
                <a:moveTo>
                  <a:pt x="0" y="0"/>
                </a:moveTo>
                <a:lnTo>
                  <a:pt x="7689" y="0"/>
                </a:lnTo>
                <a:lnTo>
                  <a:pt x="11079" y="992"/>
                </a:lnTo>
                <a:lnTo>
                  <a:pt x="22783" y="4741"/>
                </a:lnTo>
                <a:lnTo>
                  <a:pt x="28087" y="6137"/>
                </a:lnTo>
                <a:lnTo>
                  <a:pt x="32615" y="7068"/>
                </a:lnTo>
                <a:lnTo>
                  <a:pt x="36626" y="7689"/>
                </a:lnTo>
                <a:lnTo>
                  <a:pt x="41285" y="9095"/>
                </a:lnTo>
                <a:lnTo>
                  <a:pt x="46375" y="11024"/>
                </a:lnTo>
                <a:lnTo>
                  <a:pt x="51752" y="13303"/>
                </a:lnTo>
                <a:lnTo>
                  <a:pt x="56330" y="14822"/>
                </a:lnTo>
                <a:lnTo>
                  <a:pt x="60373" y="15834"/>
                </a:lnTo>
                <a:lnTo>
                  <a:pt x="64061" y="16509"/>
                </a:lnTo>
                <a:lnTo>
                  <a:pt x="78733" y="17460"/>
                </a:lnTo>
                <a:lnTo>
                  <a:pt x="85231" y="18585"/>
                </a:lnTo>
                <a:lnTo>
                  <a:pt x="92539" y="20328"/>
                </a:lnTo>
                <a:lnTo>
                  <a:pt x="100388" y="22482"/>
                </a:lnTo>
                <a:lnTo>
                  <a:pt x="113558" y="23918"/>
                </a:lnTo>
                <a:lnTo>
                  <a:pt x="130276" y="24875"/>
                </a:lnTo>
                <a:lnTo>
                  <a:pt x="178499" y="26222"/>
                </a:lnTo>
                <a:lnTo>
                  <a:pt x="190436" y="26411"/>
                </a:lnTo>
                <a:lnTo>
                  <a:pt x="205341" y="27529"/>
                </a:lnTo>
                <a:lnTo>
                  <a:pt x="222222" y="29267"/>
                </a:lnTo>
                <a:lnTo>
                  <a:pt x="240421" y="31418"/>
                </a:lnTo>
                <a:lnTo>
                  <a:pt x="259500" y="32852"/>
                </a:lnTo>
                <a:lnTo>
                  <a:pt x="279164" y="33807"/>
                </a:lnTo>
                <a:lnTo>
                  <a:pt x="329439" y="35153"/>
                </a:lnTo>
                <a:lnTo>
                  <a:pt x="413686" y="35686"/>
                </a:lnTo>
                <a:lnTo>
                  <a:pt x="803359" y="35719"/>
                </a:lnTo>
                <a:lnTo>
                  <a:pt x="820330" y="34727"/>
                </a:lnTo>
                <a:lnTo>
                  <a:pt x="836606" y="33073"/>
                </a:lnTo>
                <a:lnTo>
                  <a:pt x="852417" y="30979"/>
                </a:lnTo>
                <a:lnTo>
                  <a:pt x="870895" y="29582"/>
                </a:lnTo>
                <a:lnTo>
                  <a:pt x="891152" y="28651"/>
                </a:lnTo>
                <a:lnTo>
                  <a:pt x="947001" y="27341"/>
                </a:lnTo>
                <a:lnTo>
                  <a:pt x="1393031"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29"/>
          <p:cNvSpPr/>
          <p:nvPr/>
        </p:nvSpPr>
        <p:spPr>
          <a:xfrm>
            <a:off x="4554140" y="3187898"/>
            <a:ext cx="687587" cy="17860"/>
          </a:xfrm>
          <a:custGeom>
            <a:avLst/>
            <a:gdLst/>
            <a:ahLst/>
            <a:cxnLst/>
            <a:rect l="0" t="0" r="0" b="0"/>
            <a:pathLst>
              <a:path w="687587" h="17860">
                <a:moveTo>
                  <a:pt x="0" y="17859"/>
                </a:moveTo>
                <a:lnTo>
                  <a:pt x="0" y="13119"/>
                </a:lnTo>
                <a:lnTo>
                  <a:pt x="992" y="11722"/>
                </a:lnTo>
                <a:lnTo>
                  <a:pt x="2646" y="10792"/>
                </a:lnTo>
                <a:lnTo>
                  <a:pt x="4741" y="10171"/>
                </a:lnTo>
                <a:lnTo>
                  <a:pt x="6137" y="8765"/>
                </a:lnTo>
                <a:lnTo>
                  <a:pt x="7068" y="6835"/>
                </a:lnTo>
                <a:lnTo>
                  <a:pt x="7688" y="4557"/>
                </a:lnTo>
                <a:lnTo>
                  <a:pt x="10087" y="3038"/>
                </a:lnTo>
                <a:lnTo>
                  <a:pt x="13670" y="2025"/>
                </a:lnTo>
                <a:lnTo>
                  <a:pt x="18043" y="1350"/>
                </a:lnTo>
                <a:lnTo>
                  <a:pt x="21950" y="900"/>
                </a:lnTo>
                <a:lnTo>
                  <a:pt x="28938" y="400"/>
                </a:lnTo>
                <a:lnTo>
                  <a:pt x="47646" y="79"/>
                </a:lnTo>
                <a:lnTo>
                  <a:pt x="299323" y="0"/>
                </a:lnTo>
                <a:lnTo>
                  <a:pt x="305713" y="992"/>
                </a:lnTo>
                <a:lnTo>
                  <a:pt x="311957" y="2646"/>
                </a:lnTo>
                <a:lnTo>
                  <a:pt x="318104" y="4741"/>
                </a:lnTo>
                <a:lnTo>
                  <a:pt x="324187" y="6137"/>
                </a:lnTo>
                <a:lnTo>
                  <a:pt x="330226" y="7068"/>
                </a:lnTo>
                <a:lnTo>
                  <a:pt x="336237" y="7688"/>
                </a:lnTo>
                <a:lnTo>
                  <a:pt x="341236" y="8102"/>
                </a:lnTo>
                <a:lnTo>
                  <a:pt x="349436" y="8562"/>
                </a:lnTo>
                <a:lnTo>
                  <a:pt x="369112" y="8821"/>
                </a:lnTo>
                <a:lnTo>
                  <a:pt x="589572" y="8930"/>
                </a:lnTo>
                <a:lnTo>
                  <a:pt x="597438" y="9922"/>
                </a:lnTo>
                <a:lnTo>
                  <a:pt x="604667" y="11575"/>
                </a:lnTo>
                <a:lnTo>
                  <a:pt x="611471" y="13670"/>
                </a:lnTo>
                <a:lnTo>
                  <a:pt x="618983" y="15067"/>
                </a:lnTo>
                <a:lnTo>
                  <a:pt x="626968" y="15997"/>
                </a:lnTo>
                <a:lnTo>
                  <a:pt x="635268" y="16618"/>
                </a:lnTo>
                <a:lnTo>
                  <a:pt x="642786" y="17032"/>
                </a:lnTo>
                <a:lnTo>
                  <a:pt x="656430" y="17492"/>
                </a:lnTo>
                <a:lnTo>
                  <a:pt x="666463" y="17696"/>
                </a:lnTo>
                <a:lnTo>
                  <a:pt x="687586"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30"/>
          <p:cNvSpPr/>
          <p:nvPr/>
        </p:nvSpPr>
        <p:spPr>
          <a:xfrm>
            <a:off x="5527476" y="3107531"/>
            <a:ext cx="1035845" cy="62509"/>
          </a:xfrm>
          <a:custGeom>
            <a:avLst/>
            <a:gdLst/>
            <a:ahLst/>
            <a:cxnLst/>
            <a:rect l="0" t="0" r="0" b="0"/>
            <a:pathLst>
              <a:path w="1035845" h="62509">
                <a:moveTo>
                  <a:pt x="0" y="62508"/>
                </a:moveTo>
                <a:lnTo>
                  <a:pt x="0" y="54819"/>
                </a:lnTo>
                <a:lnTo>
                  <a:pt x="993" y="53413"/>
                </a:lnTo>
                <a:lnTo>
                  <a:pt x="2646" y="51484"/>
                </a:lnTo>
                <a:lnTo>
                  <a:pt x="7689" y="45998"/>
                </a:lnTo>
                <a:lnTo>
                  <a:pt x="18043" y="45048"/>
                </a:lnTo>
                <a:lnTo>
                  <a:pt x="21950" y="43923"/>
                </a:lnTo>
                <a:lnTo>
                  <a:pt x="25548" y="42180"/>
                </a:lnTo>
                <a:lnTo>
                  <a:pt x="28938" y="40026"/>
                </a:lnTo>
                <a:lnTo>
                  <a:pt x="33183" y="38590"/>
                </a:lnTo>
                <a:lnTo>
                  <a:pt x="43190" y="36995"/>
                </a:lnTo>
                <a:lnTo>
                  <a:pt x="65601" y="34978"/>
                </a:lnTo>
                <a:lnTo>
                  <a:pt x="112152" y="29656"/>
                </a:lnTo>
                <a:lnTo>
                  <a:pt x="132858" y="28063"/>
                </a:lnTo>
                <a:lnTo>
                  <a:pt x="158168" y="27041"/>
                </a:lnTo>
                <a:lnTo>
                  <a:pt x="185330" y="25871"/>
                </a:lnTo>
                <a:lnTo>
                  <a:pt x="193006" y="24193"/>
                </a:lnTo>
                <a:lnTo>
                  <a:pt x="200108" y="22082"/>
                </a:lnTo>
                <a:lnTo>
                  <a:pt x="205835" y="20674"/>
                </a:lnTo>
                <a:lnTo>
                  <a:pt x="244456" y="13489"/>
                </a:lnTo>
                <a:lnTo>
                  <a:pt x="254252" y="11969"/>
                </a:lnTo>
                <a:lnTo>
                  <a:pt x="270428" y="10281"/>
                </a:lnTo>
                <a:lnTo>
                  <a:pt x="296982" y="9196"/>
                </a:lnTo>
                <a:lnTo>
                  <a:pt x="329163" y="7961"/>
                </a:lnTo>
                <a:lnTo>
                  <a:pt x="337513" y="6299"/>
                </a:lnTo>
                <a:lnTo>
                  <a:pt x="347047" y="4199"/>
                </a:lnTo>
                <a:lnTo>
                  <a:pt x="354397" y="2800"/>
                </a:lnTo>
                <a:lnTo>
                  <a:pt x="365208" y="1244"/>
                </a:lnTo>
                <a:lnTo>
                  <a:pt x="393179" y="163"/>
                </a:lnTo>
                <a:lnTo>
                  <a:pt x="541708" y="0"/>
                </a:lnTo>
                <a:lnTo>
                  <a:pt x="554616" y="992"/>
                </a:lnTo>
                <a:lnTo>
                  <a:pt x="592770" y="4740"/>
                </a:lnTo>
                <a:lnTo>
                  <a:pt x="608500" y="7129"/>
                </a:lnTo>
                <a:lnTo>
                  <a:pt x="620971" y="9713"/>
                </a:lnTo>
                <a:lnTo>
                  <a:pt x="664727" y="20991"/>
                </a:lnTo>
                <a:lnTo>
                  <a:pt x="674331" y="22923"/>
                </a:lnTo>
                <a:lnTo>
                  <a:pt x="682718" y="24212"/>
                </a:lnTo>
                <a:lnTo>
                  <a:pt x="701357" y="26025"/>
                </a:lnTo>
                <a:lnTo>
                  <a:pt x="705697" y="26280"/>
                </a:lnTo>
                <a:lnTo>
                  <a:pt x="710574" y="27442"/>
                </a:lnTo>
                <a:lnTo>
                  <a:pt x="715809" y="29208"/>
                </a:lnTo>
                <a:lnTo>
                  <a:pt x="721284" y="31378"/>
                </a:lnTo>
                <a:lnTo>
                  <a:pt x="728903" y="33817"/>
                </a:lnTo>
                <a:lnTo>
                  <a:pt x="737951" y="36436"/>
                </a:lnTo>
                <a:lnTo>
                  <a:pt x="747952" y="39173"/>
                </a:lnTo>
                <a:lnTo>
                  <a:pt x="756603" y="40998"/>
                </a:lnTo>
                <a:lnTo>
                  <a:pt x="764355" y="42215"/>
                </a:lnTo>
                <a:lnTo>
                  <a:pt x="830169" y="49246"/>
                </a:lnTo>
                <a:lnTo>
                  <a:pt x="846141" y="50690"/>
                </a:lnTo>
                <a:lnTo>
                  <a:pt x="874472" y="52295"/>
                </a:lnTo>
                <a:lnTo>
                  <a:pt x="903253" y="53198"/>
                </a:lnTo>
                <a:lnTo>
                  <a:pt x="930738" y="53544"/>
                </a:lnTo>
                <a:lnTo>
                  <a:pt x="1012002" y="53578"/>
                </a:lnTo>
                <a:lnTo>
                  <a:pt x="1014988" y="54570"/>
                </a:lnTo>
                <a:lnTo>
                  <a:pt x="1017971" y="56224"/>
                </a:lnTo>
                <a:lnTo>
                  <a:pt x="1020952" y="58318"/>
                </a:lnTo>
                <a:lnTo>
                  <a:pt x="1023931" y="59715"/>
                </a:lnTo>
                <a:lnTo>
                  <a:pt x="1026910" y="60646"/>
                </a:lnTo>
                <a:lnTo>
                  <a:pt x="1035844"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31"/>
          <p:cNvSpPr/>
          <p:nvPr/>
        </p:nvSpPr>
        <p:spPr>
          <a:xfrm>
            <a:off x="6741914" y="3109253"/>
            <a:ext cx="901899" cy="42927"/>
          </a:xfrm>
          <a:custGeom>
            <a:avLst/>
            <a:gdLst/>
            <a:ahLst/>
            <a:cxnLst/>
            <a:rect l="0" t="0" r="0" b="0"/>
            <a:pathLst>
              <a:path w="901899" h="42927">
                <a:moveTo>
                  <a:pt x="0" y="42926"/>
                </a:moveTo>
                <a:lnTo>
                  <a:pt x="4740" y="38186"/>
                </a:lnTo>
                <a:lnTo>
                  <a:pt x="6136" y="35797"/>
                </a:lnTo>
                <a:lnTo>
                  <a:pt x="7067" y="33212"/>
                </a:lnTo>
                <a:lnTo>
                  <a:pt x="7688" y="30497"/>
                </a:lnTo>
                <a:lnTo>
                  <a:pt x="9094" y="28687"/>
                </a:lnTo>
                <a:lnTo>
                  <a:pt x="11024" y="27480"/>
                </a:lnTo>
                <a:lnTo>
                  <a:pt x="16509" y="25544"/>
                </a:lnTo>
                <a:lnTo>
                  <a:pt x="22550" y="22633"/>
                </a:lnTo>
                <a:lnTo>
                  <a:pt x="26940" y="20468"/>
                </a:lnTo>
                <a:lnTo>
                  <a:pt x="33835" y="18032"/>
                </a:lnTo>
                <a:lnTo>
                  <a:pt x="42400" y="15416"/>
                </a:lnTo>
                <a:lnTo>
                  <a:pt x="52079" y="12680"/>
                </a:lnTo>
                <a:lnTo>
                  <a:pt x="65477" y="9864"/>
                </a:lnTo>
                <a:lnTo>
                  <a:pt x="81354" y="6994"/>
                </a:lnTo>
                <a:lnTo>
                  <a:pt x="98884" y="4088"/>
                </a:lnTo>
                <a:lnTo>
                  <a:pt x="124462" y="2152"/>
                </a:lnTo>
                <a:lnTo>
                  <a:pt x="155404" y="860"/>
                </a:lnTo>
                <a:lnTo>
                  <a:pt x="189924" y="0"/>
                </a:lnTo>
                <a:lnTo>
                  <a:pt x="217896" y="418"/>
                </a:lnTo>
                <a:lnTo>
                  <a:pt x="241507" y="1689"/>
                </a:lnTo>
                <a:lnTo>
                  <a:pt x="262208" y="3529"/>
                </a:lnTo>
                <a:lnTo>
                  <a:pt x="278985" y="4755"/>
                </a:lnTo>
                <a:lnTo>
                  <a:pt x="305563" y="6117"/>
                </a:lnTo>
                <a:lnTo>
                  <a:pt x="332521" y="6885"/>
                </a:lnTo>
                <a:lnTo>
                  <a:pt x="502876" y="7205"/>
                </a:lnTo>
                <a:lnTo>
                  <a:pt x="538649" y="9190"/>
                </a:lnTo>
                <a:lnTo>
                  <a:pt x="578372" y="12498"/>
                </a:lnTo>
                <a:lnTo>
                  <a:pt x="652937" y="19481"/>
                </a:lnTo>
                <a:lnTo>
                  <a:pt x="699306" y="22584"/>
                </a:lnTo>
                <a:lnTo>
                  <a:pt x="751665" y="23963"/>
                </a:lnTo>
                <a:lnTo>
                  <a:pt x="901898" y="250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32"/>
          <p:cNvSpPr/>
          <p:nvPr/>
        </p:nvSpPr>
        <p:spPr>
          <a:xfrm>
            <a:off x="196485" y="3821906"/>
            <a:ext cx="357156" cy="301641"/>
          </a:xfrm>
          <a:custGeom>
            <a:avLst/>
            <a:gdLst/>
            <a:ahLst/>
            <a:cxnLst/>
            <a:rect l="0" t="0" r="0" b="0"/>
            <a:pathLst>
              <a:path w="357156" h="301641">
                <a:moveTo>
                  <a:pt x="8897" y="205383"/>
                </a:moveTo>
                <a:lnTo>
                  <a:pt x="4157" y="210123"/>
                </a:lnTo>
                <a:lnTo>
                  <a:pt x="2760" y="212512"/>
                </a:lnTo>
                <a:lnTo>
                  <a:pt x="1209" y="217812"/>
                </a:lnTo>
                <a:lnTo>
                  <a:pt x="335" y="226374"/>
                </a:lnTo>
                <a:lnTo>
                  <a:pt x="131" y="240178"/>
                </a:lnTo>
                <a:lnTo>
                  <a:pt x="0" y="271897"/>
                </a:lnTo>
                <a:lnTo>
                  <a:pt x="981" y="277507"/>
                </a:lnTo>
                <a:lnTo>
                  <a:pt x="4718" y="286386"/>
                </a:lnTo>
                <a:lnTo>
                  <a:pt x="7040" y="293639"/>
                </a:lnTo>
                <a:lnTo>
                  <a:pt x="7659" y="296963"/>
                </a:lnTo>
                <a:lnTo>
                  <a:pt x="9064" y="299178"/>
                </a:lnTo>
                <a:lnTo>
                  <a:pt x="10993" y="300655"/>
                </a:lnTo>
                <a:lnTo>
                  <a:pt x="13271" y="301640"/>
                </a:lnTo>
                <a:lnTo>
                  <a:pt x="15782" y="301304"/>
                </a:lnTo>
                <a:lnTo>
                  <a:pt x="18448" y="300088"/>
                </a:lnTo>
                <a:lnTo>
                  <a:pt x="26941" y="293636"/>
                </a:lnTo>
                <a:lnTo>
                  <a:pt x="35768" y="285286"/>
                </a:lnTo>
                <a:lnTo>
                  <a:pt x="146326" y="175106"/>
                </a:lnTo>
                <a:lnTo>
                  <a:pt x="159055" y="163370"/>
                </a:lnTo>
                <a:lnTo>
                  <a:pt x="172503" y="151577"/>
                </a:lnTo>
                <a:lnTo>
                  <a:pt x="186428" y="139747"/>
                </a:lnTo>
                <a:lnTo>
                  <a:pt x="200673" y="126899"/>
                </a:lnTo>
                <a:lnTo>
                  <a:pt x="229730" y="99394"/>
                </a:lnTo>
                <a:lnTo>
                  <a:pt x="244424" y="87099"/>
                </a:lnTo>
                <a:lnTo>
                  <a:pt x="259181" y="75925"/>
                </a:lnTo>
                <a:lnTo>
                  <a:pt x="273979" y="65500"/>
                </a:lnTo>
                <a:lnTo>
                  <a:pt x="289798" y="53588"/>
                </a:lnTo>
                <a:lnTo>
                  <a:pt x="35715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33"/>
          <p:cNvSpPr/>
          <p:nvPr/>
        </p:nvSpPr>
        <p:spPr>
          <a:xfrm>
            <a:off x="6858413" y="3537891"/>
            <a:ext cx="437142" cy="533994"/>
          </a:xfrm>
          <a:custGeom>
            <a:avLst/>
            <a:gdLst/>
            <a:ahLst/>
            <a:cxnLst/>
            <a:rect l="0" t="0" r="0" b="0"/>
            <a:pathLst>
              <a:path w="437142" h="533994">
                <a:moveTo>
                  <a:pt x="329985" y="167929"/>
                </a:moveTo>
                <a:lnTo>
                  <a:pt x="336122" y="154663"/>
                </a:lnTo>
                <a:lnTo>
                  <a:pt x="337674" y="147811"/>
                </a:lnTo>
                <a:lnTo>
                  <a:pt x="341009" y="141459"/>
                </a:lnTo>
                <a:lnTo>
                  <a:pt x="343287" y="138376"/>
                </a:lnTo>
                <a:lnTo>
                  <a:pt x="345819" y="132305"/>
                </a:lnTo>
                <a:lnTo>
                  <a:pt x="346944" y="125307"/>
                </a:lnTo>
                <a:lnTo>
                  <a:pt x="347578" y="110211"/>
                </a:lnTo>
                <a:lnTo>
                  <a:pt x="347726" y="98951"/>
                </a:lnTo>
                <a:lnTo>
                  <a:pt x="345146" y="87332"/>
                </a:lnTo>
                <a:lnTo>
                  <a:pt x="343069" y="81455"/>
                </a:lnTo>
                <a:lnTo>
                  <a:pt x="335470" y="69634"/>
                </a:lnTo>
                <a:lnTo>
                  <a:pt x="326470" y="57766"/>
                </a:lnTo>
                <a:lnTo>
                  <a:pt x="319162" y="45877"/>
                </a:lnTo>
                <a:lnTo>
                  <a:pt x="309470" y="32767"/>
                </a:lnTo>
                <a:lnTo>
                  <a:pt x="306386" y="30196"/>
                </a:lnTo>
                <a:lnTo>
                  <a:pt x="303339" y="28482"/>
                </a:lnTo>
                <a:lnTo>
                  <a:pt x="291662" y="23424"/>
                </a:lnTo>
                <a:lnTo>
                  <a:pt x="280210" y="18376"/>
                </a:lnTo>
                <a:lnTo>
                  <a:pt x="272989" y="15641"/>
                </a:lnTo>
                <a:lnTo>
                  <a:pt x="265199" y="12825"/>
                </a:lnTo>
                <a:lnTo>
                  <a:pt x="258021" y="9956"/>
                </a:lnTo>
                <a:lnTo>
                  <a:pt x="244754" y="4123"/>
                </a:lnTo>
                <a:lnTo>
                  <a:pt x="232242" y="868"/>
                </a:lnTo>
                <a:lnTo>
                  <a:pt x="226128" y="0"/>
                </a:lnTo>
                <a:lnTo>
                  <a:pt x="219075" y="414"/>
                </a:lnTo>
                <a:lnTo>
                  <a:pt x="211397" y="1682"/>
                </a:lnTo>
                <a:lnTo>
                  <a:pt x="193935" y="5737"/>
                </a:lnTo>
                <a:lnTo>
                  <a:pt x="172945" y="10846"/>
                </a:lnTo>
                <a:lnTo>
                  <a:pt x="162784" y="13598"/>
                </a:lnTo>
                <a:lnTo>
                  <a:pt x="143557" y="19301"/>
                </a:lnTo>
                <a:lnTo>
                  <a:pt x="130381" y="25143"/>
                </a:lnTo>
                <a:lnTo>
                  <a:pt x="120225" y="31046"/>
                </a:lnTo>
                <a:lnTo>
                  <a:pt x="109098" y="36978"/>
                </a:lnTo>
                <a:lnTo>
                  <a:pt x="96416" y="45895"/>
                </a:lnTo>
                <a:lnTo>
                  <a:pt x="89586" y="54491"/>
                </a:lnTo>
                <a:lnTo>
                  <a:pt x="86375" y="59561"/>
                </a:lnTo>
                <a:lnTo>
                  <a:pt x="77516" y="67841"/>
                </a:lnTo>
                <a:lnTo>
                  <a:pt x="72376" y="71438"/>
                </a:lnTo>
                <a:lnTo>
                  <a:pt x="64017" y="80726"/>
                </a:lnTo>
                <a:lnTo>
                  <a:pt x="53734" y="94466"/>
                </a:lnTo>
                <a:lnTo>
                  <a:pt x="47465" y="102536"/>
                </a:lnTo>
                <a:lnTo>
                  <a:pt x="38357" y="118236"/>
                </a:lnTo>
                <a:lnTo>
                  <a:pt x="29375" y="135456"/>
                </a:lnTo>
                <a:lnTo>
                  <a:pt x="20429" y="152134"/>
                </a:lnTo>
                <a:lnTo>
                  <a:pt x="14472" y="160247"/>
                </a:lnTo>
                <a:lnTo>
                  <a:pt x="12486" y="164792"/>
                </a:lnTo>
                <a:lnTo>
                  <a:pt x="8701" y="180670"/>
                </a:lnTo>
                <a:lnTo>
                  <a:pt x="4299" y="192112"/>
                </a:lnTo>
                <a:lnTo>
                  <a:pt x="2728" y="202903"/>
                </a:lnTo>
                <a:lnTo>
                  <a:pt x="1681" y="217042"/>
                </a:lnTo>
                <a:lnTo>
                  <a:pt x="983" y="233413"/>
                </a:lnTo>
                <a:lnTo>
                  <a:pt x="207" y="270124"/>
                </a:lnTo>
                <a:lnTo>
                  <a:pt x="0" y="289637"/>
                </a:lnTo>
                <a:lnTo>
                  <a:pt x="855" y="306615"/>
                </a:lnTo>
                <a:lnTo>
                  <a:pt x="2417" y="321902"/>
                </a:lnTo>
                <a:lnTo>
                  <a:pt x="4450" y="336062"/>
                </a:lnTo>
                <a:lnTo>
                  <a:pt x="6797" y="349470"/>
                </a:lnTo>
                <a:lnTo>
                  <a:pt x="9355" y="362379"/>
                </a:lnTo>
                <a:lnTo>
                  <a:pt x="12052" y="374953"/>
                </a:lnTo>
                <a:lnTo>
                  <a:pt x="16827" y="387304"/>
                </a:lnTo>
                <a:lnTo>
                  <a:pt x="22986" y="399507"/>
                </a:lnTo>
                <a:lnTo>
                  <a:pt x="35784" y="421665"/>
                </a:lnTo>
                <a:lnTo>
                  <a:pt x="44778" y="438127"/>
                </a:lnTo>
                <a:lnTo>
                  <a:pt x="55420" y="453811"/>
                </a:lnTo>
                <a:lnTo>
                  <a:pt x="67065" y="466636"/>
                </a:lnTo>
                <a:lnTo>
                  <a:pt x="74339" y="474224"/>
                </a:lnTo>
                <a:lnTo>
                  <a:pt x="84148" y="482258"/>
                </a:lnTo>
                <a:lnTo>
                  <a:pt x="95648" y="490591"/>
                </a:lnTo>
                <a:lnTo>
                  <a:pt x="108276" y="499123"/>
                </a:lnTo>
                <a:lnTo>
                  <a:pt x="119671" y="505803"/>
                </a:lnTo>
                <a:lnTo>
                  <a:pt x="130244" y="511249"/>
                </a:lnTo>
                <a:lnTo>
                  <a:pt x="156702" y="523653"/>
                </a:lnTo>
                <a:lnTo>
                  <a:pt x="163861" y="527118"/>
                </a:lnTo>
                <a:lnTo>
                  <a:pt x="177107" y="530967"/>
                </a:lnTo>
                <a:lnTo>
                  <a:pt x="190602" y="532677"/>
                </a:lnTo>
                <a:lnTo>
                  <a:pt x="198368" y="533134"/>
                </a:lnTo>
                <a:lnTo>
                  <a:pt x="214934" y="533641"/>
                </a:lnTo>
                <a:lnTo>
                  <a:pt x="253944" y="533993"/>
                </a:lnTo>
                <a:lnTo>
                  <a:pt x="261431" y="532026"/>
                </a:lnTo>
                <a:lnTo>
                  <a:pt x="269400" y="528731"/>
                </a:lnTo>
                <a:lnTo>
                  <a:pt x="317669" y="504492"/>
                </a:lnTo>
                <a:lnTo>
                  <a:pt x="327156" y="495775"/>
                </a:lnTo>
                <a:lnTo>
                  <a:pt x="340722" y="479712"/>
                </a:lnTo>
                <a:lnTo>
                  <a:pt x="352617" y="467233"/>
                </a:lnTo>
                <a:lnTo>
                  <a:pt x="367825" y="451766"/>
                </a:lnTo>
                <a:lnTo>
                  <a:pt x="374064" y="443474"/>
                </a:lnTo>
                <a:lnTo>
                  <a:pt x="379214" y="434969"/>
                </a:lnTo>
                <a:lnTo>
                  <a:pt x="383641" y="426323"/>
                </a:lnTo>
                <a:lnTo>
                  <a:pt x="396496" y="398195"/>
                </a:lnTo>
                <a:lnTo>
                  <a:pt x="404091" y="380971"/>
                </a:lnTo>
                <a:lnTo>
                  <a:pt x="410147" y="364527"/>
                </a:lnTo>
                <a:lnTo>
                  <a:pt x="415176" y="348604"/>
                </a:lnTo>
                <a:lnTo>
                  <a:pt x="437141" y="2929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355312"/>
          </a:xfrm>
          <a:prstGeom prst="rect">
            <a:avLst/>
          </a:prstGeom>
          <a:noFill/>
        </p:spPr>
        <p:txBody>
          <a:bodyPr wrap="square" rtlCol="1">
            <a:spAutoFit/>
          </a:bodyPr>
          <a:lstStyle/>
          <a:p>
            <a:r>
              <a:rPr lang="ar-SA" dirty="0" smtClean="0"/>
              <a:t> </a:t>
            </a:r>
            <a:r>
              <a:rPr lang="en-US" dirty="0" smtClean="0"/>
              <a:t>- Modal Auxiliaries: There are nine modal auxiliary verbs. </a:t>
            </a:r>
            <a:r>
              <a:rPr lang="en-US" dirty="0" smtClean="0">
                <a:solidFill>
                  <a:srgbClr val="FF0000"/>
                </a:solidFill>
              </a:rPr>
              <a:t>As their name suggests, they are largely concerned with expressing ‘ modality’, such as possibility, necessity, prediction, and volition.</a:t>
            </a:r>
            <a:r>
              <a:rPr lang="en-US" dirty="0" smtClean="0"/>
              <a:t> The modals are: </a:t>
            </a:r>
            <a:r>
              <a:rPr lang="en-US" dirty="0" smtClean="0">
                <a:solidFill>
                  <a:srgbClr val="002060"/>
                </a:solidFill>
              </a:rPr>
              <a:t>will, can, shall, may, must, would, could, should, might.</a:t>
            </a:r>
            <a:r>
              <a:rPr lang="en-US" dirty="0" smtClean="0"/>
              <a:t> In practice the modals can be regarded as invariable function words, with no inflections such </a:t>
            </a:r>
            <a:r>
              <a:rPr lang="en-US" dirty="0" smtClean="0">
                <a:solidFill>
                  <a:srgbClr val="C00000"/>
                </a:solidFill>
              </a:rPr>
              <a:t>as –</a:t>
            </a:r>
            <a:r>
              <a:rPr lang="en-US" dirty="0" err="1" smtClean="0">
                <a:solidFill>
                  <a:srgbClr val="C00000"/>
                </a:solidFill>
              </a:rPr>
              <a:t>ing</a:t>
            </a:r>
            <a:r>
              <a:rPr lang="en-US" dirty="0" smtClean="0">
                <a:solidFill>
                  <a:srgbClr val="C00000"/>
                </a:solidFill>
              </a:rPr>
              <a:t> and –ed</a:t>
            </a:r>
            <a:r>
              <a:rPr lang="en-US" dirty="0" smtClean="0"/>
              <a:t>. The modal will and would have contracted forms </a:t>
            </a:r>
            <a:r>
              <a:rPr lang="en-US" dirty="0" smtClean="0">
                <a:solidFill>
                  <a:srgbClr val="0070C0"/>
                </a:solidFill>
              </a:rPr>
              <a:t>(‘ll &amp; ‘d), </a:t>
            </a:r>
            <a:r>
              <a:rPr lang="en-US" dirty="0" smtClean="0"/>
              <a:t>and most modals have a contracted negative form ending in </a:t>
            </a:r>
            <a:r>
              <a:rPr lang="en-US" dirty="0" smtClean="0">
                <a:solidFill>
                  <a:srgbClr val="0070C0"/>
                </a:solidFill>
              </a:rPr>
              <a:t>(</a:t>
            </a:r>
            <a:r>
              <a:rPr lang="en-US" dirty="0" err="1" smtClean="0">
                <a:solidFill>
                  <a:srgbClr val="0070C0"/>
                </a:solidFill>
              </a:rPr>
              <a:t>n’t</a:t>
            </a:r>
            <a:r>
              <a:rPr lang="en-US" dirty="0" smtClean="0">
                <a:solidFill>
                  <a:srgbClr val="0070C0"/>
                </a:solidFill>
              </a:rPr>
              <a:t>), </a:t>
            </a:r>
            <a:r>
              <a:rPr lang="en-US" dirty="0" smtClean="0"/>
              <a:t>such as wouldn’t. Modals occur as the first verb in a clause, and are followed by the base form of another verb, usually the main verb. </a:t>
            </a:r>
            <a:r>
              <a:rPr lang="en-US" dirty="0" smtClean="0">
                <a:solidFill>
                  <a:srgbClr val="C00000"/>
                </a:solidFill>
              </a:rPr>
              <a:t>( I </a:t>
            </a:r>
            <a:r>
              <a:rPr lang="en-US" i="1" dirty="0" smtClean="0">
                <a:solidFill>
                  <a:srgbClr val="0070C0"/>
                </a:solidFill>
              </a:rPr>
              <a:t>can</a:t>
            </a:r>
            <a:r>
              <a:rPr lang="en-US" dirty="0" smtClean="0">
                <a:solidFill>
                  <a:srgbClr val="C00000"/>
                </a:solidFill>
              </a:rPr>
              <a:t> live here quietly) (They </a:t>
            </a:r>
            <a:r>
              <a:rPr lang="en-US" i="1" dirty="0" smtClean="0">
                <a:solidFill>
                  <a:srgbClr val="0070C0"/>
                </a:solidFill>
              </a:rPr>
              <a:t>would</a:t>
            </a:r>
            <a:r>
              <a:rPr lang="en-US" dirty="0" smtClean="0">
                <a:solidFill>
                  <a:srgbClr val="C00000"/>
                </a:solidFill>
              </a:rPr>
              <a:t> have a different view). </a:t>
            </a: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26"/>
          <p:cNvSpPr/>
          <p:nvPr/>
        </p:nvSpPr>
        <p:spPr>
          <a:xfrm>
            <a:off x="276820" y="4134445"/>
            <a:ext cx="151806" cy="160735"/>
          </a:xfrm>
          <a:custGeom>
            <a:avLst/>
            <a:gdLst/>
            <a:ahLst/>
            <a:cxnLst/>
            <a:rect l="0" t="0" r="0" b="0"/>
            <a:pathLst>
              <a:path w="151806" h="160735">
                <a:moveTo>
                  <a:pt x="0" y="160734"/>
                </a:moveTo>
                <a:lnTo>
                  <a:pt x="12429" y="160734"/>
                </a:lnTo>
                <a:lnTo>
                  <a:pt x="15231" y="159742"/>
                </a:lnTo>
                <a:lnTo>
                  <a:pt x="18091" y="158088"/>
                </a:lnTo>
                <a:lnTo>
                  <a:pt x="20991" y="155994"/>
                </a:lnTo>
                <a:lnTo>
                  <a:pt x="26892" y="150629"/>
                </a:lnTo>
                <a:lnTo>
                  <a:pt x="44033" y="134084"/>
                </a:lnTo>
                <a:lnTo>
                  <a:pt x="71255" y="107197"/>
                </a:lnTo>
                <a:lnTo>
                  <a:pt x="84214" y="91308"/>
                </a:lnTo>
                <a:lnTo>
                  <a:pt x="99799" y="70794"/>
                </a:lnTo>
                <a:lnTo>
                  <a:pt x="1518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27"/>
          <p:cNvSpPr/>
          <p:nvPr/>
        </p:nvSpPr>
        <p:spPr>
          <a:xfrm>
            <a:off x="4420195" y="4598789"/>
            <a:ext cx="821532" cy="44649"/>
          </a:xfrm>
          <a:custGeom>
            <a:avLst/>
            <a:gdLst/>
            <a:ahLst/>
            <a:cxnLst/>
            <a:rect l="0" t="0" r="0" b="0"/>
            <a:pathLst>
              <a:path w="821532" h="44649">
                <a:moveTo>
                  <a:pt x="0" y="44648"/>
                </a:moveTo>
                <a:lnTo>
                  <a:pt x="0" y="39908"/>
                </a:lnTo>
                <a:lnTo>
                  <a:pt x="992" y="38511"/>
                </a:lnTo>
                <a:lnTo>
                  <a:pt x="2646" y="37580"/>
                </a:lnTo>
                <a:lnTo>
                  <a:pt x="7129" y="36546"/>
                </a:lnTo>
                <a:lnTo>
                  <a:pt x="32773" y="35740"/>
                </a:lnTo>
                <a:lnTo>
                  <a:pt x="61296" y="35719"/>
                </a:lnTo>
                <a:lnTo>
                  <a:pt x="72614" y="33734"/>
                </a:lnTo>
                <a:lnTo>
                  <a:pt x="88097" y="30427"/>
                </a:lnTo>
                <a:lnTo>
                  <a:pt x="106356" y="26237"/>
                </a:lnTo>
                <a:lnTo>
                  <a:pt x="120513" y="23445"/>
                </a:lnTo>
                <a:lnTo>
                  <a:pt x="131936" y="21583"/>
                </a:lnTo>
                <a:lnTo>
                  <a:pt x="141535" y="20341"/>
                </a:lnTo>
                <a:lnTo>
                  <a:pt x="157493" y="18963"/>
                </a:lnTo>
                <a:lnTo>
                  <a:pt x="177633" y="18186"/>
                </a:lnTo>
                <a:lnTo>
                  <a:pt x="193050" y="17012"/>
                </a:lnTo>
                <a:lnTo>
                  <a:pt x="204106" y="15310"/>
                </a:lnTo>
                <a:lnTo>
                  <a:pt x="216438" y="13183"/>
                </a:lnTo>
                <a:lnTo>
                  <a:pt x="226643" y="11765"/>
                </a:lnTo>
                <a:lnTo>
                  <a:pt x="235432" y="10820"/>
                </a:lnTo>
                <a:lnTo>
                  <a:pt x="257281" y="9490"/>
                </a:lnTo>
                <a:lnTo>
                  <a:pt x="276073" y="8186"/>
                </a:lnTo>
                <a:lnTo>
                  <a:pt x="325326" y="2866"/>
                </a:lnTo>
                <a:lnTo>
                  <a:pt x="336939" y="1911"/>
                </a:lnTo>
                <a:lnTo>
                  <a:pt x="355134" y="849"/>
                </a:lnTo>
                <a:lnTo>
                  <a:pt x="378517" y="251"/>
                </a:lnTo>
                <a:lnTo>
                  <a:pt x="604757" y="0"/>
                </a:lnTo>
                <a:lnTo>
                  <a:pt x="622444" y="992"/>
                </a:lnTo>
                <a:lnTo>
                  <a:pt x="639197" y="2646"/>
                </a:lnTo>
                <a:lnTo>
                  <a:pt x="655327" y="4740"/>
                </a:lnTo>
                <a:lnTo>
                  <a:pt x="669057" y="6136"/>
                </a:lnTo>
                <a:lnTo>
                  <a:pt x="681186" y="7067"/>
                </a:lnTo>
                <a:lnTo>
                  <a:pt x="692249" y="7688"/>
                </a:lnTo>
                <a:lnTo>
                  <a:pt x="701609" y="9094"/>
                </a:lnTo>
                <a:lnTo>
                  <a:pt x="709832" y="11023"/>
                </a:lnTo>
                <a:lnTo>
                  <a:pt x="717300" y="13302"/>
                </a:lnTo>
                <a:lnTo>
                  <a:pt x="725255" y="14821"/>
                </a:lnTo>
                <a:lnTo>
                  <a:pt x="733534" y="15833"/>
                </a:lnTo>
                <a:lnTo>
                  <a:pt x="742031" y="16509"/>
                </a:lnTo>
                <a:lnTo>
                  <a:pt x="752656" y="17951"/>
                </a:lnTo>
                <a:lnTo>
                  <a:pt x="764700" y="19905"/>
                </a:lnTo>
                <a:lnTo>
                  <a:pt x="821531"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7294305"/>
          </a:xfrm>
          <a:prstGeom prst="rect">
            <a:avLst/>
          </a:prstGeom>
          <a:noFill/>
        </p:spPr>
        <p:txBody>
          <a:bodyPr wrap="square" rtlCol="1">
            <a:spAutoFit/>
          </a:bodyPr>
          <a:lstStyle/>
          <a:p>
            <a:r>
              <a:rPr lang="ar-SA" b="1" dirty="0" smtClean="0">
                <a:solidFill>
                  <a:srgbClr val="0070C0"/>
                </a:solidFill>
              </a:rPr>
              <a:t> </a:t>
            </a:r>
            <a:r>
              <a:rPr lang="en-US" b="1" dirty="0" smtClean="0">
                <a:solidFill>
                  <a:srgbClr val="0070C0"/>
                </a:solidFill>
              </a:rPr>
              <a:t>4. Prepositions: </a:t>
            </a:r>
            <a:r>
              <a:rPr lang="en-US" dirty="0" smtClean="0"/>
              <a:t>are linking words that introduce prepositional phrases. The prepositional complement following a preposition is generally a noun phrase, so prepositions can also be seen as linking words that connect other structures with noun phrases. </a:t>
            </a:r>
            <a:r>
              <a:rPr lang="en-US" dirty="0" smtClean="0">
                <a:solidFill>
                  <a:srgbClr val="7030A0"/>
                </a:solidFill>
              </a:rPr>
              <a:t>( Eleven fifty with the tip) (And she is in a new situation) ( that picture of mother) (She’s still on the phone).</a:t>
            </a:r>
          </a:p>
          <a:p>
            <a:r>
              <a:rPr lang="en-US" dirty="0" smtClean="0"/>
              <a:t>Most prepositions are short, invariable forms </a:t>
            </a:r>
            <a:r>
              <a:rPr lang="en-US" dirty="0" smtClean="0">
                <a:solidFill>
                  <a:srgbClr val="993300"/>
                </a:solidFill>
              </a:rPr>
              <a:t>e.g. about, after, around, as, at by, down, for, from, into, like, of, off, on, round, since, than, to towards, with, without. </a:t>
            </a:r>
            <a:r>
              <a:rPr lang="en-US" dirty="0" smtClean="0"/>
              <a:t> In the following examples, the preposition is in bold, and the prepositional phrase it introduces is enclosed in [  ]. The noun phrase functioning as prepositional complement is underlined. </a:t>
            </a:r>
            <a:r>
              <a:rPr lang="en-US" dirty="0" smtClean="0">
                <a:solidFill>
                  <a:srgbClr val="0070C0"/>
                </a:solidFill>
              </a:rPr>
              <a:t>He’ll go [ </a:t>
            </a:r>
            <a:r>
              <a:rPr lang="en-US" b="1" dirty="0" smtClean="0">
                <a:solidFill>
                  <a:srgbClr val="0070C0"/>
                </a:solidFill>
              </a:rPr>
              <a:t>with</a:t>
            </a:r>
            <a:r>
              <a:rPr lang="en-US" dirty="0" smtClean="0">
                <a:solidFill>
                  <a:srgbClr val="0070C0"/>
                </a:solidFill>
              </a:rPr>
              <a:t> </a:t>
            </a:r>
            <a:r>
              <a:rPr lang="en-US" u="sng" dirty="0" smtClean="0">
                <a:solidFill>
                  <a:srgbClr val="993300"/>
                </a:solidFill>
              </a:rPr>
              <a:t>one of the kids</a:t>
            </a:r>
            <a:r>
              <a:rPr lang="en-US" dirty="0" smtClean="0">
                <a:solidFill>
                  <a:srgbClr val="0070C0"/>
                </a:solidFill>
              </a:rPr>
              <a:t>]</a:t>
            </a:r>
            <a:r>
              <a:rPr lang="en-US" dirty="0" smtClean="0"/>
              <a:t> . Prepositions  can be linked to a preceding verb as </a:t>
            </a:r>
            <a:r>
              <a:rPr lang="en-US" dirty="0" smtClean="0">
                <a:solidFill>
                  <a:srgbClr val="FF0000"/>
                </a:solidFill>
              </a:rPr>
              <a:t>‘rely on</a:t>
            </a:r>
            <a:r>
              <a:rPr lang="en-US" dirty="0" smtClean="0"/>
              <a:t>’. </a:t>
            </a:r>
            <a:r>
              <a:rPr lang="en-US" dirty="0" smtClean="0">
                <a:solidFill>
                  <a:srgbClr val="002060"/>
                </a:solidFill>
              </a:rPr>
              <a:t>( you can’t, you can’t </a:t>
            </a:r>
            <a:r>
              <a:rPr lang="en-US" i="1" dirty="0" smtClean="0">
                <a:solidFill>
                  <a:srgbClr val="FF0000"/>
                </a:solidFill>
              </a:rPr>
              <a:t>rely on </a:t>
            </a:r>
            <a:r>
              <a:rPr lang="en-US" dirty="0" smtClean="0">
                <a:solidFill>
                  <a:srgbClr val="002060"/>
                </a:solidFill>
              </a:rPr>
              <a:t>any of that information).</a:t>
            </a:r>
          </a:p>
          <a:p>
            <a:r>
              <a:rPr lang="en-US" dirty="0" smtClean="0"/>
              <a:t>Complex prepositions consist of multi-word units </a:t>
            </a:r>
            <a:r>
              <a:rPr lang="en-US" dirty="0" smtClean="0">
                <a:solidFill>
                  <a:srgbClr val="FF0000"/>
                </a:solidFill>
              </a:rPr>
              <a:t>( e.g. such as, as for, except for, apart from, because of, instead of, out of, regardless of, according to, due to, owing to, by means of, in spite of, in addition to, with regard to, as far as, as well as).</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23"/>
          <p:cNvSpPr/>
          <p:nvPr/>
        </p:nvSpPr>
        <p:spPr>
          <a:xfrm>
            <a:off x="8929" y="3670101"/>
            <a:ext cx="276822" cy="276821"/>
          </a:xfrm>
          <a:custGeom>
            <a:avLst/>
            <a:gdLst/>
            <a:ahLst/>
            <a:cxnLst/>
            <a:rect l="0" t="0" r="0" b="0"/>
            <a:pathLst>
              <a:path w="276822" h="276821">
                <a:moveTo>
                  <a:pt x="276821" y="0"/>
                </a:moveTo>
                <a:lnTo>
                  <a:pt x="276821" y="4741"/>
                </a:lnTo>
                <a:lnTo>
                  <a:pt x="274175" y="12360"/>
                </a:lnTo>
                <a:lnTo>
                  <a:pt x="272080" y="17170"/>
                </a:lnTo>
                <a:lnTo>
                  <a:pt x="268699" y="21368"/>
                </a:lnTo>
                <a:lnTo>
                  <a:pt x="264461" y="25159"/>
                </a:lnTo>
                <a:lnTo>
                  <a:pt x="259651" y="28679"/>
                </a:lnTo>
                <a:lnTo>
                  <a:pt x="251484" y="35987"/>
                </a:lnTo>
                <a:lnTo>
                  <a:pt x="229179" y="57335"/>
                </a:lnTo>
                <a:lnTo>
                  <a:pt x="162497" y="123320"/>
                </a:lnTo>
                <a:lnTo>
                  <a:pt x="150995" y="132815"/>
                </a:lnTo>
                <a:lnTo>
                  <a:pt x="138367" y="142122"/>
                </a:lnTo>
                <a:lnTo>
                  <a:pt x="124987" y="151302"/>
                </a:lnTo>
                <a:lnTo>
                  <a:pt x="112098" y="161392"/>
                </a:lnTo>
                <a:lnTo>
                  <a:pt x="99537" y="172087"/>
                </a:lnTo>
                <a:lnTo>
                  <a:pt x="87194" y="183185"/>
                </a:lnTo>
                <a:lnTo>
                  <a:pt x="74996" y="193561"/>
                </a:lnTo>
                <a:lnTo>
                  <a:pt x="50861" y="213027"/>
                </a:lnTo>
                <a:lnTo>
                  <a:pt x="39860" y="224370"/>
                </a:lnTo>
                <a:lnTo>
                  <a:pt x="29550" y="236893"/>
                </a:lnTo>
                <a:lnTo>
                  <a:pt x="0" y="27682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24"/>
          <p:cNvSpPr/>
          <p:nvPr/>
        </p:nvSpPr>
        <p:spPr>
          <a:xfrm>
            <a:off x="6509742" y="3875593"/>
            <a:ext cx="26787" cy="115978"/>
          </a:xfrm>
          <a:custGeom>
            <a:avLst/>
            <a:gdLst/>
            <a:ahLst/>
            <a:cxnLst/>
            <a:rect l="0" t="0" r="0" b="0"/>
            <a:pathLst>
              <a:path w="26787" h="115978">
                <a:moveTo>
                  <a:pt x="17859" y="8821"/>
                </a:moveTo>
                <a:lnTo>
                  <a:pt x="17859" y="4080"/>
                </a:lnTo>
                <a:lnTo>
                  <a:pt x="18851" y="2684"/>
                </a:lnTo>
                <a:lnTo>
                  <a:pt x="20505" y="1753"/>
                </a:lnTo>
                <a:lnTo>
                  <a:pt x="26421" y="0"/>
                </a:lnTo>
                <a:lnTo>
                  <a:pt x="26625" y="2585"/>
                </a:lnTo>
                <a:lnTo>
                  <a:pt x="26716" y="7042"/>
                </a:lnTo>
                <a:lnTo>
                  <a:pt x="26786" y="51613"/>
                </a:lnTo>
                <a:lnTo>
                  <a:pt x="25795" y="60169"/>
                </a:lnTo>
                <a:lnTo>
                  <a:pt x="24142" y="67858"/>
                </a:lnTo>
                <a:lnTo>
                  <a:pt x="22048" y="74968"/>
                </a:lnTo>
                <a:lnTo>
                  <a:pt x="18667" y="82684"/>
                </a:lnTo>
                <a:lnTo>
                  <a:pt x="14429" y="90805"/>
                </a:lnTo>
                <a:lnTo>
                  <a:pt x="0" y="1159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25"/>
          <p:cNvSpPr/>
          <p:nvPr/>
        </p:nvSpPr>
        <p:spPr>
          <a:xfrm>
            <a:off x="5947171" y="4732853"/>
            <a:ext cx="562572" cy="71319"/>
          </a:xfrm>
          <a:custGeom>
            <a:avLst/>
            <a:gdLst/>
            <a:ahLst/>
            <a:cxnLst/>
            <a:rect l="0" t="0" r="0" b="0"/>
            <a:pathLst>
              <a:path w="562572" h="71319">
                <a:moveTo>
                  <a:pt x="0" y="17740"/>
                </a:moveTo>
                <a:lnTo>
                  <a:pt x="0" y="13000"/>
                </a:lnTo>
                <a:lnTo>
                  <a:pt x="993" y="11603"/>
                </a:lnTo>
                <a:lnTo>
                  <a:pt x="2646" y="10672"/>
                </a:lnTo>
                <a:lnTo>
                  <a:pt x="4741" y="10052"/>
                </a:lnTo>
                <a:lnTo>
                  <a:pt x="7129" y="8646"/>
                </a:lnTo>
                <a:lnTo>
                  <a:pt x="9714" y="6717"/>
                </a:lnTo>
                <a:lnTo>
                  <a:pt x="12429" y="4438"/>
                </a:lnTo>
                <a:lnTo>
                  <a:pt x="15232" y="2919"/>
                </a:lnTo>
                <a:lnTo>
                  <a:pt x="20991" y="1232"/>
                </a:lnTo>
                <a:lnTo>
                  <a:pt x="35740" y="58"/>
                </a:lnTo>
                <a:lnTo>
                  <a:pt x="38709" y="0"/>
                </a:lnTo>
                <a:lnTo>
                  <a:pt x="41681" y="952"/>
                </a:lnTo>
                <a:lnTo>
                  <a:pt x="44655" y="2579"/>
                </a:lnTo>
                <a:lnTo>
                  <a:pt x="47630" y="4657"/>
                </a:lnTo>
                <a:lnTo>
                  <a:pt x="51597" y="6041"/>
                </a:lnTo>
                <a:lnTo>
                  <a:pt x="65669" y="7990"/>
                </a:lnTo>
                <a:lnTo>
                  <a:pt x="79540" y="8568"/>
                </a:lnTo>
                <a:lnTo>
                  <a:pt x="119971" y="8778"/>
                </a:lnTo>
                <a:lnTo>
                  <a:pt x="126614" y="9781"/>
                </a:lnTo>
                <a:lnTo>
                  <a:pt x="133026" y="11443"/>
                </a:lnTo>
                <a:lnTo>
                  <a:pt x="139286" y="13541"/>
                </a:lnTo>
                <a:lnTo>
                  <a:pt x="145443" y="14941"/>
                </a:lnTo>
                <a:lnTo>
                  <a:pt x="157577" y="16496"/>
                </a:lnTo>
                <a:lnTo>
                  <a:pt x="165575" y="17903"/>
                </a:lnTo>
                <a:lnTo>
                  <a:pt x="174875" y="19833"/>
                </a:lnTo>
                <a:lnTo>
                  <a:pt x="185045" y="22112"/>
                </a:lnTo>
                <a:lnTo>
                  <a:pt x="194801" y="23631"/>
                </a:lnTo>
                <a:lnTo>
                  <a:pt x="204282" y="24644"/>
                </a:lnTo>
                <a:lnTo>
                  <a:pt x="221760" y="26762"/>
                </a:lnTo>
                <a:lnTo>
                  <a:pt x="229200" y="28716"/>
                </a:lnTo>
                <a:lnTo>
                  <a:pt x="236144" y="31010"/>
                </a:lnTo>
                <a:lnTo>
                  <a:pt x="242758" y="32541"/>
                </a:lnTo>
                <a:lnTo>
                  <a:pt x="255398" y="34240"/>
                </a:lnTo>
                <a:lnTo>
                  <a:pt x="267630" y="34995"/>
                </a:lnTo>
                <a:lnTo>
                  <a:pt x="282658" y="36324"/>
                </a:lnTo>
                <a:lnTo>
                  <a:pt x="293611" y="38067"/>
                </a:lnTo>
                <a:lnTo>
                  <a:pt x="305873" y="40221"/>
                </a:lnTo>
                <a:lnTo>
                  <a:pt x="316033" y="41657"/>
                </a:lnTo>
                <a:lnTo>
                  <a:pt x="332613" y="43253"/>
                </a:lnTo>
                <a:lnTo>
                  <a:pt x="348363" y="44151"/>
                </a:lnTo>
                <a:lnTo>
                  <a:pt x="368794" y="44417"/>
                </a:lnTo>
                <a:lnTo>
                  <a:pt x="417875" y="44527"/>
                </a:lnTo>
                <a:lnTo>
                  <a:pt x="424435" y="45520"/>
                </a:lnTo>
                <a:lnTo>
                  <a:pt x="431785" y="47174"/>
                </a:lnTo>
                <a:lnTo>
                  <a:pt x="439662" y="49269"/>
                </a:lnTo>
                <a:lnTo>
                  <a:pt x="445905" y="50666"/>
                </a:lnTo>
                <a:lnTo>
                  <a:pt x="459432" y="52631"/>
                </a:lnTo>
                <a:lnTo>
                  <a:pt x="471708" y="53214"/>
                </a:lnTo>
                <a:lnTo>
                  <a:pt x="485477" y="53350"/>
                </a:lnTo>
                <a:lnTo>
                  <a:pt x="492323" y="54378"/>
                </a:lnTo>
                <a:lnTo>
                  <a:pt x="498871" y="56057"/>
                </a:lnTo>
                <a:lnTo>
                  <a:pt x="505222" y="58168"/>
                </a:lnTo>
                <a:lnTo>
                  <a:pt x="510448" y="59575"/>
                </a:lnTo>
                <a:lnTo>
                  <a:pt x="522543" y="61555"/>
                </a:lnTo>
                <a:lnTo>
                  <a:pt x="529236" y="62018"/>
                </a:lnTo>
                <a:lnTo>
                  <a:pt x="532410" y="63134"/>
                </a:lnTo>
                <a:lnTo>
                  <a:pt x="535518" y="64870"/>
                </a:lnTo>
                <a:lnTo>
                  <a:pt x="538583" y="67020"/>
                </a:lnTo>
                <a:lnTo>
                  <a:pt x="541618" y="68453"/>
                </a:lnTo>
                <a:lnTo>
                  <a:pt x="544633" y="69408"/>
                </a:lnTo>
                <a:lnTo>
                  <a:pt x="562571" y="713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909310"/>
          </a:xfrm>
          <a:prstGeom prst="rect">
            <a:avLst/>
          </a:prstGeom>
          <a:noFill/>
        </p:spPr>
        <p:txBody>
          <a:bodyPr wrap="square" rtlCol="1">
            <a:spAutoFit/>
          </a:bodyPr>
          <a:lstStyle/>
          <a:p>
            <a:r>
              <a:rPr lang="en-US" dirty="0" smtClean="0"/>
              <a:t> </a:t>
            </a:r>
            <a:r>
              <a:rPr lang="en-US" b="1" dirty="0" smtClean="0">
                <a:solidFill>
                  <a:srgbClr val="0070C0"/>
                </a:solidFill>
              </a:rPr>
              <a:t>5. Adverbial Particles: </a:t>
            </a:r>
            <a:r>
              <a:rPr lang="en-US" dirty="0" smtClean="0"/>
              <a:t>are a small group of words with a core meaning of motion. The most important are: about, across, along with, around, aside*, away*, back*, by, down, forth*, home*, in, off, on, out, over, past, round, through, under, up. All of these forms except those marked * can also be prepositions. Adverbial particles are closely linked to verbs. The generally follow verbs, and are closely bound to them in meaning: </a:t>
            </a:r>
            <a:r>
              <a:rPr lang="en-US" dirty="0" smtClean="0">
                <a:solidFill>
                  <a:srgbClr val="C00000"/>
                </a:solidFill>
              </a:rPr>
              <a:t>go away, come back, put (something) on, etc</a:t>
            </a:r>
            <a:r>
              <a:rPr lang="en-US" dirty="0" smtClean="0"/>
              <a:t>. They are used to build phrasal verbs, such as the following: </a:t>
            </a:r>
            <a:r>
              <a:rPr lang="en-US" dirty="0" smtClean="0">
                <a:solidFill>
                  <a:srgbClr val="002060"/>
                </a:solidFill>
              </a:rPr>
              <a:t>(</a:t>
            </a:r>
            <a:r>
              <a:rPr lang="en-US" i="1" dirty="0" smtClean="0">
                <a:solidFill>
                  <a:srgbClr val="993300"/>
                </a:solidFill>
              </a:rPr>
              <a:t>Come on</a:t>
            </a:r>
            <a:r>
              <a:rPr lang="en-US" dirty="0" smtClean="0">
                <a:solidFill>
                  <a:srgbClr val="002060"/>
                </a:solidFill>
              </a:rPr>
              <a:t>, tell me about nick) ( I </a:t>
            </a:r>
            <a:r>
              <a:rPr lang="en-US" i="1" dirty="0" smtClean="0">
                <a:solidFill>
                  <a:srgbClr val="993300"/>
                </a:solidFill>
              </a:rPr>
              <a:t>just broke </a:t>
            </a:r>
            <a:r>
              <a:rPr lang="en-US" dirty="0" smtClean="0">
                <a:solidFill>
                  <a:srgbClr val="002060"/>
                </a:solidFill>
              </a:rPr>
              <a:t>down in tears when I saw the letter) ( Susan rarely </a:t>
            </a:r>
            <a:r>
              <a:rPr lang="en-US" i="1" dirty="0" smtClean="0">
                <a:solidFill>
                  <a:srgbClr val="993300"/>
                </a:solidFill>
              </a:rPr>
              <a:t>turned on</a:t>
            </a:r>
            <a:r>
              <a:rPr lang="en-US" dirty="0" smtClean="0">
                <a:solidFill>
                  <a:srgbClr val="002060"/>
                </a:solidFill>
              </a:rPr>
              <a:t> the television set). </a:t>
            </a:r>
            <a:r>
              <a:rPr lang="en-US" dirty="0" smtClean="0"/>
              <a:t>They are also used  to build extended prepositional phrases, where a particle precedes thee preposition. ( We were going </a:t>
            </a:r>
            <a:r>
              <a:rPr lang="en-US" i="1" dirty="0" smtClean="0">
                <a:solidFill>
                  <a:srgbClr val="993300"/>
                </a:solidFill>
              </a:rPr>
              <a:t>back to the hotel</a:t>
            </a:r>
            <a:r>
              <a:rPr lang="en-US" dirty="0" smtClean="0"/>
              <a:t> when it happened).</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17"/>
          <p:cNvSpPr/>
          <p:nvPr/>
        </p:nvSpPr>
        <p:spPr>
          <a:xfrm>
            <a:off x="2982515" y="2938234"/>
            <a:ext cx="241103" cy="26423"/>
          </a:xfrm>
          <a:custGeom>
            <a:avLst/>
            <a:gdLst/>
            <a:ahLst/>
            <a:cxnLst/>
            <a:rect l="0" t="0" r="0" b="0"/>
            <a:pathLst>
              <a:path w="241103" h="26423">
                <a:moveTo>
                  <a:pt x="0" y="8562"/>
                </a:moveTo>
                <a:lnTo>
                  <a:pt x="7689" y="874"/>
                </a:lnTo>
                <a:lnTo>
                  <a:pt x="13670" y="184"/>
                </a:lnTo>
                <a:lnTo>
                  <a:pt x="18043" y="0"/>
                </a:lnTo>
                <a:lnTo>
                  <a:pt x="24927" y="870"/>
                </a:lnTo>
                <a:lnTo>
                  <a:pt x="33485" y="2442"/>
                </a:lnTo>
                <a:lnTo>
                  <a:pt x="43160" y="4482"/>
                </a:lnTo>
                <a:lnTo>
                  <a:pt x="50601" y="5842"/>
                </a:lnTo>
                <a:lnTo>
                  <a:pt x="56555" y="6749"/>
                </a:lnTo>
                <a:lnTo>
                  <a:pt x="61516" y="7354"/>
                </a:lnTo>
                <a:lnTo>
                  <a:pt x="68792" y="8749"/>
                </a:lnTo>
                <a:lnTo>
                  <a:pt x="87460" y="12945"/>
                </a:lnTo>
                <a:lnTo>
                  <a:pt x="96010" y="14461"/>
                </a:lnTo>
                <a:lnTo>
                  <a:pt x="103694" y="15471"/>
                </a:lnTo>
                <a:lnTo>
                  <a:pt x="110801" y="16145"/>
                </a:lnTo>
                <a:lnTo>
                  <a:pt x="116532" y="16594"/>
                </a:lnTo>
                <a:lnTo>
                  <a:pt x="121344" y="16893"/>
                </a:lnTo>
                <a:lnTo>
                  <a:pt x="129337" y="17226"/>
                </a:lnTo>
                <a:lnTo>
                  <a:pt x="136197" y="17374"/>
                </a:lnTo>
                <a:lnTo>
                  <a:pt x="159858" y="17457"/>
                </a:lnTo>
                <a:lnTo>
                  <a:pt x="170072" y="18461"/>
                </a:lnTo>
                <a:lnTo>
                  <a:pt x="180850" y="20122"/>
                </a:lnTo>
                <a:lnTo>
                  <a:pt x="192004" y="22222"/>
                </a:lnTo>
                <a:lnTo>
                  <a:pt x="200433" y="23622"/>
                </a:lnTo>
                <a:lnTo>
                  <a:pt x="207044" y="24555"/>
                </a:lnTo>
                <a:lnTo>
                  <a:pt x="220043" y="26053"/>
                </a:lnTo>
                <a:lnTo>
                  <a:pt x="224466" y="26258"/>
                </a:lnTo>
                <a:lnTo>
                  <a:pt x="241102" y="264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18"/>
          <p:cNvSpPr/>
          <p:nvPr/>
        </p:nvSpPr>
        <p:spPr>
          <a:xfrm>
            <a:off x="3679031" y="2937867"/>
            <a:ext cx="267891" cy="17860"/>
          </a:xfrm>
          <a:custGeom>
            <a:avLst/>
            <a:gdLst/>
            <a:ahLst/>
            <a:cxnLst/>
            <a:rect l="0" t="0" r="0" b="0"/>
            <a:pathLst>
              <a:path w="267891" h="17860">
                <a:moveTo>
                  <a:pt x="0" y="17859"/>
                </a:moveTo>
                <a:lnTo>
                  <a:pt x="7688" y="10171"/>
                </a:lnTo>
                <a:lnTo>
                  <a:pt x="9094" y="9757"/>
                </a:lnTo>
                <a:lnTo>
                  <a:pt x="13302" y="9297"/>
                </a:lnTo>
                <a:lnTo>
                  <a:pt x="21250" y="9038"/>
                </a:lnTo>
                <a:lnTo>
                  <a:pt x="44109" y="8962"/>
                </a:lnTo>
                <a:lnTo>
                  <a:pt x="51234" y="7959"/>
                </a:lnTo>
                <a:lnTo>
                  <a:pt x="56977" y="6298"/>
                </a:lnTo>
                <a:lnTo>
                  <a:pt x="61797" y="4199"/>
                </a:lnTo>
                <a:lnTo>
                  <a:pt x="66994" y="3791"/>
                </a:lnTo>
                <a:lnTo>
                  <a:pt x="72444" y="4512"/>
                </a:lnTo>
                <a:lnTo>
                  <a:pt x="78062" y="5984"/>
                </a:lnTo>
                <a:lnTo>
                  <a:pt x="83791" y="6966"/>
                </a:lnTo>
                <a:lnTo>
                  <a:pt x="89595" y="7621"/>
                </a:lnTo>
                <a:lnTo>
                  <a:pt x="95449" y="8057"/>
                </a:lnTo>
                <a:lnTo>
                  <a:pt x="101335" y="7356"/>
                </a:lnTo>
                <a:lnTo>
                  <a:pt x="107245" y="5896"/>
                </a:lnTo>
                <a:lnTo>
                  <a:pt x="113168" y="3930"/>
                </a:lnTo>
                <a:lnTo>
                  <a:pt x="119101" y="3612"/>
                </a:lnTo>
                <a:lnTo>
                  <a:pt x="125042" y="4393"/>
                </a:lnTo>
                <a:lnTo>
                  <a:pt x="130986" y="5905"/>
                </a:lnTo>
                <a:lnTo>
                  <a:pt x="136933" y="5921"/>
                </a:lnTo>
                <a:lnTo>
                  <a:pt x="142883" y="4939"/>
                </a:lnTo>
                <a:lnTo>
                  <a:pt x="148833" y="3293"/>
                </a:lnTo>
                <a:lnTo>
                  <a:pt x="154784" y="2195"/>
                </a:lnTo>
                <a:lnTo>
                  <a:pt x="160736" y="1463"/>
                </a:lnTo>
                <a:lnTo>
                  <a:pt x="26789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19"/>
          <p:cNvSpPr/>
          <p:nvPr/>
        </p:nvSpPr>
        <p:spPr>
          <a:xfrm>
            <a:off x="4223742" y="2678906"/>
            <a:ext cx="1" cy="17860"/>
          </a:xfrm>
          <a:custGeom>
            <a:avLst/>
            <a:gdLst/>
            <a:ahLst/>
            <a:cxnLst/>
            <a:rect l="0" t="0" r="0" b="0"/>
            <a:pathLst>
              <a:path w="1" h="17860">
                <a:moveTo>
                  <a:pt x="0" y="17859"/>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20"/>
          <p:cNvSpPr/>
          <p:nvPr/>
        </p:nvSpPr>
        <p:spPr>
          <a:xfrm>
            <a:off x="4080916" y="2643296"/>
            <a:ext cx="178509" cy="176426"/>
          </a:xfrm>
          <a:custGeom>
            <a:avLst/>
            <a:gdLst/>
            <a:ahLst/>
            <a:cxnLst/>
            <a:rect l="0" t="0" r="0" b="0"/>
            <a:pathLst>
              <a:path w="178509" h="176426">
                <a:moveTo>
                  <a:pt x="124966" y="8821"/>
                </a:moveTo>
                <a:lnTo>
                  <a:pt x="115485" y="4080"/>
                </a:lnTo>
                <a:lnTo>
                  <a:pt x="111700" y="2684"/>
                </a:lnTo>
                <a:lnTo>
                  <a:pt x="108185" y="1753"/>
                </a:lnTo>
                <a:lnTo>
                  <a:pt x="104849" y="1132"/>
                </a:lnTo>
                <a:lnTo>
                  <a:pt x="100641" y="719"/>
                </a:lnTo>
                <a:lnTo>
                  <a:pt x="95851" y="443"/>
                </a:lnTo>
                <a:lnTo>
                  <a:pt x="86229" y="136"/>
                </a:lnTo>
                <a:lnTo>
                  <a:pt x="78646" y="0"/>
                </a:lnTo>
                <a:lnTo>
                  <a:pt x="73250" y="956"/>
                </a:lnTo>
                <a:lnTo>
                  <a:pt x="66676" y="2585"/>
                </a:lnTo>
                <a:lnTo>
                  <a:pt x="59317" y="4664"/>
                </a:lnTo>
                <a:lnTo>
                  <a:pt x="53419" y="6050"/>
                </a:lnTo>
                <a:lnTo>
                  <a:pt x="48495" y="6973"/>
                </a:lnTo>
                <a:lnTo>
                  <a:pt x="44220" y="7589"/>
                </a:lnTo>
                <a:lnTo>
                  <a:pt x="39385" y="8992"/>
                </a:lnTo>
                <a:lnTo>
                  <a:pt x="34178" y="10919"/>
                </a:lnTo>
                <a:lnTo>
                  <a:pt x="28722" y="13196"/>
                </a:lnTo>
                <a:lnTo>
                  <a:pt x="24093" y="15707"/>
                </a:lnTo>
                <a:lnTo>
                  <a:pt x="20014" y="18372"/>
                </a:lnTo>
                <a:lnTo>
                  <a:pt x="16303" y="21141"/>
                </a:lnTo>
                <a:lnTo>
                  <a:pt x="12836" y="24972"/>
                </a:lnTo>
                <a:lnTo>
                  <a:pt x="9533" y="29510"/>
                </a:lnTo>
                <a:lnTo>
                  <a:pt x="6339" y="34520"/>
                </a:lnTo>
                <a:lnTo>
                  <a:pt x="4210" y="38852"/>
                </a:lnTo>
                <a:lnTo>
                  <a:pt x="2790" y="42732"/>
                </a:lnTo>
                <a:lnTo>
                  <a:pt x="1844" y="46311"/>
                </a:lnTo>
                <a:lnTo>
                  <a:pt x="1213" y="49689"/>
                </a:lnTo>
                <a:lnTo>
                  <a:pt x="792" y="52934"/>
                </a:lnTo>
                <a:lnTo>
                  <a:pt x="512" y="56089"/>
                </a:lnTo>
                <a:lnTo>
                  <a:pt x="325" y="59184"/>
                </a:lnTo>
                <a:lnTo>
                  <a:pt x="117" y="65270"/>
                </a:lnTo>
                <a:lnTo>
                  <a:pt x="0" y="74274"/>
                </a:lnTo>
                <a:lnTo>
                  <a:pt x="976" y="79245"/>
                </a:lnTo>
                <a:lnTo>
                  <a:pt x="2619" y="85536"/>
                </a:lnTo>
                <a:lnTo>
                  <a:pt x="4706" y="92706"/>
                </a:lnTo>
                <a:lnTo>
                  <a:pt x="7090" y="99471"/>
                </a:lnTo>
                <a:lnTo>
                  <a:pt x="9671" y="105965"/>
                </a:lnTo>
                <a:lnTo>
                  <a:pt x="12384" y="112279"/>
                </a:lnTo>
                <a:lnTo>
                  <a:pt x="15185" y="117480"/>
                </a:lnTo>
                <a:lnTo>
                  <a:pt x="18045" y="121940"/>
                </a:lnTo>
                <a:lnTo>
                  <a:pt x="20943" y="125906"/>
                </a:lnTo>
                <a:lnTo>
                  <a:pt x="24860" y="130533"/>
                </a:lnTo>
                <a:lnTo>
                  <a:pt x="29455" y="135603"/>
                </a:lnTo>
                <a:lnTo>
                  <a:pt x="34503" y="140967"/>
                </a:lnTo>
                <a:lnTo>
                  <a:pt x="38861" y="144544"/>
                </a:lnTo>
                <a:lnTo>
                  <a:pt x="42758" y="146928"/>
                </a:lnTo>
                <a:lnTo>
                  <a:pt x="46348" y="148517"/>
                </a:lnTo>
                <a:lnTo>
                  <a:pt x="51718" y="151561"/>
                </a:lnTo>
                <a:lnTo>
                  <a:pt x="58275" y="155575"/>
                </a:lnTo>
                <a:lnTo>
                  <a:pt x="65623" y="160235"/>
                </a:lnTo>
                <a:lnTo>
                  <a:pt x="72506" y="164334"/>
                </a:lnTo>
                <a:lnTo>
                  <a:pt x="79078" y="168059"/>
                </a:lnTo>
                <a:lnTo>
                  <a:pt x="85445" y="171534"/>
                </a:lnTo>
                <a:lnTo>
                  <a:pt x="90681" y="173851"/>
                </a:lnTo>
                <a:lnTo>
                  <a:pt x="95164" y="175396"/>
                </a:lnTo>
                <a:lnTo>
                  <a:pt x="99145" y="176425"/>
                </a:lnTo>
                <a:lnTo>
                  <a:pt x="103783" y="176120"/>
                </a:lnTo>
                <a:lnTo>
                  <a:pt x="108860" y="174924"/>
                </a:lnTo>
                <a:lnTo>
                  <a:pt x="114229" y="173134"/>
                </a:lnTo>
                <a:lnTo>
                  <a:pt x="118800" y="171941"/>
                </a:lnTo>
                <a:lnTo>
                  <a:pt x="122840" y="171146"/>
                </a:lnTo>
                <a:lnTo>
                  <a:pt x="126526" y="170616"/>
                </a:lnTo>
                <a:lnTo>
                  <a:pt x="130966" y="169270"/>
                </a:lnTo>
                <a:lnTo>
                  <a:pt x="135912" y="167381"/>
                </a:lnTo>
                <a:lnTo>
                  <a:pt x="141193" y="165129"/>
                </a:lnTo>
                <a:lnTo>
                  <a:pt x="145706" y="163628"/>
                </a:lnTo>
                <a:lnTo>
                  <a:pt x="149707" y="162627"/>
                </a:lnTo>
                <a:lnTo>
                  <a:pt x="153367" y="161960"/>
                </a:lnTo>
                <a:lnTo>
                  <a:pt x="156798" y="160523"/>
                </a:lnTo>
                <a:lnTo>
                  <a:pt x="160078" y="158573"/>
                </a:lnTo>
                <a:lnTo>
                  <a:pt x="163257" y="156280"/>
                </a:lnTo>
                <a:lnTo>
                  <a:pt x="165376" y="153760"/>
                </a:lnTo>
                <a:lnTo>
                  <a:pt x="166789" y="151087"/>
                </a:lnTo>
                <a:lnTo>
                  <a:pt x="167731" y="148314"/>
                </a:lnTo>
                <a:lnTo>
                  <a:pt x="169351" y="145472"/>
                </a:lnTo>
                <a:lnTo>
                  <a:pt x="171424" y="142586"/>
                </a:lnTo>
                <a:lnTo>
                  <a:pt x="173797" y="139669"/>
                </a:lnTo>
                <a:lnTo>
                  <a:pt x="175380" y="135741"/>
                </a:lnTo>
                <a:lnTo>
                  <a:pt x="176434" y="131137"/>
                </a:lnTo>
                <a:lnTo>
                  <a:pt x="177138" y="126084"/>
                </a:lnTo>
                <a:lnTo>
                  <a:pt x="177607" y="120730"/>
                </a:lnTo>
                <a:lnTo>
                  <a:pt x="177919" y="115177"/>
                </a:lnTo>
                <a:lnTo>
                  <a:pt x="178267" y="104707"/>
                </a:lnTo>
                <a:lnTo>
                  <a:pt x="178462" y="92243"/>
                </a:lnTo>
                <a:lnTo>
                  <a:pt x="178508" y="81947"/>
                </a:lnTo>
                <a:lnTo>
                  <a:pt x="176536" y="75431"/>
                </a:lnTo>
                <a:lnTo>
                  <a:pt x="173237" y="68110"/>
                </a:lnTo>
                <a:lnTo>
                  <a:pt x="160685" y="44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21"/>
          <p:cNvSpPr/>
          <p:nvPr/>
        </p:nvSpPr>
        <p:spPr>
          <a:xfrm>
            <a:off x="3402210" y="266104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3222"/>
          <p:cNvSpPr/>
          <p:nvPr/>
        </p:nvSpPr>
        <p:spPr>
          <a:xfrm>
            <a:off x="3269983" y="2723554"/>
            <a:ext cx="203666" cy="115667"/>
          </a:xfrm>
          <a:custGeom>
            <a:avLst/>
            <a:gdLst/>
            <a:ahLst/>
            <a:cxnLst/>
            <a:rect l="0" t="0" r="0" b="0"/>
            <a:pathLst>
              <a:path w="203666" h="115667">
                <a:moveTo>
                  <a:pt x="25071" y="0"/>
                </a:moveTo>
                <a:lnTo>
                  <a:pt x="20331" y="9481"/>
                </a:lnTo>
                <a:lnTo>
                  <a:pt x="17942" y="13266"/>
                </a:lnTo>
                <a:lnTo>
                  <a:pt x="15357" y="16782"/>
                </a:lnTo>
                <a:lnTo>
                  <a:pt x="12642" y="20118"/>
                </a:lnTo>
                <a:lnTo>
                  <a:pt x="9840" y="23333"/>
                </a:lnTo>
                <a:lnTo>
                  <a:pt x="6980" y="26470"/>
                </a:lnTo>
                <a:lnTo>
                  <a:pt x="4080" y="29553"/>
                </a:lnTo>
                <a:lnTo>
                  <a:pt x="2148" y="32601"/>
                </a:lnTo>
                <a:lnTo>
                  <a:pt x="859" y="35624"/>
                </a:lnTo>
                <a:lnTo>
                  <a:pt x="0" y="38633"/>
                </a:lnTo>
                <a:lnTo>
                  <a:pt x="420" y="42622"/>
                </a:lnTo>
                <a:lnTo>
                  <a:pt x="1692" y="47266"/>
                </a:lnTo>
                <a:lnTo>
                  <a:pt x="5751" y="58711"/>
                </a:lnTo>
                <a:lnTo>
                  <a:pt x="10862" y="73719"/>
                </a:lnTo>
                <a:lnTo>
                  <a:pt x="13614" y="79904"/>
                </a:lnTo>
                <a:lnTo>
                  <a:pt x="16441" y="85019"/>
                </a:lnTo>
                <a:lnTo>
                  <a:pt x="19318" y="89422"/>
                </a:lnTo>
                <a:lnTo>
                  <a:pt x="22228" y="93349"/>
                </a:lnTo>
                <a:lnTo>
                  <a:pt x="25160" y="96959"/>
                </a:lnTo>
                <a:lnTo>
                  <a:pt x="28107" y="100358"/>
                </a:lnTo>
                <a:lnTo>
                  <a:pt x="31064" y="102624"/>
                </a:lnTo>
                <a:lnTo>
                  <a:pt x="36995" y="105142"/>
                </a:lnTo>
                <a:lnTo>
                  <a:pt x="55393" y="111300"/>
                </a:lnTo>
                <a:lnTo>
                  <a:pt x="62153" y="112896"/>
                </a:lnTo>
                <a:lnTo>
                  <a:pt x="68644" y="113959"/>
                </a:lnTo>
                <a:lnTo>
                  <a:pt x="74956" y="114668"/>
                </a:lnTo>
                <a:lnTo>
                  <a:pt x="81148" y="115141"/>
                </a:lnTo>
                <a:lnTo>
                  <a:pt x="87260" y="115456"/>
                </a:lnTo>
                <a:lnTo>
                  <a:pt x="93320" y="115666"/>
                </a:lnTo>
                <a:lnTo>
                  <a:pt x="99344" y="114814"/>
                </a:lnTo>
                <a:lnTo>
                  <a:pt x="105344" y="113254"/>
                </a:lnTo>
                <a:lnTo>
                  <a:pt x="133973" y="103620"/>
                </a:lnTo>
                <a:lnTo>
                  <a:pt x="140336" y="101822"/>
                </a:lnTo>
                <a:lnTo>
                  <a:pt x="145571" y="100624"/>
                </a:lnTo>
                <a:lnTo>
                  <a:pt x="150053" y="99825"/>
                </a:lnTo>
                <a:lnTo>
                  <a:pt x="156017" y="97308"/>
                </a:lnTo>
                <a:lnTo>
                  <a:pt x="162970" y="93645"/>
                </a:lnTo>
                <a:lnTo>
                  <a:pt x="170582" y="89219"/>
                </a:lnTo>
                <a:lnTo>
                  <a:pt x="175657" y="85276"/>
                </a:lnTo>
                <a:lnTo>
                  <a:pt x="179040" y="81656"/>
                </a:lnTo>
                <a:lnTo>
                  <a:pt x="181295" y="78250"/>
                </a:lnTo>
                <a:lnTo>
                  <a:pt x="183791" y="74987"/>
                </a:lnTo>
                <a:lnTo>
                  <a:pt x="186447" y="71819"/>
                </a:lnTo>
                <a:lnTo>
                  <a:pt x="203665"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355312"/>
          </a:xfrm>
          <a:prstGeom prst="rect">
            <a:avLst/>
          </a:prstGeom>
          <a:noFill/>
        </p:spPr>
        <p:txBody>
          <a:bodyPr wrap="square" rtlCol="1">
            <a:spAutoFit/>
          </a:bodyPr>
          <a:lstStyle/>
          <a:p>
            <a:r>
              <a:rPr lang="ar-SA" dirty="0" smtClean="0"/>
              <a:t> </a:t>
            </a:r>
            <a:r>
              <a:rPr lang="en-US" dirty="0" smtClean="0"/>
              <a:t> </a:t>
            </a:r>
            <a:r>
              <a:rPr lang="en-US" b="1" dirty="0" smtClean="0">
                <a:solidFill>
                  <a:srgbClr val="0070C0"/>
                </a:solidFill>
              </a:rPr>
              <a:t>6. Coordinators: </a:t>
            </a:r>
            <a:r>
              <a:rPr lang="en-US" dirty="0" smtClean="0"/>
              <a:t>There are two types of words traditionally called Conjunctions in English: Coordinators and subordinators. Coordinators are used to indicate relationship between two units such as phrases or clauses. The main coordinators are: and, but, and or. In the following examples, the coordinated elements are marked [  ] </a:t>
            </a:r>
            <a:r>
              <a:rPr lang="en-US" dirty="0" smtClean="0">
                <a:solidFill>
                  <a:srgbClr val="C00000"/>
                </a:solidFill>
              </a:rPr>
              <a:t>(e.g. [Mother] </a:t>
            </a:r>
            <a:r>
              <a:rPr lang="en-US" b="1" i="1" dirty="0" smtClean="0">
                <a:solidFill>
                  <a:srgbClr val="0070C0"/>
                </a:solidFill>
              </a:rPr>
              <a:t>and</a:t>
            </a:r>
            <a:r>
              <a:rPr lang="en-US" dirty="0" smtClean="0">
                <a:solidFill>
                  <a:srgbClr val="C00000"/>
                </a:solidFill>
              </a:rPr>
              <a:t> [ I ] saw it) ( [I don’t want to speak too soon], </a:t>
            </a:r>
            <a:r>
              <a:rPr lang="en-US" b="1" i="1" dirty="0" smtClean="0">
                <a:solidFill>
                  <a:srgbClr val="0070C0"/>
                </a:solidFill>
              </a:rPr>
              <a:t>but</a:t>
            </a:r>
            <a:r>
              <a:rPr lang="en-US" dirty="0" smtClean="0">
                <a:solidFill>
                  <a:srgbClr val="C00000"/>
                </a:solidFill>
              </a:rPr>
              <a:t> [I think I have been fairly consistent this season]) ( Is this necessarily [good] </a:t>
            </a:r>
            <a:r>
              <a:rPr lang="en-US" b="1" i="1" dirty="0" smtClean="0">
                <a:solidFill>
                  <a:srgbClr val="0070C0"/>
                </a:solidFill>
              </a:rPr>
              <a:t>or</a:t>
            </a:r>
            <a:r>
              <a:rPr lang="en-US" dirty="0" smtClean="0">
                <a:solidFill>
                  <a:srgbClr val="C00000"/>
                </a:solidFill>
              </a:rPr>
              <a:t> [bad]).</a:t>
            </a:r>
            <a:endParaRPr lang="ar-SA" dirty="0" smtClean="0">
              <a:solidFill>
                <a:srgbClr val="C00000"/>
              </a:solidFill>
            </a:endParaRPr>
          </a:p>
          <a:p>
            <a:r>
              <a:rPr lang="en-US" dirty="0" smtClean="0"/>
              <a:t> </a:t>
            </a:r>
          </a:p>
          <a:p>
            <a:r>
              <a:rPr lang="en-US" dirty="0" smtClean="0"/>
              <a:t>Correlative coordinators ( both   X   and   Y) ( not only X    but also   Y) ( either    X    or     Y) ( neither     X   nor   Y).</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16"/>
          <p:cNvSpPr/>
          <p:nvPr/>
        </p:nvSpPr>
        <p:spPr>
          <a:xfrm>
            <a:off x="3178968" y="3206125"/>
            <a:ext cx="1669853" cy="53209"/>
          </a:xfrm>
          <a:custGeom>
            <a:avLst/>
            <a:gdLst/>
            <a:ahLst/>
            <a:cxnLst/>
            <a:rect l="0" t="0" r="0" b="0"/>
            <a:pathLst>
              <a:path w="1669853" h="53209">
                <a:moveTo>
                  <a:pt x="0" y="44281"/>
                </a:moveTo>
                <a:lnTo>
                  <a:pt x="27806" y="44281"/>
                </a:lnTo>
                <a:lnTo>
                  <a:pt x="31436" y="45273"/>
                </a:lnTo>
                <a:lnTo>
                  <a:pt x="34848" y="46927"/>
                </a:lnTo>
                <a:lnTo>
                  <a:pt x="38115" y="49022"/>
                </a:lnTo>
                <a:lnTo>
                  <a:pt x="43270" y="50418"/>
                </a:lnTo>
                <a:lnTo>
                  <a:pt x="56934" y="51969"/>
                </a:lnTo>
                <a:lnTo>
                  <a:pt x="99876" y="53138"/>
                </a:lnTo>
                <a:lnTo>
                  <a:pt x="182812" y="53208"/>
                </a:lnTo>
                <a:lnTo>
                  <a:pt x="194304" y="52216"/>
                </a:lnTo>
                <a:lnTo>
                  <a:pt x="238701" y="47073"/>
                </a:lnTo>
                <a:lnTo>
                  <a:pt x="323554" y="39908"/>
                </a:lnTo>
                <a:lnTo>
                  <a:pt x="345679" y="38389"/>
                </a:lnTo>
                <a:lnTo>
                  <a:pt x="556702" y="27781"/>
                </a:lnTo>
                <a:lnTo>
                  <a:pt x="603949" y="24380"/>
                </a:lnTo>
                <a:lnTo>
                  <a:pt x="653391" y="20553"/>
                </a:lnTo>
                <a:lnTo>
                  <a:pt x="685287" y="18852"/>
                </a:lnTo>
                <a:lnTo>
                  <a:pt x="732618" y="17671"/>
                </a:lnTo>
                <a:lnTo>
                  <a:pt x="923553" y="17492"/>
                </a:lnTo>
                <a:lnTo>
                  <a:pt x="963116" y="14846"/>
                </a:lnTo>
                <a:lnTo>
                  <a:pt x="1010466" y="11355"/>
                </a:lnTo>
                <a:lnTo>
                  <a:pt x="1038125" y="9803"/>
                </a:lnTo>
                <a:lnTo>
                  <a:pt x="1079074" y="8930"/>
                </a:lnTo>
                <a:lnTo>
                  <a:pt x="1345747" y="8562"/>
                </a:lnTo>
                <a:lnTo>
                  <a:pt x="1358532" y="7570"/>
                </a:lnTo>
                <a:lnTo>
                  <a:pt x="1370032" y="5916"/>
                </a:lnTo>
                <a:lnTo>
                  <a:pt x="1380675" y="3822"/>
                </a:lnTo>
                <a:lnTo>
                  <a:pt x="1390747" y="2425"/>
                </a:lnTo>
                <a:lnTo>
                  <a:pt x="1409875" y="874"/>
                </a:lnTo>
                <a:lnTo>
                  <a:pt x="1451600" y="0"/>
                </a:lnTo>
                <a:lnTo>
                  <a:pt x="1468789" y="870"/>
                </a:lnTo>
                <a:lnTo>
                  <a:pt x="1487193" y="2442"/>
                </a:lnTo>
                <a:lnTo>
                  <a:pt x="1506407" y="4482"/>
                </a:lnTo>
                <a:lnTo>
                  <a:pt x="1522193" y="5842"/>
                </a:lnTo>
                <a:lnTo>
                  <a:pt x="1547671" y="7353"/>
                </a:lnTo>
                <a:lnTo>
                  <a:pt x="1587437" y="8025"/>
                </a:lnTo>
                <a:lnTo>
                  <a:pt x="1629255" y="9315"/>
                </a:lnTo>
                <a:lnTo>
                  <a:pt x="1641795" y="11049"/>
                </a:lnTo>
                <a:lnTo>
                  <a:pt x="1669852" y="174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en-US" dirty="0" smtClean="0"/>
              <a:t> </a:t>
            </a:r>
            <a:r>
              <a:rPr lang="en-US" b="1" u="sng" dirty="0" smtClean="0">
                <a:solidFill>
                  <a:srgbClr val="0070C0"/>
                </a:solidFill>
              </a:rPr>
              <a:t>7. Subordinators: </a:t>
            </a:r>
            <a:r>
              <a:rPr lang="en-US" dirty="0" smtClean="0"/>
              <a:t>are linking words that introduce clauses known as dependent clauses (clauses which cannot stand along without another clause, called the main clause: </a:t>
            </a:r>
            <a:r>
              <a:rPr lang="en-US" dirty="0" smtClean="0">
                <a:solidFill>
                  <a:srgbClr val="C00000"/>
                </a:solidFill>
              </a:rPr>
              <a:t>( You can hold her[ </a:t>
            </a:r>
            <a:r>
              <a:rPr lang="en-US" b="1" i="1" dirty="0" smtClean="0">
                <a:solidFill>
                  <a:srgbClr val="0070C0"/>
                </a:solidFill>
              </a:rPr>
              <a:t>if</a:t>
            </a:r>
            <a:r>
              <a:rPr lang="en-US" dirty="0" smtClean="0">
                <a:solidFill>
                  <a:srgbClr val="C00000"/>
                </a:solidFill>
              </a:rPr>
              <a:t> you want])</a:t>
            </a:r>
            <a:r>
              <a:rPr lang="en-US" dirty="0" smtClean="0"/>
              <a:t>. The subordinator shows the connection of meaning between the main clause and the subordinate clause. Subordinators fall into three major subclasses:</a:t>
            </a:r>
          </a:p>
          <a:p>
            <a:pPr marL="285750" indent="-285750">
              <a:buFontTx/>
              <a:buChar char="-"/>
            </a:pPr>
            <a:r>
              <a:rPr lang="en-US" dirty="0" smtClean="0"/>
              <a:t>The great majority of subordinators introduce adverbial clauses, adding details of time, place, reason, etc. to the main clause </a:t>
            </a:r>
            <a:r>
              <a:rPr lang="en-US" dirty="0" smtClean="0">
                <a:solidFill>
                  <a:srgbClr val="993300"/>
                </a:solidFill>
              </a:rPr>
              <a:t>(e.g. after, as, because, if, since, although, while).</a:t>
            </a:r>
          </a:p>
          <a:p>
            <a:pPr marL="285750" indent="-285750">
              <a:buFontTx/>
              <a:buChar char="-"/>
            </a:pPr>
            <a:r>
              <a:rPr lang="en-US" dirty="0" smtClean="0"/>
              <a:t>Three subordinators introduce degree clauses: </a:t>
            </a:r>
            <a:r>
              <a:rPr lang="en-US" dirty="0" smtClean="0">
                <a:solidFill>
                  <a:srgbClr val="993300"/>
                </a:solidFill>
              </a:rPr>
              <a:t>(as, than, that).</a:t>
            </a:r>
          </a:p>
          <a:p>
            <a:pPr marL="285750" indent="-285750">
              <a:buFontTx/>
              <a:buChar char="-"/>
            </a:pPr>
            <a:r>
              <a:rPr lang="en-US" dirty="0" smtClean="0"/>
              <a:t>Three subordinators introduce complement clauses: </a:t>
            </a:r>
            <a:r>
              <a:rPr lang="en-US" dirty="0" smtClean="0">
                <a:solidFill>
                  <a:srgbClr val="993300"/>
                </a:solidFill>
              </a:rPr>
              <a:t>( if, that, whether).</a:t>
            </a:r>
          </a:p>
          <a:p>
            <a:endParaRPr lang="ar-SA" dirty="0" smtClean="0"/>
          </a:p>
          <a:p>
            <a:r>
              <a:rPr lang="en-US" b="1" u="sng" dirty="0" smtClean="0">
                <a:solidFill>
                  <a:srgbClr val="0070C0"/>
                </a:solidFill>
              </a:rPr>
              <a:t>8. Special Classes of Words: </a:t>
            </a:r>
            <a:r>
              <a:rPr lang="en-US" dirty="0" smtClean="0"/>
              <a:t>A few classes of function words have special qualities</a:t>
            </a:r>
            <a:r>
              <a:rPr lang="en-US" dirty="0" smtClean="0">
                <a:solidFill>
                  <a:srgbClr val="C00000"/>
                </a:solidFill>
              </a:rPr>
              <a:t>: </a:t>
            </a:r>
            <a:r>
              <a:rPr lang="en-US" dirty="0" err="1" smtClean="0">
                <a:solidFill>
                  <a:srgbClr val="C00000"/>
                </a:solidFill>
              </a:rPr>
              <a:t>wh</a:t>
            </a:r>
            <a:r>
              <a:rPr lang="en-US" dirty="0" smtClean="0">
                <a:solidFill>
                  <a:srgbClr val="C00000"/>
                </a:solidFill>
              </a:rPr>
              <a:t>-words, existential there, the </a:t>
            </a:r>
            <a:r>
              <a:rPr lang="en-US" dirty="0" err="1" smtClean="0">
                <a:solidFill>
                  <a:srgbClr val="C00000"/>
                </a:solidFill>
              </a:rPr>
              <a:t>negator</a:t>
            </a:r>
            <a:r>
              <a:rPr lang="en-US" dirty="0" smtClean="0">
                <a:solidFill>
                  <a:srgbClr val="C00000"/>
                </a:solidFill>
              </a:rPr>
              <a:t> not, the infinitive marker to, and numerals.</a:t>
            </a:r>
            <a:endParaRPr lang="ar-SA" dirty="0" smtClean="0">
              <a:solidFill>
                <a:srgbClr val="C00000"/>
              </a:solidFill>
            </a:endParaRP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r>
              <a:rPr lang="en-US" dirty="0" smtClean="0"/>
              <a:t> </a:t>
            </a:r>
            <a:endParaRPr lang="ar-SA" dirty="0"/>
          </a:p>
        </p:txBody>
      </p:sp>
      <p:sp>
        <p:nvSpPr>
          <p:cNvPr id="6" name="SMARTPenAnnotation3215"/>
          <p:cNvSpPr/>
          <p:nvPr/>
        </p:nvSpPr>
        <p:spPr>
          <a:xfrm>
            <a:off x="162149" y="4634507"/>
            <a:ext cx="275406" cy="249496"/>
          </a:xfrm>
          <a:custGeom>
            <a:avLst/>
            <a:gdLst/>
            <a:ahLst/>
            <a:cxnLst/>
            <a:rect l="0" t="0" r="0" b="0"/>
            <a:pathLst>
              <a:path w="275406" h="249496">
                <a:moveTo>
                  <a:pt x="34304" y="107157"/>
                </a:moveTo>
                <a:lnTo>
                  <a:pt x="24823" y="111897"/>
                </a:lnTo>
                <a:lnTo>
                  <a:pt x="17522" y="114224"/>
                </a:lnTo>
                <a:lnTo>
                  <a:pt x="14186" y="114845"/>
                </a:lnTo>
                <a:lnTo>
                  <a:pt x="11962" y="117243"/>
                </a:lnTo>
                <a:lnTo>
                  <a:pt x="10480" y="120826"/>
                </a:lnTo>
                <a:lnTo>
                  <a:pt x="7840" y="132084"/>
                </a:lnTo>
                <a:lnTo>
                  <a:pt x="3360" y="150316"/>
                </a:lnTo>
                <a:lnTo>
                  <a:pt x="1768" y="158750"/>
                </a:lnTo>
                <a:lnTo>
                  <a:pt x="707" y="166356"/>
                </a:lnTo>
                <a:lnTo>
                  <a:pt x="0" y="173413"/>
                </a:lnTo>
                <a:lnTo>
                  <a:pt x="520" y="180101"/>
                </a:lnTo>
                <a:lnTo>
                  <a:pt x="1860" y="186544"/>
                </a:lnTo>
                <a:lnTo>
                  <a:pt x="3745" y="192823"/>
                </a:lnTo>
                <a:lnTo>
                  <a:pt x="5001" y="198994"/>
                </a:lnTo>
                <a:lnTo>
                  <a:pt x="5839" y="205092"/>
                </a:lnTo>
                <a:lnTo>
                  <a:pt x="6398" y="211143"/>
                </a:lnTo>
                <a:lnTo>
                  <a:pt x="7762" y="216168"/>
                </a:lnTo>
                <a:lnTo>
                  <a:pt x="9664" y="220511"/>
                </a:lnTo>
                <a:lnTo>
                  <a:pt x="14423" y="227981"/>
                </a:lnTo>
                <a:lnTo>
                  <a:pt x="19845" y="234609"/>
                </a:lnTo>
                <a:lnTo>
                  <a:pt x="25563" y="240862"/>
                </a:lnTo>
                <a:lnTo>
                  <a:pt x="28476" y="243919"/>
                </a:lnTo>
                <a:lnTo>
                  <a:pt x="32403" y="245956"/>
                </a:lnTo>
                <a:lnTo>
                  <a:pt x="37005" y="247315"/>
                </a:lnTo>
                <a:lnTo>
                  <a:pt x="42058" y="248220"/>
                </a:lnTo>
                <a:lnTo>
                  <a:pt x="47411" y="248824"/>
                </a:lnTo>
                <a:lnTo>
                  <a:pt x="52964" y="249227"/>
                </a:lnTo>
                <a:lnTo>
                  <a:pt x="58650" y="249495"/>
                </a:lnTo>
                <a:lnTo>
                  <a:pt x="63433" y="248682"/>
                </a:lnTo>
                <a:lnTo>
                  <a:pt x="71393" y="245132"/>
                </a:lnTo>
                <a:lnTo>
                  <a:pt x="76889" y="241805"/>
                </a:lnTo>
                <a:lnTo>
                  <a:pt x="90934" y="232815"/>
                </a:lnTo>
                <a:lnTo>
                  <a:pt x="97854" y="226648"/>
                </a:lnTo>
                <a:lnTo>
                  <a:pt x="104452" y="219560"/>
                </a:lnTo>
                <a:lnTo>
                  <a:pt x="110835" y="211858"/>
                </a:lnTo>
                <a:lnTo>
                  <a:pt x="118067" y="203746"/>
                </a:lnTo>
                <a:lnTo>
                  <a:pt x="134039" y="186797"/>
                </a:lnTo>
                <a:lnTo>
                  <a:pt x="142466" y="177117"/>
                </a:lnTo>
                <a:lnTo>
                  <a:pt x="151060" y="166695"/>
                </a:lnTo>
                <a:lnTo>
                  <a:pt x="168547" y="144532"/>
                </a:lnTo>
                <a:lnTo>
                  <a:pt x="186241" y="121453"/>
                </a:lnTo>
                <a:lnTo>
                  <a:pt x="195126" y="108750"/>
                </a:lnTo>
                <a:lnTo>
                  <a:pt x="204027" y="95320"/>
                </a:lnTo>
                <a:lnTo>
                  <a:pt x="212937" y="81406"/>
                </a:lnTo>
                <a:lnTo>
                  <a:pt x="223838" y="66177"/>
                </a:lnTo>
                <a:lnTo>
                  <a:pt x="236066" y="50072"/>
                </a:lnTo>
                <a:lnTo>
                  <a:pt x="2754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
        <p:nvSpPr>
          <p:cNvPr id="10" name="SMARTPenAnnotation3214"/>
          <p:cNvSpPr/>
          <p:nvPr/>
        </p:nvSpPr>
        <p:spPr>
          <a:xfrm>
            <a:off x="2277070" y="5366742"/>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1795</TotalTime>
  <Words>1802</Words>
  <Application>Microsoft Office PowerPoint</Application>
  <PresentationFormat>عرض على الشاشة (3:4)‏</PresentationFormat>
  <Paragraphs>174</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Third Lecture</vt:lpstr>
      <vt:lpstr> Function Words</vt:lpstr>
      <vt:lpstr> Function Word Classes</vt:lpstr>
      <vt:lpstr> Function Word Classes</vt:lpstr>
      <vt:lpstr> Function Word Classes</vt:lpstr>
      <vt:lpstr> Function Word Classes</vt:lpstr>
      <vt:lpstr> Function Words Classes</vt:lpstr>
      <vt:lpstr> Function Words Classes</vt:lpstr>
      <vt:lpstr> Function Words Classes</vt:lpstr>
      <vt:lpstr> Function Words Classes</vt:lpstr>
      <vt:lpstr> Function Words Classes</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147</cp:revision>
  <dcterms:created xsi:type="dcterms:W3CDTF">1601-01-01T00:00:00Z</dcterms:created>
  <dcterms:modified xsi:type="dcterms:W3CDTF">2012-02-07T12:43:13Z</dcterms:modified>
</cp:coreProperties>
</file>