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17"/>
  </p:notesMasterIdLst>
  <p:handoutMasterIdLst>
    <p:handoutMasterId r:id="rId18"/>
  </p:handoutMasterIdLst>
  <p:sldIdLst>
    <p:sldId id="286" r:id="rId5"/>
    <p:sldId id="287" r:id="rId6"/>
    <p:sldId id="289" r:id="rId7"/>
    <p:sldId id="290" r:id="rId8"/>
    <p:sldId id="291" r:id="rId9"/>
    <p:sldId id="292" r:id="rId10"/>
    <p:sldId id="293" r:id="rId11"/>
    <p:sldId id="294" r:id="rId12"/>
    <p:sldId id="295" r:id="rId13"/>
    <p:sldId id="296" r:id="rId14"/>
    <p:sldId id="297" r:id="rId15"/>
    <p:sldId id="288" r:id="rId1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34" autoAdjust="0"/>
    <p:restoredTop sz="94660" autoAdjust="0"/>
  </p:normalViewPr>
  <p:slideViewPr>
    <p:cSldViewPr>
      <p:cViewPr>
        <p:scale>
          <a:sx n="76" d="100"/>
          <a:sy n="76" d="100"/>
        </p:scale>
        <p:origin x="-98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val="1147638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val="16760269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p14="http://schemas.microsoft.com/office/powerpoint/2010/main" val="20376996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val="22206573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6</a:t>
            </a:fld>
            <a:endParaRPr lang="en-US" dirty="0"/>
          </a:p>
        </p:txBody>
      </p:sp>
    </p:spTree>
    <p:extLst>
      <p:ext uri="{BB962C8B-B14F-4D97-AF65-F5344CB8AC3E}">
        <p14:creationId xmlns:p14="http://schemas.microsoft.com/office/powerpoint/2010/main" val="28103880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7</a:t>
            </a:fld>
            <a:endParaRPr lang="en-US" dirty="0"/>
          </a:p>
        </p:txBody>
      </p:sp>
    </p:spTree>
    <p:extLst>
      <p:ext uri="{BB962C8B-B14F-4D97-AF65-F5344CB8AC3E}">
        <p14:creationId xmlns:p14="http://schemas.microsoft.com/office/powerpoint/2010/main" val="1756461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8</a:t>
            </a:fld>
            <a:endParaRPr lang="en-US" dirty="0"/>
          </a:p>
        </p:txBody>
      </p:sp>
    </p:spTree>
    <p:extLst>
      <p:ext uri="{BB962C8B-B14F-4D97-AF65-F5344CB8AC3E}">
        <p14:creationId xmlns:p14="http://schemas.microsoft.com/office/powerpoint/2010/main" val="25653012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9</a:t>
            </a:fld>
            <a:endParaRPr lang="en-US" dirty="0"/>
          </a:p>
        </p:txBody>
      </p:sp>
    </p:spTree>
    <p:extLst>
      <p:ext uri="{BB962C8B-B14F-4D97-AF65-F5344CB8AC3E}">
        <p14:creationId xmlns:p14="http://schemas.microsoft.com/office/powerpoint/2010/main" val="29238208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10</a:t>
            </a:fld>
            <a:endParaRPr lang="en-US" dirty="0"/>
          </a:p>
        </p:txBody>
      </p:sp>
    </p:spTree>
    <p:extLst>
      <p:ext uri="{BB962C8B-B14F-4D97-AF65-F5344CB8AC3E}">
        <p14:creationId xmlns:p14="http://schemas.microsoft.com/office/powerpoint/2010/main" val="4042891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11</a:t>
            </a:fld>
            <a:endParaRPr lang="en-US" dirty="0"/>
          </a:p>
        </p:txBody>
      </p:sp>
    </p:spTree>
    <p:extLst>
      <p:ext uri="{BB962C8B-B14F-4D97-AF65-F5344CB8AC3E}">
        <p14:creationId xmlns:p14="http://schemas.microsoft.com/office/powerpoint/2010/main" val="41245840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12</a:t>
            </a:fld>
            <a:endParaRPr lang="en-US" dirty="0"/>
          </a:p>
        </p:txBody>
      </p:sp>
    </p:spTree>
    <p:extLst>
      <p:ext uri="{BB962C8B-B14F-4D97-AF65-F5344CB8AC3E}">
        <p14:creationId xmlns:p14="http://schemas.microsoft.com/office/powerpoint/2010/main" val="23810536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en-US" sz="3700" b="1" dirty="0" smtClean="0">
                <a:solidFill>
                  <a:schemeClr val="accent1">
                    <a:lumMod val="50000"/>
                  </a:schemeClr>
                </a:solidFill>
                <a:latin typeface="AYM Wadiy S_U normal."/>
                <a:cs typeface="Times New Roman" pitchFamily="18" charset="0"/>
              </a:rPr>
              <a:t> Syntax &amp; Morphology</a:t>
            </a:r>
            <a:endParaRPr lang="ar-SA" sz="3700" b="1" dirty="0">
              <a:solidFill>
                <a:schemeClr val="accent1">
                  <a:lumMod val="50000"/>
                </a:schemeClr>
              </a:solidFill>
              <a:latin typeface="AYM Wadiy S_U normal."/>
              <a:cs typeface="Times New Roman" pitchFamily="18" charset="0"/>
            </a:endParaRPr>
          </a:p>
          <a:p>
            <a:pPr algn="ctr">
              <a:defRPr/>
            </a:pPr>
            <a:r>
              <a:rPr lang="en-US" sz="2800" b="1" dirty="0" smtClean="0">
                <a:solidFill>
                  <a:srgbClr val="7F7F7F"/>
                </a:solidFill>
                <a:latin typeface="Calibri" pitchFamily="34" charset="0"/>
              </a:rPr>
              <a:t> </a:t>
            </a:r>
            <a:endParaRPr lang="en-US" sz="2800" b="1" dirty="0">
              <a:solidFill>
                <a:srgbClr val="7F7F7F"/>
              </a:solidFill>
              <a:latin typeface="Calibri" pitchFamily="34" charset="0"/>
            </a:endParaRPr>
          </a:p>
          <a:p>
            <a:pPr algn="ctr">
              <a:defRPr/>
            </a:pPr>
            <a:r>
              <a:rPr lang="en-US" sz="2600" b="1" dirty="0" smtClean="0">
                <a:solidFill>
                  <a:srgbClr val="7F7F7F"/>
                </a:solidFill>
                <a:latin typeface="Calibri" pitchFamily="34" charset="0"/>
                <a:cs typeface="Times New Roman" pitchFamily="18" charset="0"/>
              </a:rPr>
              <a:t> Dr. Abdullah Al-</a:t>
            </a:r>
            <a:r>
              <a:rPr lang="en-US" sz="2600" b="1" dirty="0" err="1" smtClean="0">
                <a:solidFill>
                  <a:srgbClr val="7F7F7F"/>
                </a:solidFill>
                <a:latin typeface="Calibri" pitchFamily="34" charset="0"/>
                <a:cs typeface="Times New Roman" pitchFamily="18" charset="0"/>
              </a:rPr>
              <a:t>Mulhim</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en-US" spc="-150" dirty="0" smtClean="0">
                <a:solidFill>
                  <a:srgbClr val="376092"/>
                </a:solidFill>
                <a:latin typeface="ae_AlMateen" pitchFamily="2" charset="-78"/>
                <a:cs typeface="ae_AlMateen" pitchFamily="2" charset="-78"/>
              </a:rPr>
              <a:t>Seventh Lecture</a:t>
            </a:r>
          </a:p>
        </p:txBody>
      </p:sp>
      <p:sp>
        <p:nvSpPr>
          <p:cNvPr id="4" name="Subtitle 3"/>
          <p:cNvSpPr>
            <a:spLocks noGrp="1"/>
          </p:cNvSpPr>
          <p:nvPr>
            <p:ph type="subTitle" idx="1"/>
          </p:nvPr>
        </p:nvSpPr>
        <p:spPr/>
        <p:txBody>
          <a:bodyPr/>
          <a:lstStyle/>
          <a:p>
            <a:r>
              <a:rPr lang="ar-SA" b="1" dirty="0" smtClean="0"/>
              <a:t> </a:t>
            </a:r>
            <a:r>
              <a:rPr lang="en-US" b="1" dirty="0" smtClean="0"/>
              <a:t>Prepositions</a:t>
            </a:r>
            <a:endParaRPr lang="ar-SA" dirty="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Prepositions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1916832"/>
            <a:ext cx="8064896" cy="6740307"/>
          </a:xfrm>
          <a:prstGeom prst="rect">
            <a:avLst/>
          </a:prstGeom>
          <a:noFill/>
        </p:spPr>
        <p:txBody>
          <a:bodyPr wrap="square" rtlCol="1">
            <a:spAutoFit/>
          </a:bodyPr>
          <a:lstStyle/>
          <a:p>
            <a:r>
              <a:rPr lang="ar-SA" dirty="0" smtClean="0"/>
              <a:t> </a:t>
            </a:r>
            <a:r>
              <a:rPr lang="en-US" dirty="0" smtClean="0"/>
              <a:t> So far, our grammar-making is moving along nicely, and the model grammar that we have discovered can now generate many different kinds of sentences. Still, it cannot generate all of them, and you have probably spotted some of its inadequacies. Consider the following sentences:</a:t>
            </a:r>
          </a:p>
          <a:p>
            <a:r>
              <a:rPr lang="en-US" dirty="0" smtClean="0">
                <a:solidFill>
                  <a:srgbClr val="002060"/>
                </a:solidFill>
              </a:rPr>
              <a:t>John scrambled over the barricade.</a:t>
            </a:r>
          </a:p>
          <a:p>
            <a:r>
              <a:rPr lang="en-US" dirty="0" smtClean="0">
                <a:solidFill>
                  <a:srgbClr val="002060"/>
                </a:solidFill>
              </a:rPr>
              <a:t>The smugglers sneaked the contraband past the guards.</a:t>
            </a:r>
          </a:p>
          <a:p>
            <a:r>
              <a:rPr lang="en-US" dirty="0" smtClean="0">
                <a:solidFill>
                  <a:srgbClr val="002060"/>
                </a:solidFill>
              </a:rPr>
              <a:t>The genetic researchers crossed a tiger with a lion.</a:t>
            </a:r>
          </a:p>
          <a:p>
            <a:r>
              <a:rPr lang="en-US" dirty="0" smtClean="0"/>
              <a:t>Each of these phrases has the intuitive feel of a unit, and each consists of a noun phrase preceded by a word such as </a:t>
            </a:r>
            <a:r>
              <a:rPr lang="en-US" i="1" dirty="0" smtClean="0">
                <a:solidFill>
                  <a:srgbClr val="FF0000"/>
                </a:solidFill>
              </a:rPr>
              <a:t>over, past, or with</a:t>
            </a:r>
            <a:r>
              <a:rPr lang="en-US" dirty="0" smtClean="0"/>
              <a:t>. We will call words of this kind </a:t>
            </a:r>
            <a:r>
              <a:rPr lang="en-US" dirty="0" smtClean="0">
                <a:solidFill>
                  <a:srgbClr val="993300"/>
                </a:solidFill>
              </a:rPr>
              <a:t>PREPOSITIONS (P) </a:t>
            </a:r>
            <a:r>
              <a:rPr lang="en-US" dirty="0" smtClean="0"/>
              <a:t>because they are placed  before noun phrases. The word </a:t>
            </a:r>
            <a:r>
              <a:rPr lang="en-US" i="1" dirty="0" smtClean="0">
                <a:solidFill>
                  <a:srgbClr val="FF0000"/>
                </a:solidFill>
              </a:rPr>
              <a:t>over</a:t>
            </a:r>
            <a:r>
              <a:rPr lang="en-US" dirty="0" smtClean="0"/>
              <a:t> is a preposition, and the entire constituent over the barricade can be called a </a:t>
            </a:r>
            <a:r>
              <a:rPr lang="en-US" dirty="0" smtClean="0">
                <a:solidFill>
                  <a:srgbClr val="993300"/>
                </a:solidFill>
              </a:rPr>
              <a:t>PREPOSITIONAL PHRASE (PP). </a:t>
            </a:r>
            <a:r>
              <a:rPr lang="en-US" dirty="0" smtClean="0"/>
              <a:t>A prepositional phrase consists of a preposition followed by a noun phrase.</a:t>
            </a:r>
          </a:p>
          <a:p>
            <a:pPr algn="ctr"/>
            <a:r>
              <a:rPr lang="en-US" dirty="0" smtClean="0">
                <a:solidFill>
                  <a:srgbClr val="FF0000"/>
                </a:solidFill>
              </a:rPr>
              <a:t>PP -----&gt; P  NP</a:t>
            </a:r>
          </a:p>
          <a:p>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Prepositions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6463308"/>
          </a:xfrm>
          <a:prstGeom prst="rect">
            <a:avLst/>
          </a:prstGeom>
          <a:noFill/>
        </p:spPr>
        <p:txBody>
          <a:bodyPr wrap="square" rtlCol="1">
            <a:spAutoFit/>
          </a:bodyPr>
          <a:lstStyle/>
          <a:p>
            <a:r>
              <a:rPr lang="ar-SA" dirty="0" smtClean="0"/>
              <a:t> </a:t>
            </a:r>
            <a:r>
              <a:rPr lang="en-US" dirty="0" smtClean="0"/>
              <a:t> In the examples above, the prepositional phrases occur at the end of sentences. But… </a:t>
            </a:r>
            <a:r>
              <a:rPr lang="en-US" dirty="0" smtClean="0">
                <a:solidFill>
                  <a:srgbClr val="C00000"/>
                </a:solidFill>
              </a:rPr>
              <a:t>Is the prepositional phrase part of the verb phrase, or is it a separate major constituent of the sentence?. </a:t>
            </a:r>
            <a:r>
              <a:rPr lang="en-US" dirty="0" smtClean="0"/>
              <a:t>These two options for writing phrase-structure rules involving prepositional phrases are shown in the following rules: </a:t>
            </a:r>
            <a:r>
              <a:rPr lang="en-US" dirty="0" smtClean="0">
                <a:solidFill>
                  <a:srgbClr val="002060"/>
                </a:solidFill>
              </a:rPr>
              <a:t>( John scrambled over the barricade)</a:t>
            </a:r>
          </a:p>
          <a:p>
            <a:pPr algn="ctr"/>
            <a:r>
              <a:rPr lang="en-US" dirty="0" smtClean="0">
                <a:solidFill>
                  <a:srgbClr val="FF0000"/>
                </a:solidFill>
              </a:rPr>
              <a:t>S -----&gt; NP  VP</a:t>
            </a:r>
          </a:p>
          <a:p>
            <a:pPr algn="ctr"/>
            <a:r>
              <a:rPr lang="en-US" dirty="0" smtClean="0">
                <a:solidFill>
                  <a:srgbClr val="FF0000"/>
                </a:solidFill>
              </a:rPr>
              <a:t>         VP ----</a:t>
            </a:r>
            <a:r>
              <a:rPr lang="en-US" dirty="0" smtClean="0">
                <a:solidFill>
                  <a:srgbClr val="FF0000"/>
                </a:solidFill>
                <a:sym typeface="Wingdings" pitchFamily="2" charset="2"/>
              </a:rPr>
              <a:t>&gt; V  (NP) (PP)</a:t>
            </a:r>
          </a:p>
          <a:p>
            <a:r>
              <a:rPr lang="en-US" dirty="0" smtClean="0">
                <a:sym typeface="Wingdings" pitchFamily="2" charset="2"/>
              </a:rPr>
              <a:t>Or:</a:t>
            </a:r>
          </a:p>
          <a:p>
            <a:pPr algn="ctr"/>
            <a:r>
              <a:rPr lang="en-US" dirty="0" smtClean="0">
                <a:solidFill>
                  <a:srgbClr val="FF0000"/>
                </a:solidFill>
                <a:sym typeface="Wingdings" pitchFamily="2" charset="2"/>
              </a:rPr>
              <a:t>        S -----&gt; NP  VP  (PP)</a:t>
            </a:r>
          </a:p>
          <a:p>
            <a:pPr algn="ctr"/>
            <a:r>
              <a:rPr lang="en-US" dirty="0" smtClean="0">
                <a:solidFill>
                  <a:srgbClr val="FF0000"/>
                </a:solidFill>
                <a:sym typeface="Wingdings" pitchFamily="2" charset="2"/>
              </a:rPr>
              <a:t>VP -----&gt; V (NP)</a:t>
            </a:r>
          </a:p>
          <a:p>
            <a:endParaRPr lang="en-US" dirty="0">
              <a:sym typeface="Wingdings" pitchFamily="2" charset="2"/>
            </a:endParaRPr>
          </a:p>
          <a:p>
            <a:r>
              <a:rPr lang="en-US" dirty="0" smtClean="0">
                <a:sym typeface="Wingdings" pitchFamily="2" charset="2"/>
              </a:rPr>
              <a:t>Both options work in the sense that both can generate the desired sentence, but </a:t>
            </a:r>
            <a:r>
              <a:rPr lang="en-US" dirty="0" smtClean="0">
                <a:solidFill>
                  <a:srgbClr val="C00000"/>
                </a:solidFill>
                <a:sym typeface="Wingdings" pitchFamily="2" charset="2"/>
              </a:rPr>
              <a:t>Does one tree better reflect our intuitions about the structure of the sentence?</a:t>
            </a:r>
            <a:endParaRPr lang="ar-SA" dirty="0" smtClean="0">
              <a:solidFill>
                <a:srgbClr val="C0000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Prepositions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5078313"/>
          </a:xfrm>
          <a:prstGeom prst="rect">
            <a:avLst/>
          </a:prstGeom>
          <a:noFill/>
        </p:spPr>
        <p:txBody>
          <a:bodyPr wrap="square" rtlCol="1">
            <a:spAutoFit/>
          </a:bodyPr>
          <a:lstStyle/>
          <a:p>
            <a:r>
              <a:rPr lang="ar-SA" dirty="0" smtClean="0"/>
              <a:t> </a:t>
            </a:r>
            <a:r>
              <a:rPr lang="en-US" dirty="0" smtClean="0"/>
              <a:t> One reason to prefer the first option/rule, which has the prepositional phrase as a constituent of the verb phrase, has to do with meaning: </a:t>
            </a:r>
            <a:r>
              <a:rPr lang="en-US" i="1" dirty="0" smtClean="0">
                <a:solidFill>
                  <a:srgbClr val="002060"/>
                </a:solidFill>
              </a:rPr>
              <a:t>Over the barricade</a:t>
            </a:r>
            <a:r>
              <a:rPr lang="en-US" dirty="0" smtClean="0"/>
              <a:t> should be considered part of the verb phrase, because </a:t>
            </a:r>
            <a:r>
              <a:rPr lang="en-US" b="1" dirty="0" smtClean="0">
                <a:solidFill>
                  <a:srgbClr val="002060"/>
                </a:solidFill>
              </a:rPr>
              <a:t>it ‘modifies’ or ‘completes’ </a:t>
            </a:r>
            <a:r>
              <a:rPr lang="en-US" dirty="0" smtClean="0"/>
              <a:t>the verb </a:t>
            </a:r>
            <a:r>
              <a:rPr lang="en-US" i="1" dirty="0" smtClean="0">
                <a:solidFill>
                  <a:srgbClr val="993300"/>
                </a:solidFill>
              </a:rPr>
              <a:t>scrambled</a:t>
            </a:r>
            <a:r>
              <a:rPr lang="en-US" dirty="0" smtClean="0"/>
              <a:t>. That is, it describes where the scrambling took place. Accordingly, we will adopt the first rule and reject the second one and that is:</a:t>
            </a:r>
          </a:p>
          <a:p>
            <a:endParaRPr lang="en-US" dirty="0" smtClean="0"/>
          </a:p>
          <a:p>
            <a:pPr algn="ctr"/>
            <a:r>
              <a:rPr lang="en-US" dirty="0" smtClean="0">
                <a:solidFill>
                  <a:srgbClr val="FF0000"/>
                </a:solidFill>
              </a:rPr>
              <a:t>S -----&gt; NP  VP</a:t>
            </a:r>
          </a:p>
          <a:p>
            <a:pPr algn="ctr"/>
            <a:r>
              <a:rPr lang="en-US" dirty="0" smtClean="0">
                <a:solidFill>
                  <a:srgbClr val="FF0000"/>
                </a:solidFill>
              </a:rPr>
              <a:t>           VP -----&gt; V  (NP)  (PP)</a:t>
            </a:r>
            <a:endParaRPr lang="ar-SA" dirty="0" smtClean="0">
              <a:solidFill>
                <a:srgbClr val="FF000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Prepositions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3139321"/>
          </a:xfrm>
          <a:prstGeom prst="rect">
            <a:avLst/>
          </a:prstGeom>
          <a:noFill/>
        </p:spPr>
        <p:txBody>
          <a:bodyPr wrap="square" rtlCol="1">
            <a:spAutoFit/>
          </a:bodyPr>
          <a:lstStyle/>
          <a:p>
            <a:r>
              <a:rPr lang="ar-SA" dirty="0" smtClean="0"/>
              <a:t> </a:t>
            </a:r>
            <a:r>
              <a:rPr lang="en-US" dirty="0" smtClean="0"/>
              <a:t> Beth jumped from the table.</a:t>
            </a:r>
          </a:p>
          <a:p>
            <a:r>
              <a:rPr lang="en-US" dirty="0"/>
              <a:t> </a:t>
            </a:r>
            <a:r>
              <a:rPr lang="en-US" dirty="0" smtClean="0"/>
              <a:t> Larry opened the oyster with a knife.</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Prepositional Phrases within Noun Phrases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6186309"/>
          </a:xfrm>
          <a:prstGeom prst="rect">
            <a:avLst/>
          </a:prstGeom>
          <a:noFill/>
        </p:spPr>
        <p:txBody>
          <a:bodyPr wrap="square" rtlCol="1">
            <a:spAutoFit/>
          </a:bodyPr>
          <a:lstStyle/>
          <a:p>
            <a:r>
              <a:rPr lang="ar-SA" dirty="0" smtClean="0"/>
              <a:t> </a:t>
            </a:r>
            <a:r>
              <a:rPr lang="en-US" dirty="0" smtClean="0"/>
              <a:t> Each of the prepositional phrases we have so far considered has occurred within a verb phrase. These prepositional phrases can be said to ‘modify’ the verbs they follow in that they provide information telling when, where, how, or why the action took place.</a:t>
            </a:r>
          </a:p>
          <a:p>
            <a:r>
              <a:rPr lang="en-US" dirty="0" smtClean="0"/>
              <a:t>Now consider the following sentences:</a:t>
            </a:r>
          </a:p>
          <a:p>
            <a:r>
              <a:rPr lang="en-US" dirty="0" smtClean="0">
                <a:solidFill>
                  <a:srgbClr val="002060"/>
                </a:solidFill>
              </a:rPr>
              <a:t>The house </a:t>
            </a:r>
            <a:r>
              <a:rPr lang="en-US" i="1" dirty="0" smtClean="0">
                <a:solidFill>
                  <a:srgbClr val="993300"/>
                </a:solidFill>
              </a:rPr>
              <a:t>on the hill </a:t>
            </a:r>
            <a:r>
              <a:rPr lang="en-US" dirty="0" smtClean="0">
                <a:solidFill>
                  <a:srgbClr val="002060"/>
                </a:solidFill>
              </a:rPr>
              <a:t>overlooked the valley.</a:t>
            </a:r>
          </a:p>
          <a:p>
            <a:r>
              <a:rPr lang="en-US" dirty="0" smtClean="0">
                <a:solidFill>
                  <a:srgbClr val="002060"/>
                </a:solidFill>
              </a:rPr>
              <a:t>The cover </a:t>
            </a:r>
            <a:r>
              <a:rPr lang="en-US" i="1" dirty="0" smtClean="0">
                <a:solidFill>
                  <a:srgbClr val="993300"/>
                </a:solidFill>
              </a:rPr>
              <a:t>of the book </a:t>
            </a:r>
            <a:r>
              <a:rPr lang="en-US" dirty="0" smtClean="0">
                <a:solidFill>
                  <a:srgbClr val="002060"/>
                </a:solidFill>
              </a:rPr>
              <a:t>attracted attention.</a:t>
            </a:r>
          </a:p>
          <a:p>
            <a:r>
              <a:rPr lang="en-US" dirty="0" smtClean="0">
                <a:solidFill>
                  <a:srgbClr val="002060"/>
                </a:solidFill>
              </a:rPr>
              <a:t>The old man </a:t>
            </a:r>
            <a:r>
              <a:rPr lang="en-US" i="1" dirty="0" smtClean="0">
                <a:solidFill>
                  <a:srgbClr val="993300"/>
                </a:solidFill>
              </a:rPr>
              <a:t>with the harmonica </a:t>
            </a:r>
            <a:r>
              <a:rPr lang="en-US" dirty="0" smtClean="0">
                <a:solidFill>
                  <a:srgbClr val="002060"/>
                </a:solidFill>
              </a:rPr>
              <a:t>knew the words to the songs.</a:t>
            </a:r>
            <a:endParaRPr lang="en-US" dirty="0">
              <a:solidFill>
                <a:srgbClr val="002060"/>
              </a:solidFill>
            </a:endParaRPr>
          </a:p>
          <a:p>
            <a:r>
              <a:rPr lang="en-US" dirty="0" smtClean="0"/>
              <a:t>None of the italicized prepositional phrases seems to be modifying a verb. Instead, each identifies the noun that it follows and so can be said to modify that noun. For example, </a:t>
            </a:r>
            <a:r>
              <a:rPr lang="en-US" i="1" dirty="0" smtClean="0">
                <a:solidFill>
                  <a:srgbClr val="993300"/>
                </a:solidFill>
              </a:rPr>
              <a:t>on the hill </a:t>
            </a:r>
            <a:r>
              <a:rPr lang="en-US" dirty="0" smtClean="0"/>
              <a:t>tells us which house overlooked the valley. Therefore, we can revise our noun-phrase rule accordingly:</a:t>
            </a:r>
          </a:p>
          <a:p>
            <a:pPr algn="ctr"/>
            <a:r>
              <a:rPr lang="en-US" dirty="0" smtClean="0">
                <a:solidFill>
                  <a:srgbClr val="FF0000"/>
                </a:solidFill>
              </a:rPr>
              <a:t>NP-----&gt; (Art)  (</a:t>
            </a:r>
            <a:r>
              <a:rPr lang="en-US" dirty="0" err="1" smtClean="0">
                <a:solidFill>
                  <a:srgbClr val="FF0000"/>
                </a:solidFill>
              </a:rPr>
              <a:t>Adj</a:t>
            </a:r>
            <a:r>
              <a:rPr lang="en-US" dirty="0" smtClean="0">
                <a:solidFill>
                  <a:srgbClr val="FF0000"/>
                </a:solidFill>
              </a:rPr>
              <a:t>)</a:t>
            </a:r>
            <a:r>
              <a:rPr lang="en-US" sz="1200" dirty="0" smtClean="0">
                <a:solidFill>
                  <a:srgbClr val="FF0000"/>
                </a:solidFill>
              </a:rPr>
              <a:t>+</a:t>
            </a:r>
            <a:r>
              <a:rPr lang="en-US" dirty="0" smtClean="0">
                <a:solidFill>
                  <a:srgbClr val="FF0000"/>
                </a:solidFill>
              </a:rPr>
              <a:t>  N  (PP) </a:t>
            </a:r>
            <a:endParaRPr lang="ar-SA" dirty="0" smtClean="0">
              <a:solidFill>
                <a:srgbClr val="FF000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defRPr/>
            </a:pPr>
            <a:r>
              <a:rPr lang="ar-SA" dirty="0">
                <a:solidFill>
                  <a:srgbClr val="C00000"/>
                </a:solidFill>
              </a:rPr>
              <a:t> </a:t>
            </a:r>
            <a:r>
              <a:rPr lang="en-US" dirty="0" smtClean="0">
                <a:solidFill>
                  <a:srgbClr val="C00000"/>
                </a:solidFill>
              </a:rPr>
              <a:t>Prepositional </a:t>
            </a:r>
            <a:r>
              <a:rPr lang="en-US" dirty="0">
                <a:solidFill>
                  <a:srgbClr val="C00000"/>
                </a:solidFill>
              </a:rPr>
              <a:t>Phrases within Noun Phrases</a:t>
            </a: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2862322"/>
          </a:xfrm>
          <a:prstGeom prst="rect">
            <a:avLst/>
          </a:prstGeom>
          <a:noFill/>
        </p:spPr>
        <p:txBody>
          <a:bodyPr wrap="square" rtlCol="1">
            <a:spAutoFit/>
          </a:bodyPr>
          <a:lstStyle/>
          <a:p>
            <a:r>
              <a:rPr lang="ar-SA" dirty="0" smtClean="0"/>
              <a:t> </a:t>
            </a:r>
            <a:r>
              <a:rPr lang="en-US" dirty="0" smtClean="0"/>
              <a:t> The old man with the harmonica knew the words to the song. </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defRPr/>
            </a:pPr>
            <a:r>
              <a:rPr lang="ar-SA" dirty="0">
                <a:solidFill>
                  <a:srgbClr val="C00000"/>
                </a:solidFill>
              </a:rPr>
              <a:t> </a:t>
            </a:r>
            <a:r>
              <a:rPr lang="en-US" dirty="0" smtClean="0">
                <a:solidFill>
                  <a:srgbClr val="C00000"/>
                </a:solidFill>
              </a:rPr>
              <a:t>Prepositional </a:t>
            </a:r>
            <a:r>
              <a:rPr lang="en-US" dirty="0">
                <a:solidFill>
                  <a:srgbClr val="C00000"/>
                </a:solidFill>
              </a:rPr>
              <a:t>Phrases within Noun Phrases</a:t>
            </a: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6463308"/>
          </a:xfrm>
          <a:prstGeom prst="rect">
            <a:avLst/>
          </a:prstGeom>
          <a:noFill/>
        </p:spPr>
        <p:txBody>
          <a:bodyPr wrap="square" rtlCol="1">
            <a:spAutoFit/>
          </a:bodyPr>
          <a:lstStyle/>
          <a:p>
            <a:r>
              <a:rPr lang="ar-SA" dirty="0" smtClean="0"/>
              <a:t> </a:t>
            </a:r>
            <a:r>
              <a:rPr lang="en-US" dirty="0" smtClean="0"/>
              <a:t> We have now seen prepositional phrases that modify verbs and others that modify nouns. You may wonder if there is a way to determine which is which. The phrase’s position in the sentence is not necessarily an </a:t>
            </a:r>
            <a:r>
              <a:rPr lang="en-US" dirty="0" err="1" smtClean="0"/>
              <a:t>indicatio</a:t>
            </a:r>
            <a:r>
              <a:rPr lang="en-US" dirty="0" smtClean="0"/>
              <a:t>. Consider the following examples:</a:t>
            </a:r>
          </a:p>
          <a:p>
            <a:r>
              <a:rPr lang="en-US" dirty="0" smtClean="0">
                <a:solidFill>
                  <a:srgbClr val="002060"/>
                </a:solidFill>
              </a:rPr>
              <a:t>Joe hit the ball with the bat.</a:t>
            </a:r>
          </a:p>
          <a:p>
            <a:r>
              <a:rPr lang="en-US" dirty="0" smtClean="0">
                <a:solidFill>
                  <a:srgbClr val="002060"/>
                </a:solidFill>
              </a:rPr>
              <a:t>Joe admired the woman with the hat.</a:t>
            </a:r>
          </a:p>
          <a:p>
            <a:endParaRPr lang="en-US" dirty="0"/>
          </a:p>
          <a:p>
            <a:r>
              <a:rPr lang="en-US" dirty="0" smtClean="0"/>
              <a:t>It is necessary to consider meaning of a prepositional phrase and the purpose it serves in the sentence in order to identify which element it modifies. For example, </a:t>
            </a:r>
            <a:r>
              <a:rPr lang="en-US" i="1" dirty="0" smtClean="0">
                <a:solidFill>
                  <a:srgbClr val="993300"/>
                </a:solidFill>
              </a:rPr>
              <a:t>with the bat</a:t>
            </a:r>
            <a:r>
              <a:rPr lang="en-US" dirty="0" smtClean="0"/>
              <a:t> tells us how Joe did the hitting. Consequently, it modifies the verb </a:t>
            </a:r>
            <a:r>
              <a:rPr lang="en-US" i="1" dirty="0" smtClean="0">
                <a:solidFill>
                  <a:srgbClr val="993300"/>
                </a:solidFill>
              </a:rPr>
              <a:t>hit</a:t>
            </a:r>
            <a:r>
              <a:rPr lang="en-US" dirty="0" smtClean="0"/>
              <a:t> and is a constituent of a verb phrase. In the second example, </a:t>
            </a:r>
            <a:r>
              <a:rPr lang="en-US" i="1" dirty="0" smtClean="0">
                <a:solidFill>
                  <a:srgbClr val="993300"/>
                </a:solidFill>
              </a:rPr>
              <a:t>with the hat </a:t>
            </a:r>
            <a:r>
              <a:rPr lang="en-US" dirty="0" smtClean="0"/>
              <a:t>does not tell us how </a:t>
            </a:r>
            <a:r>
              <a:rPr lang="en-US" dirty="0"/>
              <a:t>J</a:t>
            </a:r>
            <a:r>
              <a:rPr lang="en-US" dirty="0" smtClean="0"/>
              <a:t>oe did the admiring ( he didn’t admire her with a hat). Instead it tells us which woman we are talking about. It modifies the noun </a:t>
            </a:r>
            <a:r>
              <a:rPr lang="en-US" i="1" dirty="0" smtClean="0">
                <a:solidFill>
                  <a:srgbClr val="993300"/>
                </a:solidFill>
              </a:rPr>
              <a:t>woman</a:t>
            </a:r>
            <a:r>
              <a:rPr lang="en-US" dirty="0" smtClean="0"/>
              <a:t> and is a constituent of a noun phrase. </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defRPr/>
            </a:pPr>
            <a:r>
              <a:rPr lang="ar-SA" dirty="0">
                <a:solidFill>
                  <a:srgbClr val="C00000"/>
                </a:solidFill>
              </a:rPr>
              <a:t> </a:t>
            </a:r>
            <a:r>
              <a:rPr lang="en-US" dirty="0" smtClean="0">
                <a:solidFill>
                  <a:srgbClr val="C00000"/>
                </a:solidFill>
              </a:rPr>
              <a:t>Prepositional </a:t>
            </a:r>
            <a:r>
              <a:rPr lang="en-US" dirty="0">
                <a:solidFill>
                  <a:srgbClr val="C00000"/>
                </a:solidFill>
              </a:rPr>
              <a:t>Phrases within Noun Phrases</a:t>
            </a: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45057"/>
            <a:ext cx="8064896" cy="3416320"/>
          </a:xfrm>
          <a:prstGeom prst="rect">
            <a:avLst/>
          </a:prstGeom>
          <a:noFill/>
        </p:spPr>
        <p:txBody>
          <a:bodyPr wrap="square" rtlCol="1">
            <a:spAutoFit/>
          </a:bodyPr>
          <a:lstStyle/>
          <a:p>
            <a:r>
              <a:rPr lang="en-US" dirty="0" smtClean="0"/>
              <a:t> </a:t>
            </a:r>
            <a:r>
              <a:rPr lang="en-US" dirty="0">
                <a:solidFill>
                  <a:srgbClr val="002060"/>
                </a:solidFill>
              </a:rPr>
              <a:t>Joe hit the ball with the bat.</a:t>
            </a:r>
          </a:p>
          <a:p>
            <a:r>
              <a:rPr lang="en-US" dirty="0">
                <a:solidFill>
                  <a:srgbClr val="002060"/>
                </a:solidFill>
              </a:rPr>
              <a:t>Joe admired the woman with the hat.</a:t>
            </a:r>
          </a:p>
          <a:p>
            <a:r>
              <a:rPr lang="ar-SA" dirty="0" smtClean="0"/>
              <a:t> </a:t>
            </a:r>
            <a:r>
              <a:rPr lang="en-US" dirty="0" smtClean="0"/>
              <a:t> </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Exercises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5909310"/>
          </a:xfrm>
          <a:prstGeom prst="rect">
            <a:avLst/>
          </a:prstGeom>
          <a:noFill/>
        </p:spPr>
        <p:txBody>
          <a:bodyPr wrap="square" rtlCol="1">
            <a:spAutoFit/>
          </a:bodyPr>
          <a:lstStyle/>
          <a:p>
            <a:r>
              <a:rPr lang="ar-SA" dirty="0" smtClean="0"/>
              <a:t> </a:t>
            </a:r>
            <a:r>
              <a:rPr lang="en-US" dirty="0" smtClean="0"/>
              <a:t> 1. Draw tree diagrams for these sentences:</a:t>
            </a:r>
          </a:p>
          <a:p>
            <a:endParaRPr lang="en-US" dirty="0" smtClean="0"/>
          </a:p>
          <a:p>
            <a:r>
              <a:rPr lang="en-US" dirty="0" smtClean="0">
                <a:solidFill>
                  <a:srgbClr val="002060"/>
                </a:solidFill>
              </a:rPr>
              <a:t>Joe cleaned the grease from the axel.</a:t>
            </a:r>
          </a:p>
          <a:p>
            <a:r>
              <a:rPr lang="en-US" dirty="0" smtClean="0">
                <a:solidFill>
                  <a:srgbClr val="002060"/>
                </a:solidFill>
              </a:rPr>
              <a:t>Saud flew across Tibet.</a:t>
            </a:r>
          </a:p>
          <a:p>
            <a:r>
              <a:rPr lang="en-US" dirty="0" smtClean="0">
                <a:solidFill>
                  <a:srgbClr val="002060"/>
                </a:solidFill>
              </a:rPr>
              <a:t>The contents of the box puzzled Cassandra.</a:t>
            </a:r>
          </a:p>
          <a:p>
            <a:endParaRPr lang="en-US" dirty="0"/>
          </a:p>
          <a:p>
            <a:r>
              <a:rPr lang="en-US" dirty="0" smtClean="0"/>
              <a:t> 2. Underline the prepositional phrases in the following sentences. For each prepositional phrase, state whether it is a constituent of a verb phrase or a of a noun phrase.</a:t>
            </a:r>
          </a:p>
          <a:p>
            <a:endParaRPr lang="en-US" dirty="0" smtClean="0"/>
          </a:p>
          <a:p>
            <a:r>
              <a:rPr lang="en-US" dirty="0" smtClean="0">
                <a:solidFill>
                  <a:srgbClr val="002060"/>
                </a:solidFill>
              </a:rPr>
              <a:t>Mahmoud steered the boat through rough seas.</a:t>
            </a:r>
          </a:p>
          <a:p>
            <a:r>
              <a:rPr lang="en-US" dirty="0" smtClean="0">
                <a:solidFill>
                  <a:srgbClr val="002060"/>
                </a:solidFill>
              </a:rPr>
              <a:t>Lulu met a woman from Lithuania.</a:t>
            </a:r>
            <a:endParaRPr lang="ar-SA" dirty="0" smtClean="0">
              <a:solidFill>
                <a:srgbClr val="00206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31ECFD-0FC7-4749-9C70-1BCB8B0CB385}">
  <ds:schemaRefs>
    <ds:schemaRef ds:uri="http://purl.org/dc/terms/"/>
    <ds:schemaRef ds:uri="http://purl.org/dc/elements/1.1/"/>
    <ds:schemaRef ds:uri="http://www.w3.org/XML/1998/namespace"/>
    <ds:schemaRef ds:uri="http://schemas.microsoft.com/office/2006/documentManagement/types"/>
    <ds:schemaRef ds:uri="http://purl.org/dc/dcmitype/"/>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A13A9A0C-CBD6-41F3-A75A-99682811E7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1283</TotalTime>
  <Words>913</Words>
  <Application>Microsoft Office PowerPoint</Application>
  <PresentationFormat>On-screen Show (4:3)</PresentationFormat>
  <Paragraphs>170</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المحاضرة التمهيدية</vt:lpstr>
      <vt:lpstr>PowerPoint Presentation</vt:lpstr>
      <vt:lpstr>Seventh Lecture</vt:lpstr>
      <vt:lpstr> Prepositions</vt:lpstr>
      <vt:lpstr> Prepositions</vt:lpstr>
      <vt:lpstr> Prepositions</vt:lpstr>
      <vt:lpstr> Prepositions</vt:lpstr>
      <vt:lpstr> Prepositional Phrases within Noun Phrases</vt:lpstr>
      <vt:lpstr> Prepositional Phrases within Noun Phrases</vt:lpstr>
      <vt:lpstr> Prepositional Phrases within Noun Phrases</vt:lpstr>
      <vt:lpstr> Prepositional Phrases within Noun Phrases</vt:lpstr>
      <vt:lpstr> Exercises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amrz40</cp:lastModifiedBy>
  <cp:revision>133</cp:revision>
  <dcterms:created xsi:type="dcterms:W3CDTF">1601-01-01T00:00:00Z</dcterms:created>
  <dcterms:modified xsi:type="dcterms:W3CDTF">2012-02-18T23:37:26Z</dcterms:modified>
</cp:coreProperties>
</file>