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9"/>
  </p:notesMasterIdLst>
  <p:handoutMasterIdLst>
    <p:handoutMasterId r:id="rId20"/>
  </p:handoutMasterIdLst>
  <p:sldIdLst>
    <p:sldId id="286" r:id="rId5"/>
    <p:sldId id="287" r:id="rId6"/>
    <p:sldId id="289" r:id="rId7"/>
    <p:sldId id="290" r:id="rId8"/>
    <p:sldId id="291" r:id="rId9"/>
    <p:sldId id="292" r:id="rId10"/>
    <p:sldId id="293" r:id="rId11"/>
    <p:sldId id="295" r:id="rId12"/>
    <p:sldId id="294" r:id="rId13"/>
    <p:sldId id="296" r:id="rId14"/>
    <p:sldId id="297" r:id="rId15"/>
    <p:sldId id="298" r:id="rId16"/>
    <p:sldId id="299" r:id="rId17"/>
    <p:sldId id="28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132"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80086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520455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1470468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206936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1787079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51652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3467898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02896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6646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796783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3423669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3154548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Applied Linguistics</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spc="-150">
                <a:solidFill>
                  <a:srgbClr val="376092"/>
                </a:solidFill>
                <a:latin typeface="ae_AlMateen" pitchFamily="2" charset="-78"/>
                <a:cs typeface="ae_AlMateen" pitchFamily="2" charset="-78"/>
              </a:rPr>
              <a:t>introductory </a:t>
            </a:r>
            <a:r>
              <a:rPr lang="en-US" spc="-150" smtClean="0">
                <a:solidFill>
                  <a:srgbClr val="376092"/>
                </a:solidFill>
                <a:latin typeface="ae_AlMateen" pitchFamily="2" charset="-78"/>
                <a:cs typeface="ae_AlMateen" pitchFamily="2" charset="-78"/>
              </a:rPr>
              <a:t>lecture</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en-US" b="1" dirty="0" smtClean="0"/>
              <a:t>Applied Linguistics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Content</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1560" y="2060848"/>
            <a:ext cx="7632848" cy="5355312"/>
          </a:xfrm>
          <a:prstGeom prst="rect">
            <a:avLst/>
          </a:prstGeom>
          <a:noFill/>
        </p:spPr>
        <p:txBody>
          <a:bodyPr wrap="square" rtlCol="1">
            <a:spAutoFit/>
          </a:bodyPr>
          <a:lstStyle/>
          <a:p>
            <a:endParaRPr lang="en-US" dirty="0" smtClean="0"/>
          </a:p>
          <a:p>
            <a:pPr marL="285750" indent="-285750">
              <a:buFont typeface="Arial" pitchFamily="34" charset="0"/>
              <a:buChar char="•"/>
            </a:pPr>
            <a:r>
              <a:rPr lang="en-US" dirty="0" smtClean="0"/>
              <a:t>What is linguistics and applied linguistics?</a:t>
            </a:r>
          </a:p>
          <a:p>
            <a:pPr marL="285750" indent="-285750">
              <a:buFont typeface="Arial" pitchFamily="34" charset="0"/>
              <a:buChar char="•"/>
            </a:pPr>
            <a:r>
              <a:rPr lang="en-US" dirty="0" smtClean="0"/>
              <a:t>What is linguistic competence?</a:t>
            </a:r>
          </a:p>
          <a:p>
            <a:pPr marL="285750" indent="-285750">
              <a:buFont typeface="Arial" pitchFamily="34" charset="0"/>
              <a:buChar char="•"/>
            </a:pPr>
            <a:r>
              <a:rPr lang="en-US" dirty="0" smtClean="0"/>
              <a:t>What is first and second/foreign language?</a:t>
            </a:r>
          </a:p>
          <a:p>
            <a:pPr marL="285750" indent="-285750">
              <a:buFont typeface="Arial" pitchFamily="34" charset="0"/>
              <a:buChar char="•"/>
            </a:pPr>
            <a:r>
              <a:rPr lang="en-US" dirty="0" smtClean="0"/>
              <a:t>What is acquisition and learning?</a:t>
            </a:r>
          </a:p>
          <a:p>
            <a:pPr marL="285750" indent="-285750">
              <a:buFont typeface="Arial" pitchFamily="34" charset="0"/>
              <a:buChar char="•"/>
            </a:pPr>
            <a:r>
              <a:rPr lang="en-US" dirty="0" smtClean="0"/>
              <a:t>Language assumptions.</a:t>
            </a:r>
          </a:p>
          <a:p>
            <a:pPr marL="285750" indent="-285750">
              <a:buFont typeface="Arial" pitchFamily="34" charset="0"/>
              <a:buChar char="•"/>
            </a:pPr>
            <a:r>
              <a:rPr lang="en-US" dirty="0" smtClean="0"/>
              <a:t>Ways to describe language.</a:t>
            </a:r>
          </a:p>
          <a:p>
            <a:pPr marL="285750" indent="-285750">
              <a:buFont typeface="Arial" pitchFamily="34" charset="0"/>
              <a:buChar char="•"/>
            </a:pPr>
            <a:r>
              <a:rPr lang="en-US" dirty="0" smtClean="0"/>
              <a:t>Language teaching approaches</a:t>
            </a:r>
          </a:p>
          <a:p>
            <a:pPr marL="285750" indent="-285750">
              <a:buFont typeface="Arial" pitchFamily="34" charset="0"/>
              <a:buChar char="•"/>
            </a:pPr>
            <a:endParaRPr lang="en-US" dirty="0" smtClean="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Linguistics &amp; applied linguistics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355312"/>
          </a:xfrm>
          <a:prstGeom prst="rect">
            <a:avLst/>
          </a:prstGeom>
          <a:noFill/>
        </p:spPr>
        <p:txBody>
          <a:bodyPr wrap="square" rtlCol="1">
            <a:spAutoFit/>
          </a:bodyPr>
          <a:lstStyle/>
          <a:p>
            <a:r>
              <a:rPr lang="ar-SA" dirty="0" smtClean="0"/>
              <a:t> </a:t>
            </a:r>
            <a:r>
              <a:rPr lang="en-US" dirty="0" smtClean="0"/>
              <a:t>Linguistics: The discipline that studies the nature and use of language.</a:t>
            </a:r>
          </a:p>
          <a:p>
            <a:endParaRPr lang="en-US" dirty="0"/>
          </a:p>
          <a:p>
            <a:r>
              <a:rPr lang="en-US" dirty="0" smtClean="0"/>
              <a:t>Applied linguistics: The application of linguistic theories, methods, and findings to the elucidation of language problems that have arisen in other domains. The term is especially used with reference to the field of  foreign language learning and teaching.</a:t>
            </a:r>
          </a:p>
          <a:p>
            <a:endParaRPr lang="en-US" dirty="0"/>
          </a:p>
          <a:p>
            <a:r>
              <a:rPr lang="en-US" dirty="0" smtClean="0"/>
              <a:t>Linguistic competence: Speakers’ ability to produce and understand an unlimited number of utterances, including many that are novel and unfamiliar. </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First &amp; second language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755576" y="2060848"/>
            <a:ext cx="7488832" cy="5632311"/>
          </a:xfrm>
          <a:prstGeom prst="rect">
            <a:avLst/>
          </a:prstGeom>
          <a:noFill/>
        </p:spPr>
        <p:txBody>
          <a:bodyPr wrap="square" rtlCol="1">
            <a:spAutoFit/>
          </a:bodyPr>
          <a:lstStyle/>
          <a:p>
            <a:r>
              <a:rPr lang="en-US" dirty="0" smtClean="0"/>
              <a:t>First Language: (native language) – the first language learned by a child, usually the language of his/her home.</a:t>
            </a:r>
          </a:p>
          <a:p>
            <a:endParaRPr lang="en-US" dirty="0"/>
          </a:p>
          <a:p>
            <a:r>
              <a:rPr lang="en-US" dirty="0" smtClean="0"/>
              <a:t>Second/foreign language: a language  learned subsequent to a speaker’s native language.</a:t>
            </a:r>
          </a:p>
          <a:p>
            <a:endParaRPr lang="en-US" dirty="0"/>
          </a:p>
          <a:p>
            <a:r>
              <a:rPr lang="en-US" dirty="0" smtClean="0"/>
              <a:t>Acquisition: the gradual </a:t>
            </a:r>
            <a:r>
              <a:rPr lang="en-US" smtClean="0"/>
              <a:t>development of </a:t>
            </a:r>
            <a:r>
              <a:rPr lang="en-US" dirty="0" smtClean="0"/>
              <a:t>ability in a first or second language by using it naturally in communicative situations.</a:t>
            </a:r>
          </a:p>
          <a:p>
            <a:endParaRPr lang="en-US" dirty="0"/>
          </a:p>
          <a:p>
            <a:r>
              <a:rPr lang="en-US" dirty="0" smtClean="0"/>
              <a:t>Learning: the conscious process of accumulating knowledge, in contrast to acquisition.</a:t>
            </a: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Language assumptions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pPr marL="285750" indent="-285750">
              <a:buFontTx/>
              <a:buChar char="-"/>
            </a:pPr>
            <a:r>
              <a:rPr lang="en-US" dirty="0" smtClean="0"/>
              <a:t>Language is a voluntary behavior.</a:t>
            </a:r>
          </a:p>
          <a:p>
            <a:endParaRPr lang="en-US" dirty="0" smtClean="0"/>
          </a:p>
          <a:p>
            <a:pPr marL="285750" indent="-285750">
              <a:buFontTx/>
              <a:buChar char="-"/>
            </a:pPr>
            <a:r>
              <a:rPr lang="en-US" dirty="0" smtClean="0"/>
              <a:t>Language is a set of habits, patterns that are common to an entire group speaking the language and consistent to large degrees in individuals.</a:t>
            </a:r>
          </a:p>
          <a:p>
            <a:endParaRPr lang="en-US" dirty="0" smtClean="0"/>
          </a:p>
          <a:p>
            <a:pPr marL="285750" indent="-285750">
              <a:buFontTx/>
              <a:buChar char="-"/>
            </a:pPr>
            <a:r>
              <a:rPr lang="en-US" dirty="0" smtClean="0"/>
              <a:t>Language as a form of communication is entirely arbitrary in its relation to what is communicated. The sounds we produce when referring to an object, e.g. a book, name the object no better than any other set of sounds would. There is nothing inherent in the thing that requires us to make a given set of noises.</a:t>
            </a:r>
          </a:p>
          <a:p>
            <a:endParaRPr lang="en-US" dirty="0" smtClean="0"/>
          </a:p>
          <a:p>
            <a:pPr marL="285750" indent="-285750">
              <a:buFontTx/>
              <a:buChar char="-"/>
            </a:pPr>
            <a:r>
              <a:rPr lang="en-US" dirty="0" smtClean="0"/>
              <a:t>Language is a convention, a tradition, a social institution. It is something that has grown through the common living of a large number of people who carry on a tradition.</a:t>
            </a:r>
            <a:r>
              <a:rPr lang="ar-SA" dirty="0" smtClean="0"/>
              <a:t> </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Ways to describe language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827584" y="2060848"/>
            <a:ext cx="7416824" cy="5632311"/>
          </a:xfrm>
          <a:prstGeom prst="rect">
            <a:avLst/>
          </a:prstGeom>
          <a:noFill/>
        </p:spPr>
        <p:txBody>
          <a:bodyPr wrap="square" rtlCol="1">
            <a:spAutoFit/>
          </a:bodyPr>
          <a:lstStyle/>
          <a:p>
            <a:r>
              <a:rPr lang="ar-SA" dirty="0" smtClean="0"/>
              <a:t> </a:t>
            </a:r>
            <a:r>
              <a:rPr lang="en-US" dirty="0" smtClean="0"/>
              <a:t>Language consists of :</a:t>
            </a:r>
          </a:p>
          <a:p>
            <a:pPr marL="342900" indent="-342900">
              <a:buAutoNum type="arabicParenR"/>
            </a:pPr>
            <a:r>
              <a:rPr lang="en-US" dirty="0"/>
              <a:t>P</a:t>
            </a:r>
            <a:r>
              <a:rPr lang="en-US" dirty="0" smtClean="0"/>
              <a:t>honology: the study of the sound system of a language.</a:t>
            </a:r>
          </a:p>
          <a:p>
            <a:endParaRPr lang="en-US" dirty="0" smtClean="0"/>
          </a:p>
          <a:p>
            <a:r>
              <a:rPr lang="en-US" dirty="0" smtClean="0"/>
              <a:t>2)  Morphology: the study of the structure of words.</a:t>
            </a:r>
          </a:p>
          <a:p>
            <a:endParaRPr lang="en-US" dirty="0" smtClean="0"/>
          </a:p>
          <a:p>
            <a:pPr marL="342900" indent="-342900">
              <a:buAutoNum type="arabicParenR" startAt="3"/>
            </a:pPr>
            <a:r>
              <a:rPr lang="en-US" dirty="0" smtClean="0"/>
              <a:t>Syntax: the sentence structure of the language. Grammar is the set of rules governing the use of the language so that people can communicate meaningfully and consistently with each other.</a:t>
            </a:r>
          </a:p>
          <a:p>
            <a:endParaRPr lang="en-US" dirty="0" smtClean="0"/>
          </a:p>
          <a:p>
            <a:r>
              <a:rPr lang="en-US" dirty="0" smtClean="0"/>
              <a:t>4)  Semantics: the study of the meanings communicated through language.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Language teaching approaches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632311"/>
          </a:xfrm>
          <a:prstGeom prst="rect">
            <a:avLst/>
          </a:prstGeom>
          <a:noFill/>
        </p:spPr>
        <p:txBody>
          <a:bodyPr wrap="square" rtlCol="1">
            <a:spAutoFit/>
          </a:bodyPr>
          <a:lstStyle/>
          <a:p>
            <a:r>
              <a:rPr lang="ar-SA" dirty="0" smtClean="0"/>
              <a:t> </a:t>
            </a:r>
            <a:r>
              <a:rPr lang="en-US" dirty="0" smtClean="0"/>
              <a:t>1) Grammar-Translation </a:t>
            </a:r>
            <a:r>
              <a:rPr lang="en-US" dirty="0"/>
              <a:t>A</a:t>
            </a:r>
            <a:r>
              <a:rPr lang="en-US" dirty="0" smtClean="0"/>
              <a:t>pproach.</a:t>
            </a:r>
          </a:p>
          <a:p>
            <a:r>
              <a:rPr lang="en-US" dirty="0" smtClean="0"/>
              <a:t> 2) Direct Approach.</a:t>
            </a:r>
          </a:p>
          <a:p>
            <a:r>
              <a:rPr lang="en-US" dirty="0" smtClean="0"/>
              <a:t> 3) Reading Approach</a:t>
            </a:r>
          </a:p>
          <a:p>
            <a:r>
              <a:rPr lang="en-US" dirty="0" smtClean="0"/>
              <a:t> 4) Audiolingualism Approach.</a:t>
            </a:r>
          </a:p>
          <a:p>
            <a:r>
              <a:rPr lang="en-US" dirty="0" smtClean="0"/>
              <a:t> 5) Situational Approach.</a:t>
            </a:r>
          </a:p>
          <a:p>
            <a:r>
              <a:rPr lang="en-US" dirty="0" smtClean="0"/>
              <a:t> 6) Cognitive Approach.</a:t>
            </a:r>
          </a:p>
          <a:p>
            <a:r>
              <a:rPr lang="en-US" dirty="0" smtClean="0"/>
              <a:t> 7) Affective-Humanistic Approach.</a:t>
            </a:r>
          </a:p>
          <a:p>
            <a:r>
              <a:rPr lang="en-US" dirty="0" smtClean="0"/>
              <a:t> 8) Comprehension-Based Approach.</a:t>
            </a:r>
          </a:p>
          <a:p>
            <a:r>
              <a:rPr lang="en-US" dirty="0" smtClean="0"/>
              <a:t> 9) Communicative Approach.</a:t>
            </a:r>
          </a:p>
          <a:p>
            <a:endParaRPr lang="en-US" dirty="0" smtClean="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Grammar-Translation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83568" y="2057983"/>
            <a:ext cx="7560840" cy="5078313"/>
          </a:xfrm>
          <a:prstGeom prst="rect">
            <a:avLst/>
          </a:prstGeom>
          <a:noFill/>
        </p:spPr>
        <p:txBody>
          <a:bodyPr wrap="square" rtlCol="1">
            <a:spAutoFit/>
          </a:bodyPr>
          <a:lstStyle/>
          <a:p>
            <a:r>
              <a:rPr lang="ar-SA" dirty="0" smtClean="0"/>
              <a:t> </a:t>
            </a:r>
            <a:r>
              <a:rPr lang="en-US" dirty="0" smtClean="0"/>
              <a:t>- Instruction is given in the native language of the students.</a:t>
            </a:r>
          </a:p>
          <a:p>
            <a:r>
              <a:rPr lang="en-US" dirty="0" smtClean="0"/>
              <a:t> - There is a little use of the target language.</a:t>
            </a:r>
          </a:p>
          <a:p>
            <a:r>
              <a:rPr lang="en-US" dirty="0"/>
              <a:t> </a:t>
            </a:r>
            <a:r>
              <a:rPr lang="en-US" dirty="0" smtClean="0"/>
              <a:t>- Focus is on grammatical parsing, i.e., the form and inflection of words.</a:t>
            </a:r>
          </a:p>
          <a:p>
            <a:r>
              <a:rPr lang="en-US" dirty="0"/>
              <a:t> </a:t>
            </a:r>
            <a:r>
              <a:rPr lang="en-US" dirty="0" smtClean="0"/>
              <a:t>- There is early reading of difficult classical texts.</a:t>
            </a:r>
          </a:p>
          <a:p>
            <a:r>
              <a:rPr lang="en-US" dirty="0"/>
              <a:t> </a:t>
            </a:r>
            <a:r>
              <a:rPr lang="en-US" dirty="0" smtClean="0"/>
              <a:t>- A typical exercise is to translate sentences from the target language into the mother tongue.</a:t>
            </a:r>
          </a:p>
          <a:p>
            <a:r>
              <a:rPr lang="en-US" dirty="0"/>
              <a:t> </a:t>
            </a:r>
            <a:r>
              <a:rPr lang="en-US" dirty="0" smtClean="0"/>
              <a:t>- The result of this approach is usually an inability on the part of the student to use  the language for communication.</a:t>
            </a:r>
          </a:p>
          <a:p>
            <a:r>
              <a:rPr lang="en-US" dirty="0"/>
              <a:t> </a:t>
            </a:r>
            <a:r>
              <a:rPr lang="en-US" dirty="0" smtClean="0"/>
              <a:t>- The teacher does not have to be able to speak the target language.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Direct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909310"/>
          </a:xfrm>
          <a:prstGeom prst="rect">
            <a:avLst/>
          </a:prstGeom>
          <a:noFill/>
        </p:spPr>
        <p:txBody>
          <a:bodyPr wrap="square" rtlCol="1">
            <a:spAutoFit/>
          </a:bodyPr>
          <a:lstStyle/>
          <a:p>
            <a:r>
              <a:rPr lang="ar-SA" dirty="0" smtClean="0"/>
              <a:t> </a:t>
            </a:r>
            <a:r>
              <a:rPr lang="en-US" dirty="0" smtClean="0"/>
              <a:t>- No use of the mother tongue is permitted ( i.e.’ teacher does not need to know the students’ native language).</a:t>
            </a:r>
            <a:endParaRPr lang="en-US" dirty="0"/>
          </a:p>
          <a:p>
            <a:r>
              <a:rPr lang="en-US" dirty="0" smtClean="0"/>
              <a:t> - Lessons begin with dialogues and anecdotes in modern conversational style.</a:t>
            </a:r>
            <a:endParaRPr lang="en-US" dirty="0"/>
          </a:p>
          <a:p>
            <a:r>
              <a:rPr lang="en-US" dirty="0"/>
              <a:t> </a:t>
            </a:r>
            <a:r>
              <a:rPr lang="en-US" dirty="0" smtClean="0"/>
              <a:t>- Actions and pictures are used to make meanings clear.</a:t>
            </a:r>
            <a:endParaRPr lang="en-US" dirty="0"/>
          </a:p>
          <a:p>
            <a:r>
              <a:rPr lang="en-US" dirty="0" smtClean="0"/>
              <a:t> - Grammar is learned inductively.</a:t>
            </a:r>
            <a:endParaRPr lang="en-US" dirty="0"/>
          </a:p>
          <a:p>
            <a:r>
              <a:rPr lang="en-US" dirty="0" smtClean="0"/>
              <a:t> - Literary texts are read for pleasure and are not analyzed grammatically.</a:t>
            </a:r>
            <a:endParaRPr lang="en-US" dirty="0"/>
          </a:p>
          <a:p>
            <a:r>
              <a:rPr lang="en-US" dirty="0" smtClean="0"/>
              <a:t> - The target culture is also taught inductively.</a:t>
            </a:r>
            <a:endParaRPr lang="en-US" dirty="0"/>
          </a:p>
          <a:p>
            <a:r>
              <a:rPr lang="en-US" dirty="0" smtClean="0"/>
              <a:t> - The teacher must be a native speaker or have native-like proficiency in the target language.</a:t>
            </a:r>
          </a:p>
          <a:p>
            <a:pPr marL="285750" indent="-285750">
              <a:buFontTx/>
              <a:buChar char="-"/>
            </a:pPr>
            <a:endParaRPr lang="en-US" dirty="0"/>
          </a:p>
          <a:p>
            <a:pPr marL="285750" indent="-285750">
              <a:buFontTx/>
              <a:buChar char="-"/>
            </a:pP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Reading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4524315"/>
          </a:xfrm>
          <a:prstGeom prst="rect">
            <a:avLst/>
          </a:prstGeom>
          <a:noFill/>
        </p:spPr>
        <p:txBody>
          <a:bodyPr wrap="square" rtlCol="1">
            <a:spAutoFit/>
          </a:bodyPr>
          <a:lstStyle/>
          <a:p>
            <a:r>
              <a:rPr lang="ar-SA" dirty="0" smtClean="0"/>
              <a:t> </a:t>
            </a:r>
            <a:r>
              <a:rPr lang="en-US" dirty="0" smtClean="0"/>
              <a:t>- Only the grammar useful for reading comprehension is taught.</a:t>
            </a:r>
          </a:p>
          <a:p>
            <a:r>
              <a:rPr lang="en-US" dirty="0"/>
              <a:t> </a:t>
            </a:r>
            <a:r>
              <a:rPr lang="en-US" dirty="0" smtClean="0"/>
              <a:t>- Vocabulary is controlled at first (based on frequency and usefulness) and then expanded.</a:t>
            </a:r>
          </a:p>
          <a:p>
            <a:r>
              <a:rPr lang="en-US" dirty="0"/>
              <a:t> </a:t>
            </a:r>
            <a:r>
              <a:rPr lang="en-US" dirty="0" smtClean="0"/>
              <a:t>- Translation is a respectable classroom procedure.</a:t>
            </a:r>
          </a:p>
          <a:p>
            <a:r>
              <a:rPr lang="en-US" dirty="0"/>
              <a:t> </a:t>
            </a:r>
            <a:r>
              <a:rPr lang="en-US" dirty="0" smtClean="0"/>
              <a:t>- Reading comprehension is the only language skill emphasized.</a:t>
            </a:r>
          </a:p>
          <a:p>
            <a:r>
              <a:rPr lang="en-US" dirty="0"/>
              <a:t> </a:t>
            </a:r>
            <a:r>
              <a:rPr lang="en-US" dirty="0" smtClean="0"/>
              <a:t>- The teacher does not need to have good oral proficiency in the target language.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Audiolingualism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632311"/>
          </a:xfrm>
          <a:prstGeom prst="rect">
            <a:avLst/>
          </a:prstGeom>
          <a:noFill/>
        </p:spPr>
        <p:txBody>
          <a:bodyPr wrap="square" rtlCol="1">
            <a:spAutoFit/>
          </a:bodyPr>
          <a:lstStyle/>
          <a:p>
            <a:r>
              <a:rPr lang="ar-SA" dirty="0" smtClean="0"/>
              <a:t> </a:t>
            </a:r>
            <a:r>
              <a:rPr lang="en-US" dirty="0" smtClean="0"/>
              <a:t> - Lessons begin with a dialogue.</a:t>
            </a:r>
          </a:p>
          <a:p>
            <a:r>
              <a:rPr lang="en-US" dirty="0"/>
              <a:t> </a:t>
            </a:r>
            <a:r>
              <a:rPr lang="en-US" dirty="0" smtClean="0"/>
              <a:t> - Mimicry and memorization are used, based on the assumption that language is a habit formation</a:t>
            </a:r>
          </a:p>
          <a:p>
            <a:r>
              <a:rPr lang="en-US" dirty="0"/>
              <a:t> </a:t>
            </a:r>
            <a:r>
              <a:rPr lang="en-US" dirty="0" smtClean="0"/>
              <a:t> - Grammatical structures are sequenced and rules are taught inductively.</a:t>
            </a:r>
          </a:p>
          <a:p>
            <a:r>
              <a:rPr lang="en-US" dirty="0"/>
              <a:t> </a:t>
            </a:r>
            <a:r>
              <a:rPr lang="en-US" dirty="0" smtClean="0"/>
              <a:t> - Skills are sequenced: listening, speaking– reading, writing postponed.</a:t>
            </a:r>
          </a:p>
          <a:p>
            <a:r>
              <a:rPr lang="en-US" dirty="0"/>
              <a:t> </a:t>
            </a:r>
            <a:r>
              <a:rPr lang="en-US" dirty="0" smtClean="0"/>
              <a:t> - Pronunciation is stressed from the beginning.</a:t>
            </a:r>
          </a:p>
          <a:p>
            <a:r>
              <a:rPr lang="en-US" dirty="0"/>
              <a:t> </a:t>
            </a:r>
            <a:r>
              <a:rPr lang="en-US" dirty="0" smtClean="0"/>
              <a:t> - Vocabulary is severely limited in initial stages.</a:t>
            </a:r>
          </a:p>
          <a:p>
            <a:r>
              <a:rPr lang="en-US" dirty="0"/>
              <a:t> </a:t>
            </a:r>
            <a:r>
              <a:rPr lang="en-US" dirty="0" smtClean="0"/>
              <a:t> - A great effort is made to present learner errors.</a:t>
            </a:r>
          </a:p>
          <a:p>
            <a:r>
              <a:rPr lang="en-US" dirty="0"/>
              <a:t> </a:t>
            </a:r>
            <a:r>
              <a:rPr lang="en-US" dirty="0" smtClean="0"/>
              <a:t> - Language is often manipulated without regard to meaning or context.</a:t>
            </a:r>
          </a:p>
          <a:p>
            <a:r>
              <a:rPr lang="en-US" dirty="0"/>
              <a:t> </a:t>
            </a:r>
            <a:r>
              <a:rPr lang="en-US" dirty="0" smtClean="0"/>
              <a:t> - The teacher must be proficient only in the structures, vocabulary that he/she is teaching since learning activities are carefully controlled.</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elements/1.1/"/>
    <ds:schemaRef ds:uri="http://purl.org/dc/dcmitype/"/>
    <ds:schemaRef ds:uri="http://purl.org/dc/terms/"/>
    <ds:schemaRef ds:uri="http://www.w3.org/XML/1998/namespace"/>
    <ds:schemaRef ds:uri="http://schemas.microsoft.com/office/2006/documentManagement/type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1579</TotalTime>
  <Words>918</Words>
  <Application>Microsoft Office PowerPoint</Application>
  <PresentationFormat>عرض على الشاشة (3:4)‏</PresentationFormat>
  <Paragraphs>213</Paragraphs>
  <Slides>14</Slides>
  <Notes>13</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المحاضرة التمهيدية</vt:lpstr>
      <vt:lpstr>عرض تقديمي في PowerPoint</vt:lpstr>
      <vt:lpstr>introductory lecture</vt:lpstr>
      <vt:lpstr>Content</vt:lpstr>
      <vt:lpstr> Linguistics &amp; applied linguistics</vt:lpstr>
      <vt:lpstr> First &amp; second language</vt:lpstr>
      <vt:lpstr> Language assumptions</vt:lpstr>
      <vt:lpstr> Ways to describe language</vt:lpstr>
      <vt:lpstr> Language teaching approaches</vt:lpstr>
      <vt:lpstr> Grammar-Translation Approach</vt:lpstr>
      <vt:lpstr> Direct Approach</vt:lpstr>
      <vt:lpstr> Reading Approach</vt:lpstr>
      <vt:lpstr> Audiolingualism Approach</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148</cp:revision>
  <dcterms:created xsi:type="dcterms:W3CDTF">1601-01-01T00:00:00Z</dcterms:created>
  <dcterms:modified xsi:type="dcterms:W3CDTF">2012-02-08T07:16:32Z</dcterms:modified>
</cp:coreProperties>
</file>