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7"/>
  </p:notesMasterIdLst>
  <p:handoutMasterIdLst>
    <p:handoutMasterId r:id="rId18"/>
  </p:handoutMasterIdLst>
  <p:sldIdLst>
    <p:sldId id="290" r:id="rId5"/>
    <p:sldId id="287" r:id="rId6"/>
    <p:sldId id="289" r:id="rId7"/>
    <p:sldId id="291" r:id="rId8"/>
    <p:sldId id="292" r:id="rId9"/>
    <p:sldId id="293" r:id="rId10"/>
    <p:sldId id="294" r:id="rId11"/>
    <p:sldId id="295" r:id="rId12"/>
    <p:sldId id="296" r:id="rId13"/>
    <p:sldId id="276" r:id="rId14"/>
    <p:sldId id="269" r:id="rId15"/>
    <p:sldId id="288"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34" autoAdjust="0"/>
    <p:restoredTop sz="94660" autoAdjust="0"/>
  </p:normalViewPr>
  <p:slideViewPr>
    <p:cSldViewPr>
      <p:cViewPr varScale="1">
        <p:scale>
          <a:sx n="73" d="100"/>
          <a:sy n="73" d="100"/>
        </p:scale>
        <p:origin x="-42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Source_language" TargetMode="External"/><Relationship Id="rId2" Type="http://schemas.openxmlformats.org/officeDocument/2006/relationships/hyperlink" Target="http://en.wikipedia.org/wiki/Meaning_(linguistic)" TargetMode="External"/><Relationship Id="rId1" Type="http://schemas.openxmlformats.org/officeDocument/2006/relationships/slideLayout" Target="../slideLayouts/slideLayout2.xml"/><Relationship Id="rId5" Type="http://schemas.openxmlformats.org/officeDocument/2006/relationships/hyperlink" Target="http://en.wikipedia.org/wiki/Target_language" TargetMode="External"/><Relationship Id="rId4" Type="http://schemas.openxmlformats.org/officeDocument/2006/relationships/hyperlink" Target="http://en.wikipedia.org/wiki/Dynamic_and_formal_equivalence" TargetMode="Externa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853354" y="4648200"/>
            <a:ext cx="4290646"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4283" y="2819400"/>
            <a:ext cx="5000660" cy="1981200"/>
          </a:xfrm>
          <a:prstGeom prst="rect">
            <a:avLst/>
          </a:prstGeom>
          <a:noFill/>
          <a:ln w="9525">
            <a:noFill/>
            <a:miter lim="800000"/>
            <a:headEnd/>
            <a:tailEnd/>
          </a:ln>
        </p:spPr>
        <p:txBody>
          <a:bodyPr anchor="ctr"/>
          <a:lstStyle/>
          <a:p>
            <a:pPr algn="ctr"/>
            <a:r>
              <a:rPr lang="en-US" sz="4000" b="1" dirty="0" smtClean="0">
                <a:solidFill>
                  <a:srgbClr val="C00000"/>
                </a:solidFill>
                <a:latin typeface="Calibri" pitchFamily="34" charset="0"/>
                <a:cs typeface="Times New Roman" pitchFamily="18" charset="0"/>
              </a:rPr>
              <a:t>Translating Text Types</a:t>
            </a:r>
          </a:p>
          <a:p>
            <a:pPr algn="ctr"/>
            <a:r>
              <a:rPr lang="en-US" sz="2600" b="1" dirty="0" smtClean="0">
                <a:solidFill>
                  <a:schemeClr val="accent1">
                    <a:lumMod val="75000"/>
                  </a:schemeClr>
                </a:solidFill>
                <a:latin typeface="Calibri" pitchFamily="34" charset="0"/>
                <a:cs typeface="Times New Roman" pitchFamily="18" charset="0"/>
              </a:rPr>
              <a:t>By:  Dr. Naji Ibrahim Al-Arfaj</a:t>
            </a:r>
          </a:p>
          <a:p>
            <a:pPr algn="ctr"/>
            <a:r>
              <a:rPr lang="en-US" b="1" dirty="0" smtClean="0">
                <a:solidFill>
                  <a:schemeClr val="accent1">
                    <a:lumMod val="75000"/>
                  </a:schemeClr>
                </a:solidFill>
                <a:latin typeface="Calibri" pitchFamily="34" charset="0"/>
                <a:cs typeface="Times New Roman" pitchFamily="18" charset="0"/>
              </a:rPr>
              <a:t>      </a:t>
            </a:r>
            <a:r>
              <a:rPr lang="en-US" b="1" dirty="0" smtClean="0">
                <a:solidFill>
                  <a:srgbClr val="002060"/>
                </a:solidFill>
                <a:latin typeface="Calibri" pitchFamily="34" charset="0"/>
                <a:cs typeface="Times New Roman" pitchFamily="18" charset="0"/>
              </a:rPr>
              <a:t>Educator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Author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Translator</a:t>
            </a:r>
            <a:r>
              <a:rPr lang="en-US" sz="1100" b="1" dirty="0" smtClean="0">
                <a:solidFill>
                  <a:srgbClr val="002060"/>
                </a:solidFill>
                <a:latin typeface="Calibri" pitchFamily="34" charset="0"/>
                <a:cs typeface="Times New Roman" pitchFamily="18" charset="0"/>
              </a:rPr>
              <a:t>.</a:t>
            </a:r>
            <a:endParaRPr lang="en-US" b="1" dirty="0" smtClean="0">
              <a:solidFill>
                <a:srgbClr val="002060"/>
              </a:solidFill>
              <a:latin typeface="Calibri" pitchFamily="34" charset="0"/>
            </a:endParaRPr>
          </a:p>
          <a:p>
            <a:pPr algn="ctr"/>
            <a:endParaRPr lang="en-US"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z="6000" b="1" spc="-150" dirty="0" smtClean="0">
                <a:solidFill>
                  <a:schemeClr val="accent1"/>
                </a:solidFill>
                <a:latin typeface="ae_AlMateen" pitchFamily="2" charset="-78"/>
                <a:cs typeface="ae_AlMateen" pitchFamily="2" charset="-78"/>
              </a:rPr>
              <a:t>Lecture ( </a:t>
            </a:r>
            <a:r>
              <a:rPr lang="en-US" sz="6000" b="1" spc="-150" dirty="0" smtClean="0">
                <a:solidFill>
                  <a:schemeClr val="accent1"/>
                </a:solidFill>
                <a:latin typeface="ae_AlMateen" pitchFamily="2" charset="-78"/>
                <a:cs typeface="ae_AlMateen" pitchFamily="2" charset="-78"/>
              </a:rPr>
              <a:t>1) </a:t>
            </a:r>
            <a:endParaRPr lang="en-US" sz="6000" b="1" spc="-150" dirty="0" smtClean="0">
              <a:solidFill>
                <a:schemeClr val="accent1"/>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en-US" b="1" dirty="0" smtClean="0">
                <a:solidFill>
                  <a:schemeClr val="tx1"/>
                </a:solidFill>
              </a:rPr>
              <a:t>What is translation?</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6741392" cy="4824535"/>
          </a:xfrm>
        </p:spPr>
        <p:txBody>
          <a:bodyPr numCol="1">
            <a:normAutofit/>
          </a:bodyPr>
          <a:lstStyle/>
          <a:p>
            <a:pPr algn="l"/>
            <a:r>
              <a:rPr lang="en-US" b="1" dirty="0" smtClean="0">
                <a:cs typeface="Times New Roman" charset="0"/>
              </a:rPr>
              <a:t>Definitions:</a:t>
            </a:r>
          </a:p>
          <a:p>
            <a:pPr algn="l"/>
            <a:r>
              <a:rPr lang="en-US" dirty="0" smtClean="0">
                <a:cs typeface="Times New Roman" charset="0"/>
              </a:rPr>
              <a:t>1- Translation consists of transferring the meaning of the source language text into the receptor language text.</a:t>
            </a:r>
            <a:endParaRPr lang="ar-SA" b="1" dirty="0" smtClean="0"/>
          </a:p>
          <a:p>
            <a:pPr algn="l"/>
            <a:r>
              <a:rPr lang="en-US" dirty="0" smtClean="0"/>
              <a:t>2- Translation is the replacement of textual material in one language by equivalent textual material in another language. ( Catford, 1965)</a:t>
            </a:r>
            <a:endParaRPr lang="ar-SA" b="1" dirty="0" smtClean="0"/>
          </a:p>
          <a:p>
            <a:pPr algn="l"/>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6741392" cy="4824535"/>
          </a:xfrm>
        </p:spPr>
        <p:txBody>
          <a:bodyPr numCol="1">
            <a:normAutofit/>
          </a:bodyPr>
          <a:lstStyle/>
          <a:p>
            <a:pPr algn="l"/>
            <a:r>
              <a:rPr lang="en-US" b="1" dirty="0" smtClean="0">
                <a:cs typeface="Times New Roman" charset="0"/>
              </a:rPr>
              <a:t>Definitions:</a:t>
            </a:r>
          </a:p>
          <a:p>
            <a:pPr algn="l"/>
            <a:r>
              <a:rPr lang="en-US" dirty="0" smtClean="0"/>
              <a:t>3- Translating consists of reproducing in the receptor language the closest natural equivalent of the source language message, first in terms of meaning and secondly in terms of style (Nida and Taber, 1982) </a:t>
            </a:r>
            <a:r>
              <a:rPr lang="en-US" b="1" dirty="0" smtClean="0"/>
              <a:t> </a:t>
            </a:r>
            <a:endParaRPr lang="ar-SA"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7098582" cy="4824535"/>
          </a:xfrm>
        </p:spPr>
        <p:txBody>
          <a:bodyPr numCol="1">
            <a:normAutofit fontScale="92500"/>
          </a:bodyPr>
          <a:lstStyle/>
          <a:p>
            <a:pPr algn="l"/>
            <a:r>
              <a:rPr lang="en-US" b="1" dirty="0" smtClean="0">
                <a:cs typeface="Times New Roman" charset="0"/>
              </a:rPr>
              <a:t>Definitions:</a:t>
            </a:r>
          </a:p>
          <a:p>
            <a:pPr algn="l"/>
            <a:r>
              <a:rPr lang="en-US" dirty="0" smtClean="0"/>
              <a:t>4- Translation is the general term referring to the transfer of thoughts and ideas from one language (source) to another (target), whether the languages are in written or oral form; whether the languages have established orthographies or do not have such standardization or whether one or both languages is based on signs, as with sign languages of the deaf (</a:t>
            </a:r>
            <a:r>
              <a:rPr lang="en-US" dirty="0" err="1" smtClean="0"/>
              <a:t>Brislin</a:t>
            </a:r>
            <a:r>
              <a:rPr lang="en-US" dirty="0" smtClean="0"/>
              <a:t>, 1976)</a:t>
            </a:r>
            <a:endParaRPr lang="ar-SA"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7098582" cy="4824535"/>
          </a:xfrm>
        </p:spPr>
        <p:txBody>
          <a:bodyPr numCol="1">
            <a:normAutofit/>
          </a:bodyPr>
          <a:lstStyle/>
          <a:p>
            <a:pPr algn="l"/>
            <a:r>
              <a:rPr lang="en-US" b="1" dirty="0" smtClean="0">
                <a:cs typeface="Times New Roman" charset="0"/>
              </a:rPr>
              <a:t>Definitions:</a:t>
            </a:r>
          </a:p>
          <a:p>
            <a:pPr algn="l"/>
            <a:r>
              <a:rPr lang="en-US" dirty="0" smtClean="0"/>
              <a:t>5- Translation is a process of finding a TL equivalent for an SL utterance. (</a:t>
            </a:r>
            <a:r>
              <a:rPr lang="en-US" dirty="0" err="1" smtClean="0"/>
              <a:t>Pinhuhuck</a:t>
            </a:r>
            <a:r>
              <a:rPr lang="en-US" dirty="0" smtClean="0"/>
              <a:t>, 1977:38)</a:t>
            </a:r>
          </a:p>
          <a:p>
            <a:pPr algn="l"/>
            <a:r>
              <a:rPr lang="en-US" dirty="0" smtClean="0"/>
              <a:t>6- Translation is a craft consisting in the attempt to replace a written message and/or statement in one language by the same message and/or statement in another language. (</a:t>
            </a:r>
            <a:r>
              <a:rPr lang="en-US" dirty="0" err="1" smtClean="0"/>
              <a:t>Newmark</a:t>
            </a:r>
            <a:r>
              <a:rPr lang="en-US" dirty="0" smtClean="0"/>
              <a:t>, 1981:7)</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7098582" cy="4824535"/>
          </a:xfrm>
        </p:spPr>
        <p:txBody>
          <a:bodyPr numCol="1">
            <a:normAutofit fontScale="92500"/>
          </a:bodyPr>
          <a:lstStyle/>
          <a:p>
            <a:pPr algn="l"/>
            <a:r>
              <a:rPr lang="en-US" b="1" dirty="0" smtClean="0">
                <a:cs typeface="Times New Roman" charset="0"/>
              </a:rPr>
              <a:t>Definitions:</a:t>
            </a:r>
          </a:p>
          <a:p>
            <a:pPr algn="l"/>
            <a:r>
              <a:rPr lang="en-US" dirty="0" smtClean="0"/>
              <a:t>7- Translation involves the rendering of a source language (SL) text into the target language (TL) so as to ensure that (1) the surface meaning of the two will be approximately similar and (2) the structure of the SL will be preserved as closely as possible, but not so closely that the TL structure will be seriously distorted. (McGuire, 1980:2)</a:t>
            </a:r>
            <a:endParaRPr lang="ar-SA"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b="1" dirty="0" smtClean="0">
              <a:solidFill>
                <a:schemeClr val="tx1"/>
              </a:solidFill>
            </a:endParaRPr>
          </a:p>
        </p:txBody>
      </p:sp>
      <p:sp>
        <p:nvSpPr>
          <p:cNvPr id="4" name="Content Placeholder 3"/>
          <p:cNvSpPr>
            <a:spLocks noGrp="1"/>
          </p:cNvSpPr>
          <p:nvPr>
            <p:ph idx="1"/>
          </p:nvPr>
        </p:nvSpPr>
        <p:spPr>
          <a:xfrm>
            <a:off x="1259632" y="1494664"/>
            <a:ext cx="7312896" cy="4824535"/>
          </a:xfrm>
        </p:spPr>
        <p:txBody>
          <a:bodyPr numCol="1">
            <a:normAutofit/>
          </a:bodyPr>
          <a:lstStyle/>
          <a:p>
            <a:pPr algn="l"/>
            <a:r>
              <a:rPr lang="en-US" b="1" dirty="0" smtClean="0">
                <a:cs typeface="Times New Roman" charset="0"/>
              </a:rPr>
              <a:t>Definitions:</a:t>
            </a:r>
          </a:p>
          <a:p>
            <a:pPr algn="l"/>
            <a:r>
              <a:rPr lang="en-US" dirty="0" smtClean="0"/>
              <a:t>8- Translation is a transfer process which aims at the transformation of a written SL text into an optimally equivalent TL text, and which requires the syntactic, the systematic and the pragmatic understanding and analytical processing of the SL (</a:t>
            </a:r>
            <a:r>
              <a:rPr lang="en-US" dirty="0" err="1" smtClean="0"/>
              <a:t>Wilss</a:t>
            </a:r>
            <a:r>
              <a:rPr lang="en-US" dirty="0" smtClean="0"/>
              <a:t> and </a:t>
            </a:r>
            <a:r>
              <a:rPr lang="en-US" dirty="0" err="1" smtClean="0"/>
              <a:t>Noss</a:t>
            </a:r>
            <a:r>
              <a:rPr lang="en-US" dirty="0" smtClean="0"/>
              <a:t>, 1982).  </a:t>
            </a:r>
            <a:endParaRPr lang="ar-SA"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b="1" dirty="0" smtClean="0">
                <a:solidFill>
                  <a:schemeClr val="tx1"/>
                </a:solidFill>
                <a:effectLst>
                  <a:outerShdw blurRad="38100" dist="38100" dir="2700000" algn="tl">
                    <a:srgbClr val="000000">
                      <a:alpha val="43137"/>
                    </a:srgbClr>
                  </a:outerShdw>
                </a:effectLst>
              </a:rPr>
              <a:t>What is translation?</a:t>
            </a:r>
            <a:endParaRPr lang="ar-SA" dirty="0" smtClean="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229600" cy="3900501"/>
          </a:xfrm>
        </p:spPr>
        <p:txBody>
          <a:bodyPr>
            <a:normAutofit/>
          </a:bodyPr>
          <a:lstStyle/>
          <a:p>
            <a:pPr algn="l">
              <a:lnSpc>
                <a:spcPct val="90000"/>
              </a:lnSpc>
            </a:pPr>
            <a:r>
              <a:rPr lang="en-US" b="1" dirty="0" smtClean="0"/>
              <a:t>9- </a:t>
            </a:r>
            <a:r>
              <a:rPr lang="en-US" dirty="0" smtClean="0"/>
              <a:t>Translation is ultimately a human activity which enables human beings to exchange ideas and thoughts regardless of the different tongues used.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b="1" dirty="0" smtClean="0">
                <a:solidFill>
                  <a:schemeClr val="tx1"/>
                </a:solidFill>
                <a:effectLst>
                  <a:outerShdw blurRad="38100" dist="38100" dir="2700000" algn="tl">
                    <a:srgbClr val="000000">
                      <a:alpha val="43137"/>
                    </a:srgbClr>
                  </a:outerShdw>
                </a:effectLst>
              </a:rPr>
              <a:t>What is translation?</a:t>
            </a:r>
            <a:endParaRPr lang="ar-SA" dirty="0" smtClean="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229600" cy="3900501"/>
          </a:xfrm>
        </p:spPr>
        <p:txBody>
          <a:bodyPr>
            <a:normAutofit/>
          </a:bodyPr>
          <a:lstStyle/>
          <a:p>
            <a:pPr algn="l">
              <a:defRPr/>
            </a:pPr>
            <a:r>
              <a:rPr lang="en-US" b="1" dirty="0" smtClean="0"/>
              <a:t>10- Translation</a:t>
            </a:r>
            <a:r>
              <a:rPr lang="en-US" dirty="0" smtClean="0"/>
              <a:t> </a:t>
            </a:r>
            <a:r>
              <a:rPr lang="en-US" b="1" dirty="0" smtClean="0"/>
              <a:t>is the communication of the </a:t>
            </a:r>
            <a:r>
              <a:rPr lang="en-US" b="1" dirty="0" smtClean="0">
                <a:hlinkClick r:id="rId2" tooltip="Meaning (linguistic)"/>
              </a:rPr>
              <a:t>meaning</a:t>
            </a:r>
            <a:r>
              <a:rPr lang="en-US" b="1" dirty="0" smtClean="0"/>
              <a:t> of a </a:t>
            </a:r>
            <a:r>
              <a:rPr lang="en-US" b="1" dirty="0" smtClean="0">
                <a:hlinkClick r:id="rId3" tooltip="Source language"/>
              </a:rPr>
              <a:t>source-language</a:t>
            </a:r>
            <a:r>
              <a:rPr lang="en-US" b="1" dirty="0" smtClean="0"/>
              <a:t> text by </a:t>
            </a:r>
          </a:p>
          <a:p>
            <a:pPr algn="l">
              <a:defRPr/>
            </a:pPr>
            <a:r>
              <a:rPr lang="en-US" b="1" dirty="0" smtClean="0"/>
              <a:t>means of an </a:t>
            </a:r>
            <a:r>
              <a:rPr lang="en-US" b="1" u="sng" dirty="0" smtClean="0">
                <a:hlinkClick r:id="rId4" tooltip="Dynamic and formal equivalence"/>
              </a:rPr>
              <a:t>equivalent</a:t>
            </a:r>
            <a:r>
              <a:rPr lang="en-US" b="1" dirty="0" smtClean="0"/>
              <a:t> </a:t>
            </a:r>
            <a:r>
              <a:rPr lang="en-US" b="1" dirty="0" smtClean="0">
                <a:hlinkClick r:id="rId5" tooltip="Target language"/>
              </a:rPr>
              <a:t>target-language</a:t>
            </a:r>
            <a:r>
              <a:rPr lang="en-US" b="1" dirty="0" smtClean="0"/>
              <a:t> text.</a:t>
            </a:r>
          </a:p>
          <a:p>
            <a:pPr algn="l">
              <a:defRPr/>
            </a:pPr>
            <a:endParaRPr lang="en-US" dirty="0" smtClean="0"/>
          </a:p>
          <a:p>
            <a:pPr algn="l">
              <a:defRPr/>
            </a:pPr>
            <a:r>
              <a:rPr lang="en-US" sz="2400" dirty="0" smtClean="0"/>
              <a:t>From Wikipedia, the free encyclopedia</a:t>
            </a:r>
            <a:endParaRPr lang="ar-SA"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71472" y="457184"/>
            <a:ext cx="7772400" cy="685800"/>
          </a:xfrm>
        </p:spPr>
        <p:txBody>
          <a:bodyPr/>
          <a:lstStyle/>
          <a:p>
            <a:pPr algn="l">
              <a:defRPr/>
            </a:pPr>
            <a:r>
              <a:rPr lang="en-US" dirty="0" smtClean="0">
                <a:solidFill>
                  <a:schemeClr val="tx1"/>
                </a:solidFill>
              </a:rPr>
              <a:t>Translation Process Map </a:t>
            </a:r>
          </a:p>
        </p:txBody>
      </p:sp>
      <p:graphicFrame>
        <p:nvGraphicFramePr>
          <p:cNvPr id="1026" name="Object 2"/>
          <p:cNvGraphicFramePr>
            <a:graphicFrameLocks noChangeAspect="1"/>
          </p:cNvGraphicFramePr>
          <p:nvPr>
            <p:ph idx="1"/>
          </p:nvPr>
        </p:nvGraphicFramePr>
        <p:xfrm>
          <a:off x="685800" y="2173705"/>
          <a:ext cx="7772400" cy="3272589"/>
        </p:xfrm>
        <a:graphic>
          <a:graphicData uri="http://schemas.openxmlformats.org/presentationml/2006/ole">
            <p:oleObj spid="_x0000_s1026" name="Bitmap" r:id="rId3" imgW="11761905" imgH="4952381" progId="PBrush">
              <p:embed/>
            </p:oleObj>
          </a:graphicData>
        </a:graphic>
      </p:graphicFrame>
      <p:sp>
        <p:nvSpPr>
          <p:cNvPr id="1027" name="Rectangle 3"/>
          <p:cNvSpPr>
            <a:spLocks noChangeArrowheads="1"/>
          </p:cNvSpPr>
          <p:nvPr/>
        </p:nvSpPr>
        <p:spPr bwMode="auto">
          <a:xfrm>
            <a:off x="6215074" y="5357826"/>
            <a:ext cx="1857324"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pt-PT" sz="11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From Nida &amp; Taber (1969:33)</a:t>
            </a: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1291</TotalTime>
  <Words>442</Words>
  <Application>Microsoft Office PowerPoint</Application>
  <PresentationFormat>عرض على الشاشة (3:4)‏</PresentationFormat>
  <Paragraphs>40</Paragraphs>
  <Slides>12</Slides>
  <Notes>0</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12</vt:i4>
      </vt:variant>
    </vt:vector>
  </HeadingPairs>
  <TitlesOfParts>
    <vt:vector size="14" baseType="lpstr">
      <vt:lpstr>المحاضرة التمهيدية</vt:lpstr>
      <vt:lpstr>Bitmap</vt:lpstr>
      <vt:lpstr>الشريحة 1</vt:lpstr>
      <vt:lpstr>Lecture ( 1) </vt:lpstr>
      <vt:lpstr>What is translation?</vt:lpstr>
      <vt:lpstr>What is translation?</vt:lpstr>
      <vt:lpstr>What is translation?</vt:lpstr>
      <vt:lpstr>What is translation?</vt:lpstr>
      <vt:lpstr>What is translation?</vt:lpstr>
      <vt:lpstr>What is translation?</vt:lpstr>
      <vt:lpstr>What is translation?</vt:lpstr>
      <vt:lpstr>What is translation?</vt:lpstr>
      <vt:lpstr>Translation Process Map </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Start01</cp:lastModifiedBy>
  <cp:revision>131</cp:revision>
  <dcterms:created xsi:type="dcterms:W3CDTF">1601-01-01T00:00:00Z</dcterms:created>
  <dcterms:modified xsi:type="dcterms:W3CDTF">2012-01-14T11:07:05Z</dcterms:modified>
</cp:coreProperties>
</file>