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1"/>
  </p:notesMasterIdLst>
  <p:handoutMasterIdLst>
    <p:handoutMasterId r:id="rId22"/>
  </p:handoutMasterIdLst>
  <p:sldIdLst>
    <p:sldId id="290" r:id="rId5"/>
    <p:sldId id="287" r:id="rId6"/>
    <p:sldId id="298" r:id="rId7"/>
    <p:sldId id="299" r:id="rId8"/>
    <p:sldId id="289" r:id="rId9"/>
    <p:sldId id="300" r:id="rId10"/>
    <p:sldId id="301" r:id="rId11"/>
    <p:sldId id="292" r:id="rId12"/>
    <p:sldId id="302" r:id="rId13"/>
    <p:sldId id="303" r:id="rId14"/>
    <p:sldId id="309" r:id="rId15"/>
    <p:sldId id="310" r:id="rId16"/>
    <p:sldId id="311" r:id="rId17"/>
    <p:sldId id="312" r:id="rId18"/>
    <p:sldId id="313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085" autoAdjust="0"/>
    <p:restoredTop sz="94660" autoAdjust="0"/>
  </p:normalViewPr>
  <p:slideViewPr>
    <p:cSldViewPr>
      <p:cViewPr varScale="1">
        <p:scale>
          <a:sx n="71" d="100"/>
          <a:sy n="71" d="100"/>
        </p:scale>
        <p:origin x="-5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43F68A-1A9B-4B71-BE24-66907915BED0}" type="slidenum">
              <a:rPr lang="ar-SA"/>
              <a:pPr/>
              <a:t>6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6D614-7D32-4933-90D5-5056D66BE454}" type="slidenum">
              <a:rPr lang="ar-SA"/>
              <a:pPr/>
              <a:t>7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765B91-EFC3-49E3-B97B-12220D5D80FB}" type="slidenum">
              <a:rPr lang="ar-SA"/>
              <a:pPr/>
              <a:t>9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7BDB77-A9D2-4593-A16E-372402912548}" type="slidenum">
              <a:rPr lang="ar-SA"/>
              <a:pPr/>
              <a:t>10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38AEB5-C5D1-428C-8E47-4F7F8376F18E}" type="slidenum">
              <a:rPr lang="ar-SA"/>
              <a:pPr/>
              <a:t>11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D7AD66-8A0E-49E6-9029-615CDB363BEC}" type="slidenum">
              <a:rPr lang="ar-SA"/>
              <a:pPr/>
              <a:t>12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044735-2F70-43C1-BB16-211FC73809FF}" type="slidenum">
              <a:rPr lang="ar-SA"/>
              <a:pPr/>
              <a:t>13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B3279E-6F3A-4958-9E4D-8603526224DF}" type="slidenum">
              <a:rPr lang="ar-SA"/>
              <a:pPr/>
              <a:t>14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5A8F3A-2167-4954-BA9B-6BAFBD408DAC}" type="slidenum">
              <a:rPr lang="ar-SA"/>
              <a:pPr/>
              <a:t>15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</a:t>
            </a:r>
            <a:r>
              <a:rPr lang="en-US" sz="6000" b="1" spc="-15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( </a:t>
            </a:r>
            <a:r>
              <a:rPr lang="en-US" sz="6000" b="1" spc="-15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3) </a:t>
            </a:r>
            <a:endParaRPr lang="en-US" sz="6000" b="1" spc="-150" dirty="0" smtClean="0">
              <a:solidFill>
                <a:schemeClr val="accent1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The Importance of Translation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أهمية الترجمة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0034" y="3786190"/>
            <a:ext cx="8001056" cy="2533009"/>
          </a:xfrm>
        </p:spPr>
        <p:txBody>
          <a:bodyPr numCol="1">
            <a:normAutofit/>
          </a:bodyPr>
          <a:lstStyle/>
          <a:p>
            <a:pPr algn="ctr"/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" يا أيها الناس إنا خلقناكم من ذكر وأنثى </a:t>
            </a:r>
          </a:p>
          <a:p>
            <a:pPr algn="ctr"/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وجعلناكم شعوبا وقبائل لتعارفوا ”</a:t>
            </a:r>
          </a:p>
          <a:p>
            <a:pPr algn="ctr"/>
            <a:r>
              <a:rPr lang="ar-SA" sz="2400" b="1" dirty="0" smtClean="0"/>
              <a:t>هذه دعوة للإنسان بأن يتعارف ويتواصل ، </a:t>
            </a:r>
          </a:p>
          <a:p>
            <a:pPr algn="ctr"/>
            <a:r>
              <a:rPr lang="ar-SA" sz="2400" b="1" dirty="0" smtClean="0"/>
              <a:t>والتعارف والتواصل بين الأمم والشعوب لا يتم إلا باللغات والترجمة</a:t>
            </a:r>
            <a:endParaRPr lang="ar-SA" sz="2400" b="1" dirty="0"/>
          </a:p>
        </p:txBody>
      </p:sp>
      <p:sp>
        <p:nvSpPr>
          <p:cNvPr id="5" name="Subtitle 3"/>
          <p:cNvSpPr txBox="1">
            <a:spLocks/>
          </p:cNvSpPr>
          <p:nvPr/>
        </p:nvSpPr>
        <p:spPr bwMode="auto">
          <a:xfrm>
            <a:off x="1100158" y="21429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 Importance of Translation from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An Arabic &amp; Islamic Perspective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أهمية الترجمة من منظور عربي وإسلامي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8" name="Picture 5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4128" y="2071678"/>
            <a:ext cx="5179594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28860" y="274638"/>
            <a:ext cx="625794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/>
            <a:r>
              <a:rPr lang="ar-SA" b="1" dirty="0" smtClean="0">
                <a:solidFill>
                  <a:schemeClr val="tx1"/>
                </a:solidFill>
              </a:rPr>
              <a:t>ماهية الترجمة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6741392" cy="4824535"/>
          </a:xfrm>
        </p:spPr>
        <p:txBody>
          <a:bodyPr numCol="1">
            <a:normAutofit/>
          </a:bodyPr>
          <a:lstStyle/>
          <a:p>
            <a:pPr algn="l"/>
            <a:r>
              <a:rPr lang="en-US" b="1" dirty="0" smtClean="0"/>
              <a:t> </a:t>
            </a:r>
            <a:endParaRPr lang="ar-SA" b="1" dirty="0"/>
          </a:p>
        </p:txBody>
      </p:sp>
      <p:pic>
        <p:nvPicPr>
          <p:cNvPr id="5" name="Picture 3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428737"/>
            <a:ext cx="2928926" cy="302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14282" y="1428736"/>
            <a:ext cx="592935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/>
            <a:r>
              <a:rPr lang="ar-SA" sz="3200" b="1" dirty="0"/>
              <a:t>اﻟترجمة</a:t>
            </a:r>
            <a:r>
              <a:rPr lang="ar-SA" sz="3200" dirty="0"/>
              <a:t> هي عملية تفسير معاني نص </a:t>
            </a:r>
            <a:r>
              <a:rPr lang="ar-SA" sz="3200" dirty="0" smtClean="0"/>
              <a:t>من (اللغة </a:t>
            </a:r>
            <a:r>
              <a:rPr lang="ar-SA" sz="3200" dirty="0"/>
              <a:t>المصدر) بما </a:t>
            </a:r>
            <a:r>
              <a:rPr lang="ar-KW" sz="3200" dirty="0" smtClean="0"/>
              <a:t>يعادله </a:t>
            </a:r>
            <a:r>
              <a:rPr lang="ar-SA" sz="3200" dirty="0"/>
              <a:t>من اللغة المترجم إليها (اللغة الهدف). </a:t>
            </a:r>
            <a:r>
              <a:rPr lang="ar-SA" sz="3200" dirty="0" smtClean="0"/>
              <a:t>وهي </a:t>
            </a:r>
            <a:r>
              <a:rPr lang="ar-SA" sz="3200" dirty="0"/>
              <a:t>نقل لحضارة وثقافة وعلم وفكر وأسلوب ولغة.</a:t>
            </a:r>
            <a:endParaRPr lang="ar-KW" sz="3200" dirty="0"/>
          </a:p>
          <a:p>
            <a:pPr algn="r"/>
            <a:r>
              <a:rPr lang="ar-SA" sz="3200" dirty="0"/>
              <a:t> </a:t>
            </a:r>
            <a:r>
              <a:rPr lang="ar-SA" sz="3200" dirty="0" smtClean="0"/>
              <a:t>وكلمة الترجمة بشكل عام تستخدم للإشارة إلى جميع العمليات والأساليب المستخدمة   لنقل المعنى من اللغة المصدر</a:t>
            </a:r>
          </a:p>
          <a:p>
            <a:pPr algn="ctr">
              <a:buFont typeface="Wingdings" pitchFamily="2" charset="2"/>
              <a:buNone/>
            </a:pPr>
            <a:r>
              <a:rPr lang="ar-SA" sz="2000" dirty="0" smtClean="0"/>
              <a:t> </a:t>
            </a:r>
            <a:r>
              <a:rPr lang="ar-SA" dirty="0" smtClean="0"/>
              <a:t> </a:t>
            </a:r>
            <a:r>
              <a:rPr lang="en-GB" dirty="0" smtClean="0"/>
              <a:t>(Source Language)  </a:t>
            </a:r>
            <a:r>
              <a:rPr lang="ar-SA" dirty="0" smtClean="0"/>
              <a:t> </a:t>
            </a:r>
            <a:endParaRPr lang="ar-SA" sz="2000" dirty="0" smtClean="0"/>
          </a:p>
          <a:p>
            <a:pPr algn="r">
              <a:buFont typeface="Wingdings" pitchFamily="2" charset="2"/>
              <a:buNone/>
            </a:pPr>
            <a:r>
              <a:rPr lang="en-GB" dirty="0" smtClean="0"/>
              <a:t>(Target Language )</a:t>
            </a:r>
            <a:r>
              <a:rPr lang="ar-SA" dirty="0" smtClean="0"/>
              <a:t>     </a:t>
            </a:r>
            <a:r>
              <a:rPr lang="en-GB" dirty="0" smtClean="0"/>
              <a:t>  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sz="3200" dirty="0" smtClean="0">
                <a:solidFill>
                  <a:schemeClr val="bg1"/>
                </a:solidFill>
              </a:rPr>
              <a:t>. </a:t>
            </a:r>
            <a:r>
              <a:rPr lang="ar-SA" sz="3200" dirty="0" smtClean="0"/>
              <a:t>إلى اللغة الهدف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6741392" cy="4824535"/>
          </a:xfrm>
        </p:spPr>
        <p:txBody>
          <a:bodyPr numCol="1">
            <a:normAutofit/>
          </a:bodyPr>
          <a:lstStyle/>
          <a:p>
            <a:pPr algn="l"/>
            <a:r>
              <a:rPr lang="en-US" b="1" dirty="0" smtClean="0">
                <a:cs typeface="Times New Roman" charset="0"/>
              </a:rPr>
              <a:t>Definitions:</a:t>
            </a:r>
          </a:p>
          <a:p>
            <a:pPr algn="l"/>
            <a:r>
              <a:rPr lang="en-US" dirty="0" smtClean="0">
                <a:cs typeface="Times New Roman" charset="0"/>
              </a:rPr>
              <a:t>1- Translation consists of transferring the meaning of the source language text into the receptor language text.</a:t>
            </a:r>
            <a:endParaRPr lang="ar-SA" b="1" dirty="0" smtClean="0"/>
          </a:p>
          <a:p>
            <a:pPr algn="l"/>
            <a:r>
              <a:rPr lang="en-US" dirty="0" smtClean="0"/>
              <a:t>2- Translation is the replacement of textual material in one language by equivalent textual material in another language. ( Catford, 1965)</a:t>
            </a:r>
            <a:endParaRPr lang="ar-SA" b="1" dirty="0" smtClean="0"/>
          </a:p>
          <a:p>
            <a:pPr algn="l"/>
            <a:endParaRPr lang="ar-SA" b="1" dirty="0"/>
          </a:p>
        </p:txBody>
      </p:sp>
      <p:sp>
        <p:nvSpPr>
          <p:cNvPr id="6" name="Subtitle 3"/>
          <p:cNvSpPr txBox="1">
            <a:spLocks/>
          </p:cNvSpPr>
          <p:nvPr/>
        </p:nvSpPr>
        <p:spPr bwMode="auto">
          <a:xfrm>
            <a:off x="857224" y="214290"/>
            <a:ext cx="64008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 Importance of Translation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أهمية الترجمة 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172200"/>
          </a:xfrm>
        </p:spPr>
        <p:txBody>
          <a:bodyPr/>
          <a:lstStyle/>
          <a:p>
            <a:pPr>
              <a:buClr>
                <a:schemeClr val="folHlink"/>
              </a:buClr>
              <a:buFont typeface="Wingdings" pitchFamily="2" charset="2"/>
              <a:buNone/>
            </a:pPr>
            <a:r>
              <a:rPr lang="ar-SA" sz="4400" b="1" dirty="0">
                <a:cs typeface="Arial" charset="0"/>
              </a:rPr>
              <a:t>أهمية الترجمة</a:t>
            </a:r>
          </a:p>
          <a:p>
            <a:pPr algn="ctr">
              <a:buClr>
                <a:schemeClr val="folHlink"/>
              </a:buClr>
              <a:buFont typeface="Wingdings" pitchFamily="2" charset="2"/>
              <a:buNone/>
            </a:pPr>
            <a:endParaRPr lang="en-US" sz="2800" b="1" dirty="0">
              <a:solidFill>
                <a:srgbClr val="FFFF00"/>
              </a:solidFill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- لعبت </a:t>
            </a:r>
            <a:r>
              <a:rPr lang="ar-SA" sz="2400" b="1" dirty="0">
                <a:cs typeface="Arial" charset="0"/>
              </a:rPr>
              <a:t>الترجمة دورا كبيرا وفاعلا في نقل علوم ومعارف </a:t>
            </a:r>
            <a:r>
              <a:rPr lang="ar-SA" sz="2400" b="1" dirty="0" smtClean="0">
                <a:cs typeface="Arial" charset="0"/>
              </a:rPr>
              <a:t>وموروثات </a:t>
            </a: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الثقافات </a:t>
            </a:r>
            <a:r>
              <a:rPr lang="ar-SA" sz="2400" b="1" dirty="0">
                <a:cs typeface="Arial" charset="0"/>
              </a:rPr>
              <a:t>والحضارات المختلفة عبر التاريخ. كما أسهمت الترجمة في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تبادل </a:t>
            </a:r>
            <a:r>
              <a:rPr lang="ar-SA" sz="2400" b="1" dirty="0">
                <a:cs typeface="Arial" charset="0"/>
              </a:rPr>
              <a:t>الأفكار والمصالح المشتركة بين الأمم والشعوب.</a:t>
            </a:r>
            <a:endParaRPr lang="en-US" b="1" dirty="0"/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- للترجمة </a:t>
            </a:r>
            <a:r>
              <a:rPr lang="ar-SA" sz="2400" b="1" dirty="0">
                <a:cs typeface="Arial" charset="0"/>
              </a:rPr>
              <a:t>أهمية قصوى عبر العصور بشكل عام، وفي هذا العصر </a:t>
            </a:r>
            <a:r>
              <a:rPr lang="ar-SA" sz="2400" b="1" dirty="0" smtClean="0">
                <a:cs typeface="Arial" charset="0"/>
              </a:rPr>
              <a:t>بشكل</a:t>
            </a: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 </a:t>
            </a:r>
            <a:r>
              <a:rPr lang="ar-SA" sz="2400" b="1" dirty="0">
                <a:cs typeface="Arial" charset="0"/>
              </a:rPr>
              <a:t>خاص. خاصة في ظل التطورات السياسية والعسكرية والاقتصادية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والتقنية </a:t>
            </a:r>
            <a:r>
              <a:rPr lang="ar-SA" sz="2400" b="1" dirty="0">
                <a:cs typeface="Arial" charset="0"/>
              </a:rPr>
              <a:t>والمعلوماتية والإعلامية وغيرها التي يشهدها عالمنا اليوم.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ولقد </a:t>
            </a:r>
            <a:r>
              <a:rPr lang="ar-SA" sz="2400" b="1" dirty="0">
                <a:cs typeface="Arial" charset="0"/>
              </a:rPr>
              <a:t>احتلت اللغة العربية والترجمة منها وإليها مركز الصدارة  في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الغرب </a:t>
            </a:r>
            <a:r>
              <a:rPr lang="ar-SA" sz="2400" b="1" dirty="0">
                <a:cs typeface="Arial" charset="0"/>
              </a:rPr>
              <a:t>بشكل عام وأمريكا بشكل خاص في أعقاب أحداث الحادي عشر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من </a:t>
            </a:r>
            <a:r>
              <a:rPr lang="ar-SA" sz="2400" b="1" dirty="0">
                <a:cs typeface="Arial" charset="0"/>
              </a:rPr>
              <a:t>سبتمبر 2001م.</a:t>
            </a:r>
            <a:r>
              <a:rPr lang="ar-SA" sz="2400" b="1" dirty="0"/>
              <a:t> </a:t>
            </a: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457200"/>
            <a:ext cx="8624918" cy="6019800"/>
          </a:xfrm>
        </p:spPr>
        <p:txBody>
          <a:bodyPr/>
          <a:lstStyle/>
          <a:p>
            <a:pPr marL="609600" indent="-609600"/>
            <a:endParaRPr lang="ar-SA" b="1" dirty="0" smtClean="0">
              <a:cs typeface="Arial" charset="0"/>
            </a:endParaRPr>
          </a:p>
          <a:p>
            <a:pPr marL="609600" indent="-609600"/>
            <a:endParaRPr lang="ar-SA" b="1" dirty="0" smtClean="0"/>
          </a:p>
          <a:p>
            <a:pPr marL="609600" indent="-609600"/>
            <a:r>
              <a:rPr lang="ar-SA" sz="2800" b="1" dirty="0" smtClean="0">
                <a:cs typeface="Arial" charset="0"/>
              </a:rPr>
              <a:t>فعلى </a:t>
            </a:r>
            <a:r>
              <a:rPr lang="ar-SA" sz="2800" b="1" dirty="0">
                <a:cs typeface="Arial" charset="0"/>
              </a:rPr>
              <a:t>سبيل المثال، عقدت في الولايات المتحدة الأمريكية </a:t>
            </a:r>
            <a:r>
              <a:rPr lang="ar-SA" sz="2800" b="1" dirty="0" smtClean="0">
                <a:cs typeface="Arial" charset="0"/>
              </a:rPr>
              <a:t>في</a:t>
            </a:r>
          </a:p>
          <a:p>
            <a:pPr marL="609600" indent="-609600"/>
            <a:r>
              <a:rPr lang="ar-SA" sz="2800" b="1" dirty="0" smtClean="0">
                <a:cs typeface="Arial" charset="0"/>
              </a:rPr>
              <a:t> </a:t>
            </a:r>
            <a:r>
              <a:rPr lang="ar-SA" sz="2800" b="1" dirty="0">
                <a:cs typeface="Arial" charset="0"/>
              </a:rPr>
              <a:t>عام </a:t>
            </a:r>
            <a:r>
              <a:rPr lang="en-GB" sz="2800" b="1" dirty="0">
                <a:cs typeface="Arial" charset="0"/>
              </a:rPr>
              <a:t>2006)</a:t>
            </a:r>
            <a:r>
              <a:rPr lang="ar-SA" sz="2800" b="1" dirty="0">
                <a:cs typeface="Arial" charset="0"/>
              </a:rPr>
              <a:t>م) أول قمة قومية حول الترجمة.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/>
              <a:t>The First National Translation Summit    </a:t>
            </a:r>
            <a:endParaRPr lang="en-US" sz="3600" b="1" dirty="0"/>
          </a:p>
          <a:p>
            <a:pPr marL="609600" indent="-609600"/>
            <a:r>
              <a:rPr lang="ar-SA" sz="2800" b="1" dirty="0">
                <a:cs typeface="Arial" charset="0"/>
              </a:rPr>
              <a:t>في هذه القمة التي جمعت نخبة من السياسيين </a:t>
            </a:r>
            <a:r>
              <a:rPr lang="ar-SA" sz="2800" b="1" dirty="0" smtClean="0">
                <a:cs typeface="Arial" charset="0"/>
              </a:rPr>
              <a:t>والعسكريين </a:t>
            </a:r>
          </a:p>
          <a:p>
            <a:pPr marL="609600" indent="-609600"/>
            <a:r>
              <a:rPr lang="ar-SA" sz="2800" b="1" dirty="0" smtClean="0">
                <a:cs typeface="Arial" charset="0"/>
              </a:rPr>
              <a:t>والمتخصصين </a:t>
            </a:r>
            <a:r>
              <a:rPr lang="ar-SA" sz="2800" b="1" dirty="0">
                <a:cs typeface="Arial" charset="0"/>
              </a:rPr>
              <a:t>في اللغة والترجمة وغيرهم تحدثت </a:t>
            </a:r>
            <a:r>
              <a:rPr lang="ar-SA" sz="2800" b="1" dirty="0" smtClean="0">
                <a:cs typeface="Arial" charset="0"/>
              </a:rPr>
              <a:t>رئيسة</a:t>
            </a:r>
          </a:p>
          <a:p>
            <a:pPr marL="609600" indent="-609600"/>
            <a:r>
              <a:rPr lang="ar-SA" sz="2800" b="1" dirty="0" smtClean="0">
                <a:cs typeface="Arial" charset="0"/>
              </a:rPr>
              <a:t>جمعية </a:t>
            </a:r>
            <a:r>
              <a:rPr lang="ar-SA" sz="2800" b="1" dirty="0">
                <a:cs typeface="Arial" charset="0"/>
              </a:rPr>
              <a:t>المترجمين الأمريكية ، </a:t>
            </a:r>
            <a:r>
              <a:rPr lang="ar-SA" sz="2800" b="1" dirty="0" err="1">
                <a:cs typeface="Arial" charset="0"/>
              </a:rPr>
              <a:t>ميريان</a:t>
            </a:r>
            <a:r>
              <a:rPr lang="ar-SA" sz="2800" b="1" dirty="0">
                <a:cs typeface="Arial" charset="0"/>
              </a:rPr>
              <a:t> </a:t>
            </a:r>
            <a:r>
              <a:rPr lang="ar-SA" sz="2800" b="1" dirty="0" err="1">
                <a:cs typeface="Arial" charset="0"/>
              </a:rPr>
              <a:t>غرينفييلد</a:t>
            </a:r>
            <a:r>
              <a:rPr lang="ar-SA" sz="2800" b="1" dirty="0">
                <a:cs typeface="Arial" charset="0"/>
              </a:rPr>
              <a:t> ، وأخبرت </a:t>
            </a:r>
            <a:r>
              <a:rPr lang="ar-SA" sz="2800" b="1" dirty="0" smtClean="0">
                <a:cs typeface="Arial" charset="0"/>
              </a:rPr>
              <a:t>المشاركين </a:t>
            </a:r>
          </a:p>
          <a:p>
            <a:pPr marL="609600" indent="-609600"/>
            <a:r>
              <a:rPr lang="ar-SA" sz="2800" b="1" dirty="0" smtClean="0">
                <a:cs typeface="Arial" charset="0"/>
              </a:rPr>
              <a:t>والحاضرين </a:t>
            </a:r>
            <a:r>
              <a:rPr lang="ar-SA" sz="2800" b="1" dirty="0">
                <a:cs typeface="Arial" charset="0"/>
              </a:rPr>
              <a:t>في هذه القمة </a:t>
            </a:r>
            <a:r>
              <a:rPr lang="ar-SA" sz="2000" b="1" dirty="0">
                <a:cs typeface="Arial" charset="0"/>
              </a:rPr>
              <a:t>( الخاصة بالترجمة) </a:t>
            </a:r>
            <a:r>
              <a:rPr lang="ar-SA" sz="2800" b="1" dirty="0">
                <a:cs typeface="Arial" charset="0"/>
              </a:rPr>
              <a:t>ما ينقله هذا الخبر :</a:t>
            </a:r>
            <a:endParaRPr lang="en-US" b="1" dirty="0"/>
          </a:p>
          <a:p>
            <a:pPr marL="609600" indent="-609600"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401080" cy="4525963"/>
          </a:xfrm>
        </p:spPr>
        <p:txBody>
          <a:bodyPr/>
          <a:lstStyle/>
          <a:p>
            <a:pPr algn="l"/>
            <a:r>
              <a:rPr lang="en-US" b="1" dirty="0" smtClean="0"/>
              <a:t>The American Translators Association (ATA) President Marian S. Greenfield told attendees of the Translation Summit:</a:t>
            </a:r>
          </a:p>
          <a:p>
            <a:pPr algn="l"/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"It takes less time to train an airman to become a fighter pilot than it takes to train an Arabic translator, but the accuracy of the latter may be more important to national security. You can't risk getting the translation wrong." </a:t>
            </a:r>
            <a:r>
              <a:rPr lang="en-US" sz="2000" b="1" dirty="0" smtClean="0">
                <a:solidFill>
                  <a:srgbClr val="C00000"/>
                </a:solidFill>
              </a:rPr>
              <a:t>{1}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642958"/>
            <a:ext cx="8659812" cy="5715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400" b="1" dirty="0" smtClean="0">
                <a:cs typeface="Arial" charset="0"/>
              </a:rPr>
              <a:t>    </a:t>
            </a:r>
            <a:r>
              <a:rPr lang="ar-SA" sz="4400" b="1" dirty="0" smtClean="0">
                <a:cs typeface="Arial" charset="0"/>
              </a:rPr>
              <a:t>جوانب </a:t>
            </a:r>
            <a:r>
              <a:rPr lang="ar-SA" sz="4400" b="1" dirty="0">
                <a:cs typeface="Arial" charset="0"/>
              </a:rPr>
              <a:t>من أهمية الترجمة </a:t>
            </a:r>
          </a:p>
          <a:p>
            <a:pPr>
              <a:buFont typeface="Wingdings" pitchFamily="2" charset="2"/>
              <a:buNone/>
            </a:pPr>
            <a:r>
              <a:rPr lang="ar-SA" b="1" dirty="0">
                <a:cs typeface="Arial" charset="0"/>
              </a:rPr>
              <a:t>أولا: الجانب الإيجابي</a:t>
            </a:r>
          </a:p>
          <a:p>
            <a:pPr>
              <a:buFont typeface="Wingdings" pitchFamily="2" charset="2"/>
              <a:buChar char="§"/>
            </a:pPr>
            <a:r>
              <a:rPr lang="ar-SA" b="1" dirty="0">
                <a:cs typeface="Arial" charset="0"/>
              </a:rPr>
              <a:t>إن ثمرة الترجمة الإيجابية الصحيحة تنعكس على نمو وتطور الأفراد والشعوب والأمم.</a:t>
            </a:r>
          </a:p>
          <a:p>
            <a:pPr>
              <a:buFont typeface="Wingdings" pitchFamily="2" charset="2"/>
              <a:buChar char="§"/>
            </a:pPr>
            <a:r>
              <a:rPr lang="ar-SA" b="1" dirty="0">
                <a:cs typeface="Arial" charset="0"/>
              </a:rPr>
              <a:t>إن نتاج حركة الترجمة والتعليم التي </a:t>
            </a:r>
            <a:r>
              <a:rPr lang="ar-SA" b="1" dirty="0" err="1">
                <a:cs typeface="Arial" charset="0"/>
              </a:rPr>
              <a:t>شهدتها</a:t>
            </a:r>
            <a:r>
              <a:rPr lang="ar-SA" b="1" dirty="0">
                <a:cs typeface="Arial" charset="0"/>
              </a:rPr>
              <a:t> الحضارة الإسلامية والتي أسهمت في ازدهار الحضارة الغربية ( في الجوانب الإيجابية ) يوضح بجلاء أهمية الترجمة.</a:t>
            </a:r>
          </a:p>
          <a:p>
            <a:pPr>
              <a:buFont typeface="Wingdings" pitchFamily="2" charset="2"/>
              <a:buChar char="§"/>
            </a:pPr>
            <a:r>
              <a:rPr lang="ar-SA" b="1" dirty="0">
                <a:cs typeface="Arial" charset="0"/>
              </a:rPr>
              <a:t>إن الترجمة الدقيقة تسهم في نقل المعنى الصحيح وترسيخ المعلومة الصائبة والفهم الواضح وتنوير المتلقي وتوجيهه.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58" y="685800"/>
            <a:ext cx="9001188" cy="5715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400" b="1" dirty="0" smtClean="0">
                <a:cs typeface="Arial" charset="0"/>
              </a:rPr>
              <a:t>    </a:t>
            </a:r>
            <a:r>
              <a:rPr lang="ar-SA" sz="4400" b="1" dirty="0" smtClean="0">
                <a:cs typeface="Arial" charset="0"/>
              </a:rPr>
              <a:t>  جوانب </a:t>
            </a:r>
            <a:r>
              <a:rPr lang="ar-SA" sz="4400" b="1" dirty="0">
                <a:cs typeface="Arial" charset="0"/>
              </a:rPr>
              <a:t>من أهمية الترجمة </a:t>
            </a:r>
          </a:p>
          <a:p>
            <a:pPr>
              <a:buFont typeface="Wingdings" pitchFamily="2" charset="2"/>
              <a:buNone/>
            </a:pPr>
            <a:r>
              <a:rPr lang="ar-SA" b="1" dirty="0" smtClean="0">
                <a:cs typeface="Arial" charset="0"/>
              </a:rPr>
              <a:t>     ثانيا</a:t>
            </a:r>
            <a:r>
              <a:rPr lang="ar-SA" b="1" dirty="0">
                <a:cs typeface="Arial" charset="0"/>
              </a:rPr>
              <a:t>: الجانب السلبي</a:t>
            </a:r>
          </a:p>
          <a:p>
            <a:pPr marL="839788" lvl="1" indent="-317500">
              <a:buFont typeface="Arial" pitchFamily="34" charset="0"/>
              <a:buChar char="•"/>
            </a:pPr>
            <a:r>
              <a:rPr lang="ar-SA" b="1" dirty="0">
                <a:cs typeface="Arial" charset="0"/>
              </a:rPr>
              <a:t>إن سوء الترجمة أو عدم دقتها تمثل خطورة عظمى على فهم المتلقي للمعنى المراد نقله من اللغة المصدر إلى اللغة الهدف. </a:t>
            </a:r>
          </a:p>
          <a:p>
            <a:pPr marL="839788" lvl="1" indent="-317500">
              <a:buFont typeface="Arial" pitchFamily="34" charset="0"/>
              <a:buChar char="•"/>
            </a:pPr>
            <a:r>
              <a:rPr lang="ar-SA" b="1" dirty="0">
                <a:cs typeface="Arial" charset="0"/>
              </a:rPr>
              <a:t>الفهم السيئ الناتج من ترجمة غير صحيحة يؤثر على القول والفعل والسلوك والاعتقاد والتصور.</a:t>
            </a:r>
          </a:p>
          <a:p>
            <a:pPr marL="839788" lvl="1" indent="-317500">
              <a:buFont typeface="Arial" pitchFamily="34" charset="0"/>
              <a:buChar char="•"/>
            </a:pPr>
            <a:r>
              <a:rPr lang="ar-SA" b="1" dirty="0">
                <a:cs typeface="Arial" charset="0"/>
              </a:rPr>
              <a:t>إن الكثير من </a:t>
            </a:r>
            <a:r>
              <a:rPr lang="ar-SA" b="1" dirty="0" smtClean="0">
                <a:cs typeface="Arial" charset="0"/>
              </a:rPr>
              <a:t>أهل الأديان </a:t>
            </a:r>
            <a:r>
              <a:rPr lang="ar-SA" b="1" dirty="0" smtClean="0"/>
              <a:t>وأصحاب الفرق </a:t>
            </a:r>
            <a:r>
              <a:rPr lang="ar-SA" b="1" dirty="0" err="1" smtClean="0"/>
              <a:t>والايدولوجيات</a:t>
            </a:r>
            <a:r>
              <a:rPr lang="ar-SA" b="1" dirty="0" smtClean="0"/>
              <a:t> </a:t>
            </a:r>
            <a:r>
              <a:rPr lang="ar-SA" b="1" dirty="0" smtClean="0">
                <a:cs typeface="Arial" charset="0"/>
              </a:rPr>
              <a:t>الأخرى التي ابتعدت عن </a:t>
            </a:r>
            <a:r>
              <a:rPr lang="ar-SA" b="1" dirty="0">
                <a:cs typeface="Arial" charset="0"/>
              </a:rPr>
              <a:t>فهم </a:t>
            </a:r>
            <a:r>
              <a:rPr lang="ar-SA" b="1" dirty="0" smtClean="0">
                <a:cs typeface="Arial" charset="0"/>
              </a:rPr>
              <a:t>الإسلام الحقيقي والقرآن </a:t>
            </a:r>
            <a:r>
              <a:rPr lang="ar-SA" b="1" dirty="0">
                <a:cs typeface="Arial" charset="0"/>
              </a:rPr>
              <a:t>الكريم والسنة النبوية </a:t>
            </a:r>
            <a:r>
              <a:rPr lang="ar-SA" b="1" dirty="0" smtClean="0">
                <a:cs typeface="Arial" charset="0"/>
              </a:rPr>
              <a:t>الصحيحة، قد يعزى ابتعادهم عن الإسلام أو </a:t>
            </a:r>
            <a:r>
              <a:rPr lang="ar-SA" b="1" dirty="0">
                <a:cs typeface="Arial" charset="0"/>
              </a:rPr>
              <a:t>المنهج الوسطي إلى سوء الترجمة أو تحريفها أو بسبب تفسير خاطئ أو تأويل جانب الحق.</a:t>
            </a:r>
            <a:r>
              <a:rPr lang="ar-SA" sz="3200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42918"/>
            <a:ext cx="8610600" cy="557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ar-SA" dirty="0"/>
              <a:t> </a:t>
            </a:r>
            <a:r>
              <a:rPr lang="ar-SA" sz="3600" b="1" dirty="0">
                <a:cs typeface="Arial" charset="0"/>
              </a:rPr>
              <a:t>عوامل مؤثرة في قراءة النص وترجمته</a:t>
            </a:r>
            <a:r>
              <a:rPr lang="ar-SA" b="1" dirty="0">
                <a:cs typeface="Arial" charset="0"/>
              </a:rPr>
              <a:t> </a:t>
            </a:r>
          </a:p>
          <a:p>
            <a:pPr>
              <a:buFont typeface="Wingdings" pitchFamily="2" charset="2"/>
              <a:buNone/>
            </a:pPr>
            <a:endParaRPr lang="ar-SA" sz="1800" b="1" dirty="0">
              <a:cs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ar-SA" sz="2800" b="1" dirty="0">
                <a:cs typeface="Arial" charset="0"/>
              </a:rPr>
              <a:t>أولا: العوامل الشخصية :</a:t>
            </a:r>
          </a:p>
          <a:p>
            <a:r>
              <a:rPr lang="ar-SA" sz="2800" b="1" dirty="0">
                <a:cs typeface="Arial" charset="0"/>
              </a:rPr>
              <a:t> تشير إلى الجوانب الخاصة بالمترجم أو المتلقي للترجمة </a:t>
            </a:r>
            <a:r>
              <a:rPr lang="ar-SA" sz="2800" b="1" dirty="0" smtClean="0">
                <a:cs typeface="Arial" charset="0"/>
              </a:rPr>
              <a:t>وتشمل</a:t>
            </a:r>
          </a:p>
          <a:p>
            <a:r>
              <a:rPr lang="ar-SA" sz="2800" b="1" dirty="0" smtClean="0">
                <a:cs typeface="Arial" charset="0"/>
              </a:rPr>
              <a:t> </a:t>
            </a:r>
            <a:r>
              <a:rPr lang="ar-SA" sz="2800" b="1" dirty="0">
                <a:cs typeface="Arial" charset="0"/>
              </a:rPr>
              <a:t>طبيعته ومنهجه واتجاهاته وقناعاته واعتقاداته وأمانته </a:t>
            </a:r>
            <a:r>
              <a:rPr lang="ar-SA" sz="2800" b="1" dirty="0" smtClean="0">
                <a:cs typeface="Arial" charset="0"/>
              </a:rPr>
              <a:t>وعمره</a:t>
            </a:r>
          </a:p>
          <a:p>
            <a:r>
              <a:rPr lang="ar-SA" sz="2800" b="1" dirty="0" smtClean="0">
                <a:cs typeface="Arial" charset="0"/>
              </a:rPr>
              <a:t> </a:t>
            </a:r>
            <a:r>
              <a:rPr lang="ar-SA" sz="2800" b="1" dirty="0">
                <a:cs typeface="Arial" charset="0"/>
              </a:rPr>
              <a:t>ومستوى علمه وذكائه وحكمته </a:t>
            </a:r>
            <a:r>
              <a:rPr lang="ar-SA" sz="2800" b="1" dirty="0" smtClean="0">
                <a:cs typeface="Arial" charset="0"/>
              </a:rPr>
              <a:t>وثقافته </a:t>
            </a:r>
            <a:r>
              <a:rPr lang="ar-SA" sz="2800" b="1" dirty="0">
                <a:cs typeface="Arial" charset="0"/>
              </a:rPr>
              <a:t>وخبرته </a:t>
            </a:r>
            <a:r>
              <a:rPr lang="ar-SA" sz="2800" b="1" dirty="0" smtClean="0">
                <a:cs typeface="Arial" charset="0"/>
              </a:rPr>
              <a:t>وتجربته </a:t>
            </a:r>
            <a:r>
              <a:rPr lang="ar-SA" sz="2800" b="1" dirty="0">
                <a:cs typeface="Arial" charset="0"/>
              </a:rPr>
              <a:t>وميوله </a:t>
            </a:r>
            <a:endParaRPr lang="ar-SA" sz="2800" b="1" dirty="0" smtClean="0">
              <a:cs typeface="Arial" charset="0"/>
            </a:endParaRPr>
          </a:p>
          <a:p>
            <a:r>
              <a:rPr lang="ar-SA" sz="2800" b="1" dirty="0" smtClean="0">
                <a:cs typeface="Arial" charset="0"/>
              </a:rPr>
              <a:t>ومهاراته </a:t>
            </a:r>
            <a:r>
              <a:rPr lang="ar-SA" sz="2800" b="1" dirty="0">
                <a:cs typeface="Arial" charset="0"/>
              </a:rPr>
              <a:t>وخلفيته الدينية والثقافية وغيرها من </a:t>
            </a:r>
            <a:r>
              <a:rPr lang="ar-SA" sz="2800" b="1" dirty="0" err="1" smtClean="0">
                <a:cs typeface="Arial" charset="0"/>
              </a:rPr>
              <a:t>أمورنفسية</a:t>
            </a:r>
            <a:r>
              <a:rPr lang="ar-SA" sz="2800" b="1" dirty="0" smtClean="0">
                <a:cs typeface="Arial" charset="0"/>
              </a:rPr>
              <a:t> </a:t>
            </a:r>
            <a:r>
              <a:rPr lang="ar-SA" sz="2800" b="1" dirty="0">
                <a:cs typeface="Arial" charset="0"/>
              </a:rPr>
              <a:t>مؤثرة. </a:t>
            </a:r>
            <a:endParaRPr lang="ar-SA" sz="2800" b="1" dirty="0" smtClean="0">
              <a:cs typeface="Arial" charset="0"/>
            </a:endParaRPr>
          </a:p>
          <a:p>
            <a:endParaRPr lang="ar-SA" sz="1200" b="1" dirty="0">
              <a:cs typeface="Arial" charset="0"/>
            </a:endParaRPr>
          </a:p>
          <a:p>
            <a:r>
              <a:rPr lang="ar-SA" sz="2000" dirty="0" smtClean="0">
                <a:cs typeface="Arial" charset="0"/>
              </a:rPr>
              <a:t>مثال على تأثير </a:t>
            </a:r>
            <a:r>
              <a:rPr lang="ar-SA" sz="2000" dirty="0">
                <a:cs typeface="Arial" charset="0"/>
              </a:rPr>
              <a:t>الخلفيات الدينية والثقافية على قراءة النص وترجمة </a:t>
            </a:r>
            <a:r>
              <a:rPr lang="ar-SA" sz="2000" dirty="0" smtClean="0">
                <a:cs typeface="Arial" charset="0"/>
              </a:rPr>
              <a:t>معناه،</a:t>
            </a:r>
            <a:r>
              <a:rPr lang="ar-SA" sz="2000" dirty="0" smtClean="0"/>
              <a:t> دراسة ميدانية قمت </a:t>
            </a:r>
            <a:r>
              <a:rPr lang="ar-SA" sz="2000" dirty="0" err="1" smtClean="0"/>
              <a:t>بها</a:t>
            </a:r>
            <a:r>
              <a:rPr lang="ar-SA" sz="2000" dirty="0" smtClean="0"/>
              <a:t> </a:t>
            </a:r>
          </a:p>
          <a:p>
            <a:r>
              <a:rPr lang="ar-SA" sz="2000" dirty="0" smtClean="0"/>
              <a:t>خلال دراستي لمرحلة الدكتوراه . حيث وزعت استبيانات على عينة عشوائية من طلاب وطالبات جامعة</a:t>
            </a:r>
          </a:p>
          <a:p>
            <a:r>
              <a:rPr lang="ar-SA" sz="2000" dirty="0" smtClean="0"/>
              <a:t> ولاية </a:t>
            </a:r>
            <a:r>
              <a:rPr lang="ar-SA" sz="2000" dirty="0" err="1" smtClean="0"/>
              <a:t>ميشغن</a:t>
            </a:r>
            <a:r>
              <a:rPr lang="ar-SA" sz="2000" dirty="0" smtClean="0"/>
              <a:t> الأمريكية . </a:t>
            </a:r>
            <a:r>
              <a:rPr lang="ar-SA" sz="2000" dirty="0" smtClean="0">
                <a:cs typeface="Arial" charset="0"/>
              </a:rPr>
              <a:t>وكان السؤال الموجه للمشاركين في الدراسة وإجاباتهم كما يلي : </a:t>
            </a:r>
          </a:p>
          <a:p>
            <a:r>
              <a:rPr lang="ar-SA" sz="2000" b="1" dirty="0" smtClean="0">
                <a:solidFill>
                  <a:srgbClr val="C00000"/>
                </a:solidFill>
              </a:rPr>
              <a:t>                                   فضلا انظر إلى الشريحة التالية</a:t>
            </a:r>
            <a:endParaRPr lang="en-US" sz="2000" b="1" dirty="0">
              <a:solidFill>
                <a:srgbClr val="C00000"/>
              </a:solidFill>
              <a:cs typeface="Arial" charset="0"/>
            </a:endParaRPr>
          </a:p>
          <a:p>
            <a:endParaRPr lang="en-US" sz="2800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57200"/>
            <a:ext cx="8659812" cy="6096000"/>
          </a:xfrm>
        </p:spPr>
        <p:txBody>
          <a:bodyPr/>
          <a:lstStyle/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 </a:t>
            </a:r>
            <a:r>
              <a:rPr lang="en-US" sz="2800" b="1" i="1" dirty="0">
                <a:solidFill>
                  <a:schemeClr val="accent1"/>
                </a:solidFill>
              </a:rPr>
              <a:t>According to you,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b="1" i="1" dirty="0">
                <a:solidFill>
                  <a:schemeClr val="folHlink"/>
                </a:solidFill>
              </a:rPr>
              <a:t> the word " GOD" refers to who?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 smtClean="0"/>
              <a:t>- </a:t>
            </a:r>
            <a:r>
              <a:rPr lang="en-US" sz="2800" b="1" i="1" dirty="0"/>
              <a:t>God refers to Allah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Buddha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Jesus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</a:t>
            </a:r>
            <a:r>
              <a:rPr lang="en-US" sz="2800" b="1" i="1" dirty="0" err="1"/>
              <a:t>Kami</a:t>
            </a:r>
            <a:endParaRPr lang="en-US" sz="2800" b="1" i="1" dirty="0"/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Rama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Brahma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The Creator alone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nothing. There is no god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</a:t>
            </a:r>
            <a:r>
              <a:rPr lang="en-US" sz="2400" b="1" i="1" dirty="0"/>
              <a:t>the Father, the Son, and the Holy Spirit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642918"/>
            <a:ext cx="8229600" cy="5294313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ar-SA" sz="4400" b="1" dirty="0" smtClean="0">
                <a:cs typeface="Arial" charset="0"/>
              </a:rPr>
              <a:t>تمرين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ar-SA" sz="2400" b="1" dirty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ar-SA" b="1" dirty="0">
                <a:cs typeface="Arial" charset="0"/>
              </a:rPr>
              <a:t>فضلا قم بترجمة الجملة التالية إلى اللغة الإنجليزية 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ar-SA" sz="3200" b="1" dirty="0">
                <a:cs typeface="Arial" charset="0"/>
              </a:rPr>
              <a:t>- يؤمن المسلمون بالله.</a:t>
            </a:r>
          </a:p>
          <a:p>
            <a:pPr lvl="1" algn="ctr">
              <a:lnSpc>
                <a:spcPct val="90000"/>
              </a:lnSpc>
              <a:buFont typeface="Wingdings" pitchFamily="2" charset="2"/>
              <a:buNone/>
            </a:pPr>
            <a:r>
              <a:rPr lang="ar-SA" b="1" dirty="0">
                <a:cs typeface="Arial" charset="0"/>
              </a:rPr>
              <a:t>___________________________________</a:t>
            </a:r>
            <a:endParaRPr lang="en-GB" b="1" dirty="0">
              <a:cs typeface="Arial" charset="0"/>
            </a:endParaRPr>
          </a:p>
          <a:p>
            <a:pPr algn="l">
              <a:lnSpc>
                <a:spcPct val="90000"/>
              </a:lnSpc>
              <a:buFont typeface="Wingdings" pitchFamily="2" charset="2"/>
              <a:buNone/>
            </a:pPr>
            <a:r>
              <a:rPr lang="en-GB" b="1" dirty="0"/>
              <a:t>- Muslims believe in Allah.  </a:t>
            </a:r>
          </a:p>
          <a:p>
            <a:pPr algn="l">
              <a:lnSpc>
                <a:spcPct val="90000"/>
              </a:lnSpc>
              <a:buFont typeface="Wingdings" pitchFamily="2" charset="2"/>
              <a:buNone/>
            </a:pPr>
            <a:r>
              <a:rPr lang="en-GB" b="1" dirty="0" smtClean="0"/>
              <a:t>- Muslims </a:t>
            </a:r>
            <a:r>
              <a:rPr lang="en-GB" b="1" dirty="0"/>
              <a:t>believe in God.</a:t>
            </a:r>
            <a:endParaRPr lang="ar-SA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ar-SA" dirty="0" smtClean="0">
                <a:cs typeface="Arial" charset="0"/>
              </a:rPr>
              <a:t>هل </a:t>
            </a:r>
            <a:r>
              <a:rPr lang="ar-SA" dirty="0">
                <a:cs typeface="Arial" charset="0"/>
              </a:rPr>
              <a:t>الترجمة تكفي لنقل المعنى المراد بشكل كامل ؟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ar-SA" dirty="0">
                <a:cs typeface="Arial" charset="0"/>
              </a:rPr>
              <a:t>تذكر الإجابات السابقة للمشاركين في </a:t>
            </a:r>
            <a:r>
              <a:rPr lang="ar-SA" dirty="0" smtClean="0">
                <a:cs typeface="Arial" charset="0"/>
              </a:rPr>
              <a:t>الدراسة.</a:t>
            </a:r>
            <a:endParaRPr lang="en-US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5720" y="571480"/>
            <a:ext cx="8150255" cy="52228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ar-SA" sz="4400" b="1" dirty="0">
                <a:cs typeface="Arial" charset="0"/>
              </a:rPr>
              <a:t>ثانيا: العوامل </a:t>
            </a:r>
            <a:r>
              <a:rPr lang="ar-SA" sz="4400" b="1" dirty="0" smtClean="0">
                <a:cs typeface="Arial" charset="0"/>
              </a:rPr>
              <a:t>اللغوية</a:t>
            </a:r>
          </a:p>
          <a:p>
            <a:pPr>
              <a:buFont typeface="Wingdings" pitchFamily="2" charset="2"/>
              <a:buNone/>
            </a:pPr>
            <a:endParaRPr lang="ar-SA" sz="4400" b="1" dirty="0">
              <a:cs typeface="Arial" charset="0"/>
            </a:endParaRPr>
          </a:p>
          <a:p>
            <a:r>
              <a:rPr lang="ar-SA" b="1" dirty="0">
                <a:cs typeface="Arial" charset="0"/>
              </a:rPr>
              <a:t>ومنها ما يتعلق بالنحو وقواعد اللغة والمفردات </a:t>
            </a:r>
            <a:r>
              <a:rPr lang="ar-SA" b="1" dirty="0" smtClean="0">
                <a:cs typeface="Arial" charset="0"/>
              </a:rPr>
              <a:t>والأساليب</a:t>
            </a:r>
          </a:p>
          <a:p>
            <a:r>
              <a:rPr lang="ar-SA" b="1" dirty="0" smtClean="0">
                <a:cs typeface="Arial" charset="0"/>
              </a:rPr>
              <a:t>والمعاني </a:t>
            </a:r>
            <a:r>
              <a:rPr lang="ar-SA" b="1" dirty="0">
                <a:cs typeface="Arial" charset="0"/>
              </a:rPr>
              <a:t>والدلالات والنظام الصوتي ومدى التشابه أو </a:t>
            </a:r>
            <a:endParaRPr lang="ar-SA" b="1" dirty="0" smtClean="0">
              <a:cs typeface="Arial" charset="0"/>
            </a:endParaRPr>
          </a:p>
          <a:p>
            <a:r>
              <a:rPr lang="ar-SA" b="1" dirty="0" smtClean="0">
                <a:cs typeface="Arial" charset="0"/>
              </a:rPr>
              <a:t>الاختلاف </a:t>
            </a:r>
            <a:r>
              <a:rPr lang="ar-SA" b="1" dirty="0">
                <a:cs typeface="Arial" charset="0"/>
              </a:rPr>
              <a:t>بين اللغة المصدر </a:t>
            </a:r>
            <a:r>
              <a:rPr lang="en-GB" b="1" dirty="0">
                <a:cs typeface="Arial" charset="0"/>
              </a:rPr>
              <a:t> (SL)</a:t>
            </a:r>
            <a:r>
              <a:rPr lang="ar-SA" b="1" dirty="0">
                <a:cs typeface="Arial" charset="0"/>
              </a:rPr>
              <a:t>واللغة الهدف </a:t>
            </a:r>
            <a:r>
              <a:rPr lang="en-GB" b="1" dirty="0">
                <a:cs typeface="Arial" charset="0"/>
              </a:rPr>
              <a:t>(TL)</a:t>
            </a:r>
            <a:r>
              <a:rPr lang="ar-SA" b="1" dirty="0">
                <a:cs typeface="Arial" charset="0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en-US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642918"/>
            <a:ext cx="8435975" cy="548800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4800" b="1" dirty="0" smtClean="0">
                <a:cs typeface="Arial" charset="0"/>
              </a:rPr>
              <a:t>تمرين</a:t>
            </a:r>
          </a:p>
          <a:p>
            <a:pPr algn="ctr">
              <a:buFont typeface="Wingdings" pitchFamily="2" charset="2"/>
              <a:buNone/>
            </a:pPr>
            <a:endParaRPr lang="ar-SA" sz="2000" b="1" dirty="0">
              <a:cs typeface="Arial" charset="0"/>
            </a:endParaRPr>
          </a:p>
          <a:p>
            <a:r>
              <a:rPr lang="ar-SA" b="1" dirty="0">
                <a:cs typeface="Arial" charset="0"/>
              </a:rPr>
              <a:t>فضلا ترجم العبارات التالية من الإنجليزية إلى العربية :</a:t>
            </a:r>
          </a:p>
          <a:p>
            <a:pPr algn="l">
              <a:buFont typeface="Wingdings" pitchFamily="2" charset="2"/>
              <a:buNone/>
            </a:pPr>
            <a:r>
              <a:rPr lang="en-GB" b="1" dirty="0" smtClean="0">
                <a:cs typeface="Arial" charset="0"/>
              </a:rPr>
              <a:t>1- </a:t>
            </a:r>
            <a:r>
              <a:rPr lang="en-GB" b="1" dirty="0">
                <a:cs typeface="Arial" charset="0"/>
              </a:rPr>
              <a:t>Put yourself in their shoes.</a:t>
            </a:r>
            <a:endParaRPr lang="ar-SA" b="1" dirty="0">
              <a:cs typeface="Arial" charset="0"/>
            </a:endParaRPr>
          </a:p>
          <a:p>
            <a:pPr algn="l">
              <a:buFont typeface="Wingdings" pitchFamily="2" charset="2"/>
              <a:buNone/>
            </a:pPr>
            <a:r>
              <a:rPr lang="en-GB" b="1" dirty="0" smtClean="0">
                <a:cs typeface="Arial" charset="0"/>
              </a:rPr>
              <a:t>2- </a:t>
            </a:r>
            <a:r>
              <a:rPr lang="en-GB" b="1" dirty="0">
                <a:cs typeface="Arial" charset="0"/>
              </a:rPr>
              <a:t>To run through.         To run a company.</a:t>
            </a:r>
            <a:endParaRPr lang="ar-SA" b="1" dirty="0">
              <a:cs typeface="Arial" charset="0"/>
            </a:endParaRPr>
          </a:p>
          <a:p>
            <a:pPr algn="l">
              <a:buFont typeface="Wingdings" pitchFamily="2" charset="2"/>
              <a:buNone/>
            </a:pPr>
            <a:r>
              <a:rPr lang="en-GB" b="1" dirty="0" smtClean="0">
                <a:cs typeface="Arial" charset="0"/>
              </a:rPr>
              <a:t>3- I want to pray.</a:t>
            </a:r>
            <a:endParaRPr lang="en-US" b="1" dirty="0" smtClean="0">
              <a:cs typeface="Arial" charset="0"/>
            </a:endParaRPr>
          </a:p>
          <a:p>
            <a:pPr algn="l">
              <a:buFont typeface="Wingdings" pitchFamily="2" charset="2"/>
              <a:buNone/>
            </a:pPr>
            <a:r>
              <a:rPr lang="en-US" b="1" dirty="0" smtClean="0"/>
              <a:t>    ( some Arabic speakers of English might pronounce “pray” as follows: “bray”. </a:t>
            </a:r>
            <a:endParaRPr lang="ar-SA" b="1" dirty="0">
              <a:cs typeface="Arial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b="1" dirty="0" smtClean="0">
                <a:cs typeface="Arial" charset="0"/>
              </a:rPr>
              <a:t>    </a:t>
            </a:r>
            <a:r>
              <a:rPr lang="ar-SA" b="1" dirty="0" smtClean="0">
                <a:cs typeface="Arial" charset="0"/>
              </a:rPr>
              <a:t>كيف تترجمها ؟</a:t>
            </a:r>
            <a:endParaRPr lang="en-US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2027</TotalTime>
  <Words>891</Words>
  <Application>Microsoft Office PowerPoint</Application>
  <PresentationFormat>عرض على الشاشة (3:4)‏</PresentationFormat>
  <Paragraphs>116</Paragraphs>
  <Slides>16</Slides>
  <Notes>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المحاضرة التمهيدية</vt:lpstr>
      <vt:lpstr>الشريحة 1</vt:lpstr>
      <vt:lpstr>Lecture ( 3) </vt:lpstr>
      <vt:lpstr>الشريحة 3</vt:lpstr>
      <vt:lpstr>ماهية الترجمة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www.arabswell.com</cp:lastModifiedBy>
  <cp:revision>144</cp:revision>
  <dcterms:created xsi:type="dcterms:W3CDTF">1601-01-01T00:00:00Z</dcterms:created>
  <dcterms:modified xsi:type="dcterms:W3CDTF">2013-02-15T20:54:35Z</dcterms:modified>
</cp:coreProperties>
</file>