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6"/>
  </p:notesMasterIdLst>
  <p:handoutMasterIdLst>
    <p:handoutMasterId r:id="rId17"/>
  </p:handoutMasterIdLst>
  <p:sldIdLst>
    <p:sldId id="286" r:id="rId5"/>
    <p:sldId id="287" r:id="rId6"/>
    <p:sldId id="289" r:id="rId7"/>
    <p:sldId id="290" r:id="rId8"/>
    <p:sldId id="291" r:id="rId9"/>
    <p:sldId id="292" r:id="rId10"/>
    <p:sldId id="293" r:id="rId11"/>
    <p:sldId id="294" r:id="rId12"/>
    <p:sldId id="295" r:id="rId13"/>
    <p:sldId id="296" r:id="rId14"/>
    <p:sldId id="288" r:id="rId1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99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34" autoAdjust="0"/>
    <p:restoredTop sz="94660" autoAdjust="0"/>
  </p:normalViewPr>
  <p:slideViewPr>
    <p:cSldViewPr>
      <p:cViewPr>
        <p:scale>
          <a:sx n="76" d="100"/>
          <a:sy n="76" d="100"/>
        </p:scale>
        <p:origin x="-336" y="-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xmlns=""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xmlns=""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xmlns="" val="5407135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xmlns="" val="5299383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xmlns="" val="20552110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xmlns="" val="31559951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xmlns="" val="6199408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xmlns="" val="825822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xmlns="" val="41522686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xmlns="" val="2219992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xmlns="" val="10530828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xmlns="" val="19489053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en-US" sz="3700" b="1" dirty="0" smtClean="0">
                <a:solidFill>
                  <a:schemeClr val="accent1">
                    <a:lumMod val="50000"/>
                  </a:schemeClr>
                </a:solidFill>
                <a:latin typeface="AYM Wadiy S_U normal."/>
                <a:cs typeface="Times New Roman" pitchFamily="18" charset="0"/>
              </a:rPr>
              <a:t>Applied Linguistics</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rPr>
              <a:t> </a:t>
            </a:r>
            <a:endParaRPr lang="en-US" sz="2800" b="1" dirty="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 </a:t>
            </a:r>
            <a:r>
              <a:rPr lang="en-US" sz="2600" b="1" dirty="0" smtClean="0">
                <a:solidFill>
                  <a:srgbClr val="7F7F7F"/>
                </a:solidFill>
                <a:latin typeface="Calibri" pitchFamily="34" charset="0"/>
                <a:cs typeface="Times New Roman" pitchFamily="18" charset="0"/>
              </a:rPr>
              <a:t>Dr. Abdullah Al-</a:t>
            </a:r>
            <a:r>
              <a:rPr lang="en-US" sz="2600" b="1" dirty="0" err="1" smtClean="0">
                <a:solidFill>
                  <a:srgbClr val="7F7F7F"/>
                </a:solidFill>
                <a:latin typeface="Calibri" pitchFamily="34" charset="0"/>
                <a:cs typeface="Times New Roman" pitchFamily="18" charset="0"/>
              </a:rPr>
              <a:t>Mulhim</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en-US" spc="-150" smtClean="0">
                <a:solidFill>
                  <a:srgbClr val="376092"/>
                </a:solidFill>
                <a:latin typeface="ae_AlMateen" pitchFamily="2" charset="-78"/>
                <a:cs typeface="ae_AlMateen" pitchFamily="2" charset="-78"/>
              </a:rPr>
              <a:t>Third</a:t>
            </a:r>
            <a:r>
              <a:rPr lang="en-US" spc="-150" smtClean="0">
                <a:solidFill>
                  <a:srgbClr val="376092"/>
                </a:solidFill>
                <a:latin typeface="ae_AlMateen" pitchFamily="2" charset="-78"/>
                <a:cs typeface="ae_AlMateen" pitchFamily="2" charset="-78"/>
              </a:rPr>
              <a:t> </a:t>
            </a:r>
            <a:r>
              <a:rPr lang="en-US" spc="-150" dirty="0" smtClean="0">
                <a:solidFill>
                  <a:srgbClr val="376092"/>
                </a:solidFill>
                <a:latin typeface="ae_AlMateen" pitchFamily="2" charset="-78"/>
                <a:cs typeface="ae_AlMateen" pitchFamily="2" charset="-78"/>
              </a:rPr>
              <a:t>Lecture</a:t>
            </a:r>
          </a:p>
        </p:txBody>
      </p:sp>
      <p:sp>
        <p:nvSpPr>
          <p:cNvPr id="4" name="Subtitle 3"/>
          <p:cNvSpPr>
            <a:spLocks noGrp="1"/>
          </p:cNvSpPr>
          <p:nvPr>
            <p:ph type="subTitle" idx="1"/>
          </p:nvPr>
        </p:nvSpPr>
        <p:spPr/>
        <p:txBody>
          <a:bodyPr/>
          <a:lstStyle/>
          <a:p>
            <a:r>
              <a:rPr lang="en-US" b="1" dirty="0" smtClean="0"/>
              <a:t>Error Analysis</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Error Analysis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6740307"/>
          </a:xfrm>
          <a:prstGeom prst="rect">
            <a:avLst/>
          </a:prstGeom>
          <a:noFill/>
        </p:spPr>
        <p:txBody>
          <a:bodyPr wrap="square" rtlCol="1">
            <a:spAutoFit/>
          </a:bodyPr>
          <a:lstStyle/>
          <a:p>
            <a:r>
              <a:rPr lang="ar-SA" dirty="0" smtClean="0"/>
              <a:t> </a:t>
            </a:r>
            <a:r>
              <a:rPr lang="en-US" dirty="0" smtClean="0"/>
              <a:t> - Making  errors is inevitable part of learning.</a:t>
            </a:r>
          </a:p>
          <a:p>
            <a:r>
              <a:rPr lang="en-US" dirty="0"/>
              <a:t> </a:t>
            </a:r>
            <a:r>
              <a:rPr lang="en-US" dirty="0" smtClean="0"/>
              <a:t>- Studying learners’ errors serve tow major purposes: 1. it provides data from which inferences about the nature of the language learning process can be made, 2. it indicates to teachers and curriculum developers which part of the target language students have most difficulty producing correctly and which error types detract most from a learner’s ability to communicate effectively.</a:t>
            </a:r>
          </a:p>
          <a:p>
            <a:r>
              <a:rPr lang="en-US" dirty="0"/>
              <a:t> </a:t>
            </a:r>
            <a:r>
              <a:rPr lang="en-US" dirty="0" smtClean="0"/>
              <a:t>- Error analysis has yielded insights into L2 acquisition process that have stimulated major changes in teaching practices.</a:t>
            </a:r>
          </a:p>
          <a:p>
            <a:r>
              <a:rPr lang="en-US" dirty="0"/>
              <a:t> </a:t>
            </a:r>
            <a:r>
              <a:rPr lang="en-US" dirty="0" smtClean="0"/>
              <a:t>-  Among the most common errors are:</a:t>
            </a:r>
          </a:p>
          <a:p>
            <a:pPr marL="285750" indent="-285750">
              <a:buFont typeface="Arial" pitchFamily="34" charset="0"/>
              <a:buChar char="•"/>
            </a:pPr>
            <a:r>
              <a:rPr lang="en-US" dirty="0" smtClean="0"/>
              <a:t>Omitting grammatical morphemes, which are items that do not contribute much to the meaning of sentences, as in </a:t>
            </a:r>
            <a:r>
              <a:rPr lang="en-US" dirty="0" smtClean="0">
                <a:solidFill>
                  <a:srgbClr val="FF0000"/>
                </a:solidFill>
              </a:rPr>
              <a:t>He </a:t>
            </a:r>
            <a:r>
              <a:rPr lang="en-US" i="1" dirty="0" smtClean="0">
                <a:solidFill>
                  <a:srgbClr val="002060"/>
                </a:solidFill>
              </a:rPr>
              <a:t>hit</a:t>
            </a:r>
            <a:r>
              <a:rPr lang="en-US" dirty="0" smtClean="0">
                <a:solidFill>
                  <a:srgbClr val="FF0000"/>
                </a:solidFill>
              </a:rPr>
              <a:t> car.</a:t>
            </a:r>
          </a:p>
          <a:p>
            <a:pPr marL="285750" indent="-285750">
              <a:buFont typeface="Arial" pitchFamily="34" charset="0"/>
              <a:buChar char="•"/>
            </a:pPr>
            <a:r>
              <a:rPr lang="en-US" dirty="0" smtClean="0"/>
              <a:t>Double marking: a semantic feature (e.g. past tense) when only one marker is required, as in </a:t>
            </a:r>
            <a:r>
              <a:rPr lang="en-US" dirty="0" smtClean="0">
                <a:solidFill>
                  <a:srgbClr val="FF0000"/>
                </a:solidFill>
              </a:rPr>
              <a:t>She </a:t>
            </a:r>
            <a:r>
              <a:rPr lang="en-US" i="1" dirty="0" smtClean="0">
                <a:solidFill>
                  <a:srgbClr val="002060"/>
                </a:solidFill>
              </a:rPr>
              <a:t>didn’t went </a:t>
            </a:r>
            <a:r>
              <a:rPr lang="en-US" dirty="0" smtClean="0">
                <a:solidFill>
                  <a:srgbClr val="FF0000"/>
                </a:solidFill>
              </a:rPr>
              <a:t>back.</a:t>
            </a:r>
            <a:r>
              <a:rPr lang="en-US" dirty="0" smtClean="0"/>
              <a:t> </a:t>
            </a:r>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Error Analysis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5632311"/>
          </a:xfrm>
          <a:prstGeom prst="rect">
            <a:avLst/>
          </a:prstGeom>
          <a:noFill/>
        </p:spPr>
        <p:txBody>
          <a:bodyPr wrap="square" rtlCol="1">
            <a:spAutoFit/>
          </a:bodyPr>
          <a:lstStyle/>
          <a:p>
            <a:r>
              <a:rPr lang="ar-SA" dirty="0" smtClean="0"/>
              <a:t> </a:t>
            </a:r>
            <a:r>
              <a:rPr lang="en-US" dirty="0" smtClean="0"/>
              <a:t> * Regularizing rules, as in </a:t>
            </a:r>
            <a:r>
              <a:rPr lang="en-US" dirty="0" err="1" smtClean="0">
                <a:solidFill>
                  <a:srgbClr val="C00000"/>
                </a:solidFill>
              </a:rPr>
              <a:t>womans</a:t>
            </a:r>
            <a:r>
              <a:rPr lang="en-US" dirty="0" smtClean="0"/>
              <a:t> for </a:t>
            </a:r>
            <a:r>
              <a:rPr lang="en-US" dirty="0" smtClean="0">
                <a:solidFill>
                  <a:srgbClr val="C00000"/>
                </a:solidFill>
              </a:rPr>
              <a:t>women.</a:t>
            </a:r>
          </a:p>
          <a:p>
            <a:r>
              <a:rPr lang="en-US" dirty="0"/>
              <a:t> </a:t>
            </a:r>
            <a:r>
              <a:rPr lang="en-US" dirty="0" smtClean="0"/>
              <a:t>* Using archiforms: one from in place of several, such as the use of </a:t>
            </a:r>
            <a:r>
              <a:rPr lang="en-US" dirty="0" smtClean="0">
                <a:solidFill>
                  <a:srgbClr val="FF0000"/>
                </a:solidFill>
              </a:rPr>
              <a:t>her</a:t>
            </a:r>
            <a:r>
              <a:rPr lang="en-US" dirty="0" smtClean="0"/>
              <a:t> for both </a:t>
            </a:r>
            <a:r>
              <a:rPr lang="en-US" dirty="0" smtClean="0">
                <a:solidFill>
                  <a:srgbClr val="FF0000"/>
                </a:solidFill>
              </a:rPr>
              <a:t>she and her</a:t>
            </a:r>
            <a:r>
              <a:rPr lang="en-US" dirty="0" smtClean="0"/>
              <a:t>, as in </a:t>
            </a:r>
            <a:r>
              <a:rPr lang="en-US" dirty="0" smtClean="0">
                <a:solidFill>
                  <a:srgbClr val="C00000"/>
                </a:solidFill>
              </a:rPr>
              <a:t>I see her yesterday. Her dance with my brother</a:t>
            </a:r>
            <a:r>
              <a:rPr lang="en-US" dirty="0" smtClean="0"/>
              <a:t>.</a:t>
            </a:r>
          </a:p>
          <a:p>
            <a:r>
              <a:rPr lang="en-US" dirty="0"/>
              <a:t> </a:t>
            </a:r>
            <a:r>
              <a:rPr lang="en-US" dirty="0" smtClean="0"/>
              <a:t>* Using two or more forms in random alternation even though the language requires the use of each only under certain conditions, as in the random use of </a:t>
            </a:r>
            <a:r>
              <a:rPr lang="en-US" dirty="0" smtClean="0">
                <a:solidFill>
                  <a:srgbClr val="FF0000"/>
                </a:solidFill>
              </a:rPr>
              <a:t>he</a:t>
            </a:r>
            <a:r>
              <a:rPr lang="en-US" dirty="0" smtClean="0"/>
              <a:t> and </a:t>
            </a:r>
            <a:r>
              <a:rPr lang="en-US" dirty="0" smtClean="0">
                <a:solidFill>
                  <a:srgbClr val="FF0000"/>
                </a:solidFill>
              </a:rPr>
              <a:t>she</a:t>
            </a:r>
            <a:r>
              <a:rPr lang="en-US" dirty="0" smtClean="0"/>
              <a:t> regardless of the gender of the person of interest.</a:t>
            </a:r>
          </a:p>
          <a:p>
            <a:r>
              <a:rPr lang="en-US" dirty="0"/>
              <a:t> </a:t>
            </a:r>
            <a:r>
              <a:rPr lang="en-US" dirty="0" smtClean="0"/>
              <a:t>* Misordering items in constructions that require a reversal of word-order rules that had been previously acquired, as in </a:t>
            </a:r>
            <a:r>
              <a:rPr lang="en-US" dirty="0" smtClean="0">
                <a:solidFill>
                  <a:srgbClr val="002060"/>
                </a:solidFill>
              </a:rPr>
              <a:t>what you are doing?, </a:t>
            </a:r>
            <a:r>
              <a:rPr lang="en-US" dirty="0" smtClean="0"/>
              <a:t>or misplacing items that may be correctly placed in more than one place in the sentence, as in </a:t>
            </a:r>
            <a:r>
              <a:rPr lang="en-US" dirty="0" smtClean="0">
                <a:solidFill>
                  <a:srgbClr val="002060"/>
                </a:solidFill>
              </a:rPr>
              <a:t>They are all the time late.</a:t>
            </a:r>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Samples of Errors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95536" y="2060848"/>
            <a:ext cx="7848872" cy="6186309"/>
          </a:xfrm>
          <a:prstGeom prst="rect">
            <a:avLst/>
          </a:prstGeom>
          <a:noFill/>
        </p:spPr>
        <p:txBody>
          <a:bodyPr wrap="square" rtlCol="1">
            <a:spAutoFit/>
          </a:bodyPr>
          <a:lstStyle/>
          <a:p>
            <a:r>
              <a:rPr lang="en-US" dirty="0" smtClean="0"/>
              <a:t> - </a:t>
            </a:r>
            <a:r>
              <a:rPr lang="en-US" i="1" dirty="0" smtClean="0">
                <a:solidFill>
                  <a:srgbClr val="C00000"/>
                </a:solidFill>
              </a:rPr>
              <a:t>a</a:t>
            </a:r>
            <a:r>
              <a:rPr lang="en-US" dirty="0" smtClean="0"/>
              <a:t> used for </a:t>
            </a:r>
            <a:r>
              <a:rPr lang="en-US" i="1" dirty="0" smtClean="0">
                <a:solidFill>
                  <a:srgbClr val="C00000"/>
                </a:solidFill>
              </a:rPr>
              <a:t>an</a:t>
            </a:r>
            <a:r>
              <a:rPr lang="en-US" dirty="0" smtClean="0"/>
              <a:t> before vowels </a:t>
            </a:r>
            <a:r>
              <a:rPr lang="en-US" dirty="0" smtClean="0">
                <a:solidFill>
                  <a:srgbClr val="002060"/>
                </a:solidFill>
              </a:rPr>
              <a:t>( a ant)</a:t>
            </a:r>
          </a:p>
          <a:p>
            <a:r>
              <a:rPr lang="en-US" dirty="0" smtClean="0"/>
              <a:t> - </a:t>
            </a:r>
            <a:r>
              <a:rPr lang="en-US" dirty="0" smtClean="0">
                <a:solidFill>
                  <a:srgbClr val="C00000"/>
                </a:solidFill>
              </a:rPr>
              <a:t>an</a:t>
            </a:r>
            <a:r>
              <a:rPr lang="en-US" dirty="0" smtClean="0"/>
              <a:t> used for </a:t>
            </a:r>
            <a:r>
              <a:rPr lang="en-US" dirty="0" smtClean="0">
                <a:solidFill>
                  <a:srgbClr val="C00000"/>
                </a:solidFill>
              </a:rPr>
              <a:t>a</a:t>
            </a:r>
            <a:r>
              <a:rPr lang="en-US" dirty="0" smtClean="0"/>
              <a:t> </a:t>
            </a:r>
            <a:r>
              <a:rPr lang="en-US" dirty="0" smtClean="0">
                <a:solidFill>
                  <a:srgbClr val="002060"/>
                </a:solidFill>
              </a:rPr>
              <a:t>( an little ant)</a:t>
            </a:r>
          </a:p>
          <a:p>
            <a:r>
              <a:rPr lang="en-US" dirty="0"/>
              <a:t> </a:t>
            </a:r>
            <a:r>
              <a:rPr lang="en-US" dirty="0" smtClean="0"/>
              <a:t>- Omission of </a:t>
            </a:r>
            <a:r>
              <a:rPr lang="en-US" dirty="0" smtClean="0">
                <a:solidFill>
                  <a:srgbClr val="FF0000"/>
                </a:solidFill>
              </a:rPr>
              <a:t>‘s</a:t>
            </a:r>
            <a:r>
              <a:rPr lang="en-US" dirty="0" smtClean="0"/>
              <a:t> </a:t>
            </a:r>
            <a:r>
              <a:rPr lang="en-US" dirty="0" smtClean="0">
                <a:solidFill>
                  <a:srgbClr val="002060"/>
                </a:solidFill>
              </a:rPr>
              <a:t>( the man feet)</a:t>
            </a:r>
            <a:endParaRPr lang="en-US" dirty="0" smtClean="0">
              <a:solidFill>
                <a:schemeClr val="tx1">
                  <a:lumMod val="95000"/>
                  <a:lumOff val="5000"/>
                </a:schemeClr>
              </a:solidFill>
            </a:endParaRPr>
          </a:p>
          <a:p>
            <a:r>
              <a:rPr lang="en-US" dirty="0"/>
              <a:t> </a:t>
            </a:r>
            <a:r>
              <a:rPr lang="en-US" dirty="0" smtClean="0"/>
              <a:t>- failure to attach </a:t>
            </a:r>
            <a:r>
              <a:rPr lang="en-US" dirty="0" smtClean="0">
                <a:solidFill>
                  <a:srgbClr val="FF0000"/>
                </a:solidFill>
              </a:rPr>
              <a:t>–s</a:t>
            </a:r>
            <a:r>
              <a:rPr lang="en-US" dirty="0" smtClean="0"/>
              <a:t> </a:t>
            </a:r>
            <a:r>
              <a:rPr lang="en-US" dirty="0" smtClean="0">
                <a:solidFill>
                  <a:srgbClr val="002060"/>
                </a:solidFill>
              </a:rPr>
              <a:t>( He write letters)</a:t>
            </a:r>
          </a:p>
          <a:p>
            <a:r>
              <a:rPr lang="en-US" dirty="0"/>
              <a:t> </a:t>
            </a:r>
            <a:r>
              <a:rPr lang="en-US" dirty="0" smtClean="0"/>
              <a:t>- Wrong attachment of </a:t>
            </a:r>
            <a:r>
              <a:rPr lang="en-US" dirty="0" smtClean="0">
                <a:solidFill>
                  <a:srgbClr val="FF0000"/>
                </a:solidFill>
              </a:rPr>
              <a:t>–s</a:t>
            </a:r>
            <a:r>
              <a:rPr lang="en-US" dirty="0" smtClean="0"/>
              <a:t> </a:t>
            </a:r>
            <a:r>
              <a:rPr lang="en-US" dirty="0" smtClean="0">
                <a:solidFill>
                  <a:srgbClr val="002060"/>
                </a:solidFill>
              </a:rPr>
              <a:t>( The apple fall downs)</a:t>
            </a:r>
          </a:p>
          <a:p>
            <a:r>
              <a:rPr lang="en-US" dirty="0"/>
              <a:t> </a:t>
            </a:r>
            <a:r>
              <a:rPr lang="en-US" dirty="0" smtClean="0"/>
              <a:t>- Omission of </a:t>
            </a:r>
            <a:r>
              <a:rPr lang="en-US" dirty="0" smtClean="0">
                <a:solidFill>
                  <a:srgbClr val="FF0000"/>
                </a:solidFill>
              </a:rPr>
              <a:t>–</a:t>
            </a:r>
            <a:r>
              <a:rPr lang="en-US" dirty="0" err="1" smtClean="0">
                <a:solidFill>
                  <a:srgbClr val="FF0000"/>
                </a:solidFill>
              </a:rPr>
              <a:t>ed</a:t>
            </a:r>
            <a:r>
              <a:rPr lang="en-US" dirty="0" smtClean="0">
                <a:solidFill>
                  <a:srgbClr val="FF0000"/>
                </a:solidFill>
              </a:rPr>
              <a:t> </a:t>
            </a:r>
            <a:r>
              <a:rPr lang="en-US" dirty="0" smtClean="0">
                <a:solidFill>
                  <a:srgbClr val="002060"/>
                </a:solidFill>
              </a:rPr>
              <a:t>( She play tennis yesterday)</a:t>
            </a:r>
          </a:p>
          <a:p>
            <a:r>
              <a:rPr lang="en-US" dirty="0"/>
              <a:t> </a:t>
            </a:r>
            <a:r>
              <a:rPr lang="en-US" dirty="0" smtClean="0"/>
              <a:t>- Adding </a:t>
            </a:r>
            <a:r>
              <a:rPr lang="en-US" dirty="0" smtClean="0">
                <a:solidFill>
                  <a:srgbClr val="FF0000"/>
                </a:solidFill>
              </a:rPr>
              <a:t>–</a:t>
            </a:r>
            <a:r>
              <a:rPr lang="en-US" dirty="0" err="1" smtClean="0">
                <a:solidFill>
                  <a:srgbClr val="FF0000"/>
                </a:solidFill>
              </a:rPr>
              <a:t>ed</a:t>
            </a:r>
            <a:r>
              <a:rPr lang="en-US" dirty="0" smtClean="0">
                <a:solidFill>
                  <a:srgbClr val="FF0000"/>
                </a:solidFill>
              </a:rPr>
              <a:t> </a:t>
            </a:r>
            <a:r>
              <a:rPr lang="en-US" dirty="0" smtClean="0"/>
              <a:t>to past tense </a:t>
            </a:r>
            <a:r>
              <a:rPr lang="en-US" dirty="0" smtClean="0">
                <a:solidFill>
                  <a:srgbClr val="002060"/>
                </a:solidFill>
              </a:rPr>
              <a:t>( They </a:t>
            </a:r>
            <a:r>
              <a:rPr lang="en-US" dirty="0" err="1" smtClean="0">
                <a:solidFill>
                  <a:srgbClr val="002060"/>
                </a:solidFill>
              </a:rPr>
              <a:t>calleded</a:t>
            </a:r>
            <a:r>
              <a:rPr lang="en-US" dirty="0" smtClean="0">
                <a:solidFill>
                  <a:srgbClr val="002060"/>
                </a:solidFill>
              </a:rPr>
              <a:t>)</a:t>
            </a:r>
          </a:p>
          <a:p>
            <a:r>
              <a:rPr lang="en-US" dirty="0"/>
              <a:t> </a:t>
            </a:r>
            <a:r>
              <a:rPr lang="en-US" dirty="0" smtClean="0"/>
              <a:t>- regularizing by adding </a:t>
            </a:r>
            <a:r>
              <a:rPr lang="en-US" dirty="0" smtClean="0">
                <a:solidFill>
                  <a:srgbClr val="FF0000"/>
                </a:solidFill>
              </a:rPr>
              <a:t>–</a:t>
            </a:r>
            <a:r>
              <a:rPr lang="en-US" dirty="0" err="1" smtClean="0">
                <a:solidFill>
                  <a:srgbClr val="FF0000"/>
                </a:solidFill>
              </a:rPr>
              <a:t>ed</a:t>
            </a:r>
            <a:r>
              <a:rPr lang="en-US" dirty="0" smtClean="0">
                <a:solidFill>
                  <a:srgbClr val="FF0000"/>
                </a:solidFill>
              </a:rPr>
              <a:t> </a:t>
            </a:r>
            <a:r>
              <a:rPr lang="en-US" dirty="0" smtClean="0">
                <a:solidFill>
                  <a:srgbClr val="002060"/>
                </a:solidFill>
              </a:rPr>
              <a:t>( He putted the cookie there)</a:t>
            </a:r>
          </a:p>
          <a:p>
            <a:r>
              <a:rPr lang="en-US" dirty="0" smtClean="0">
                <a:solidFill>
                  <a:srgbClr val="002060"/>
                </a:solidFill>
              </a:rPr>
              <a:t> </a:t>
            </a:r>
            <a:r>
              <a:rPr lang="en-US" dirty="0" smtClean="0"/>
              <a:t>- Omission of </a:t>
            </a:r>
            <a:r>
              <a:rPr lang="en-US" dirty="0" smtClean="0">
                <a:solidFill>
                  <a:srgbClr val="FF0000"/>
                </a:solidFill>
              </a:rPr>
              <a:t>to be </a:t>
            </a:r>
            <a:r>
              <a:rPr lang="en-US" dirty="0" smtClean="0">
                <a:solidFill>
                  <a:srgbClr val="002060"/>
                </a:solidFill>
              </a:rPr>
              <a:t>( He in the water) ( She going) ( They studying)</a:t>
            </a:r>
          </a:p>
          <a:p>
            <a:r>
              <a:rPr lang="en-US" dirty="0" smtClean="0"/>
              <a:t> </a:t>
            </a:r>
            <a:r>
              <a:rPr lang="en-US" dirty="0"/>
              <a:t>- Replacement of </a:t>
            </a:r>
            <a:r>
              <a:rPr lang="en-US" dirty="0">
                <a:solidFill>
                  <a:srgbClr val="FF0000"/>
                </a:solidFill>
              </a:rPr>
              <a:t>–</a:t>
            </a:r>
            <a:r>
              <a:rPr lang="en-US" dirty="0" err="1">
                <a:solidFill>
                  <a:srgbClr val="FF0000"/>
                </a:solidFill>
              </a:rPr>
              <a:t>ing</a:t>
            </a:r>
            <a:r>
              <a:rPr lang="en-US" dirty="0">
                <a:solidFill>
                  <a:srgbClr val="FF0000"/>
                </a:solidFill>
              </a:rPr>
              <a:t> </a:t>
            </a:r>
            <a:r>
              <a:rPr lang="en-US" dirty="0"/>
              <a:t>by the simple verb form </a:t>
            </a:r>
            <a:r>
              <a:rPr lang="en-US" dirty="0">
                <a:solidFill>
                  <a:srgbClr val="002060"/>
                </a:solidFill>
              </a:rPr>
              <a:t>( The bird was shake his head)</a:t>
            </a:r>
          </a:p>
          <a:p>
            <a:r>
              <a:rPr lang="en-US" dirty="0"/>
              <a:t> - Subject verb agreement </a:t>
            </a:r>
            <a:r>
              <a:rPr lang="en-US" dirty="0">
                <a:solidFill>
                  <a:srgbClr val="002060"/>
                </a:solidFill>
              </a:rPr>
              <a:t>( It rain in December</a:t>
            </a:r>
            <a:r>
              <a:rPr lang="en-US" dirty="0" smtClean="0">
                <a:solidFill>
                  <a:srgbClr val="002060"/>
                </a:solidFill>
              </a:rPr>
              <a:t>)</a:t>
            </a:r>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Samples of Errors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4801314"/>
          </a:xfrm>
          <a:prstGeom prst="rect">
            <a:avLst/>
          </a:prstGeom>
          <a:noFill/>
        </p:spPr>
        <p:txBody>
          <a:bodyPr wrap="square" rtlCol="1">
            <a:spAutoFit/>
          </a:bodyPr>
          <a:lstStyle/>
          <a:p>
            <a:r>
              <a:rPr lang="en-US" dirty="0"/>
              <a:t>- Subject number agreement </a:t>
            </a:r>
            <a:r>
              <a:rPr lang="en-US" dirty="0">
                <a:solidFill>
                  <a:srgbClr val="002060"/>
                </a:solidFill>
              </a:rPr>
              <a:t>( The apples was coming down)</a:t>
            </a:r>
          </a:p>
          <a:p>
            <a:r>
              <a:rPr lang="en-US" dirty="0"/>
              <a:t> - Subject tense agreement </a:t>
            </a:r>
            <a:r>
              <a:rPr lang="en-US" dirty="0">
                <a:solidFill>
                  <a:srgbClr val="002060"/>
                </a:solidFill>
              </a:rPr>
              <a:t>( I didn’t know what it is)</a:t>
            </a:r>
          </a:p>
          <a:p>
            <a:r>
              <a:rPr lang="en-US" dirty="0" smtClean="0"/>
              <a:t>- Subject pronoun used as a redundant element </a:t>
            </a:r>
            <a:r>
              <a:rPr lang="en-US" dirty="0" smtClean="0">
                <a:solidFill>
                  <a:srgbClr val="002060"/>
                </a:solidFill>
              </a:rPr>
              <a:t>( My brother he go to </a:t>
            </a:r>
            <a:r>
              <a:rPr lang="en-US" dirty="0">
                <a:solidFill>
                  <a:srgbClr val="002060"/>
                </a:solidFill>
              </a:rPr>
              <a:t>M</a:t>
            </a:r>
            <a:r>
              <a:rPr lang="en-US" dirty="0" smtClean="0">
                <a:solidFill>
                  <a:srgbClr val="002060"/>
                </a:solidFill>
              </a:rPr>
              <a:t>exico)</a:t>
            </a:r>
          </a:p>
          <a:p>
            <a:r>
              <a:rPr lang="en-US" dirty="0"/>
              <a:t> </a:t>
            </a:r>
            <a:r>
              <a:rPr lang="en-US" dirty="0" smtClean="0"/>
              <a:t>- Use me as a subject </a:t>
            </a:r>
            <a:r>
              <a:rPr lang="en-US" dirty="0" smtClean="0">
                <a:solidFill>
                  <a:srgbClr val="002060"/>
                </a:solidFill>
              </a:rPr>
              <a:t>( me forget it)</a:t>
            </a:r>
          </a:p>
          <a:p>
            <a:r>
              <a:rPr lang="en-US" dirty="0"/>
              <a:t> </a:t>
            </a:r>
            <a:r>
              <a:rPr lang="en-US" dirty="0" smtClean="0"/>
              <a:t>- Omission of preposition </a:t>
            </a:r>
            <a:r>
              <a:rPr lang="en-US" dirty="0" smtClean="0">
                <a:solidFill>
                  <a:srgbClr val="002060"/>
                </a:solidFill>
              </a:rPr>
              <a:t>( He came ( to ) the water</a:t>
            </a:r>
            <a:r>
              <a:rPr lang="en-US" dirty="0" smtClean="0"/>
              <a:t>)</a:t>
            </a:r>
            <a:endParaRPr lang="en-US" dirty="0" smtClean="0">
              <a:solidFill>
                <a:srgbClr val="002060"/>
              </a:solidFill>
            </a:endParaRPr>
          </a:p>
          <a:p>
            <a:r>
              <a:rPr lang="en-US" dirty="0"/>
              <a:t> </a:t>
            </a:r>
            <a:r>
              <a:rPr lang="en-US" dirty="0" smtClean="0"/>
              <a:t>- Formation of </a:t>
            </a:r>
            <a:r>
              <a:rPr lang="en-US" dirty="0" smtClean="0">
                <a:solidFill>
                  <a:srgbClr val="FF0000"/>
                </a:solidFill>
              </a:rPr>
              <a:t>no</a:t>
            </a:r>
            <a:r>
              <a:rPr lang="en-US" dirty="0" smtClean="0"/>
              <a:t> and </a:t>
            </a:r>
            <a:r>
              <a:rPr lang="en-US" dirty="0" smtClean="0">
                <a:solidFill>
                  <a:srgbClr val="FF0000"/>
                </a:solidFill>
              </a:rPr>
              <a:t>not</a:t>
            </a:r>
            <a:r>
              <a:rPr lang="en-US" dirty="0" smtClean="0"/>
              <a:t> without ‘do’ </a:t>
            </a:r>
            <a:r>
              <a:rPr lang="en-US" dirty="0" smtClean="0">
                <a:solidFill>
                  <a:srgbClr val="002060"/>
                </a:solidFill>
              </a:rPr>
              <a:t>( He not play anymore</a:t>
            </a:r>
            <a:r>
              <a:rPr lang="en-US" dirty="0" smtClean="0"/>
              <a:t>)</a:t>
            </a:r>
          </a:p>
          <a:p>
            <a:r>
              <a:rPr lang="en-US" dirty="0" smtClean="0"/>
              <a:t> - Multiple negation </a:t>
            </a:r>
            <a:r>
              <a:rPr lang="en-US" dirty="0" smtClean="0">
                <a:solidFill>
                  <a:srgbClr val="002060"/>
                </a:solidFill>
              </a:rPr>
              <a:t>( They won’t have no fun)</a:t>
            </a: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Major Findings of Error Analysis Studies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5355312"/>
          </a:xfrm>
          <a:prstGeom prst="rect">
            <a:avLst/>
          </a:prstGeom>
          <a:noFill/>
        </p:spPr>
        <p:txBody>
          <a:bodyPr wrap="square" rtlCol="1">
            <a:spAutoFit/>
          </a:bodyPr>
          <a:lstStyle/>
          <a:p>
            <a:r>
              <a:rPr lang="ar-SA" dirty="0" smtClean="0"/>
              <a:t>  </a:t>
            </a:r>
            <a:r>
              <a:rPr lang="en-US" dirty="0"/>
              <a:t> </a:t>
            </a:r>
            <a:r>
              <a:rPr lang="en-US" dirty="0" smtClean="0"/>
              <a:t>- Error analysis studies claim that the majority of learner’s errors were intralingual ( caused by the structure of L2) rather than interlangual ( caused by L1 transfer). The major contribution of error analysis to language teaching was seen as an intensive contrastive study of the systems of the second language and the mother tongue of the learner; out of this would come an inventory of the areas of difficulty which the learner would encounter and the value of this inventory would be to direct the teacher’s attention to these areas so that he/she might devote special care and emphasis in his/her teaching  to the overcoming, or even avoiding, of these predicted difficulties. Error analysis advocates claim “ you can’t learn without goofing”</a:t>
            </a: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Major Findings of Error Analysis Studies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5632311"/>
          </a:xfrm>
          <a:prstGeom prst="rect">
            <a:avLst/>
          </a:prstGeom>
          <a:noFill/>
        </p:spPr>
        <p:txBody>
          <a:bodyPr wrap="square" rtlCol="1">
            <a:spAutoFit/>
          </a:bodyPr>
          <a:lstStyle/>
          <a:p>
            <a:r>
              <a:rPr lang="ar-SA" dirty="0" smtClean="0"/>
              <a:t> </a:t>
            </a:r>
            <a:r>
              <a:rPr lang="en-US" dirty="0" smtClean="0"/>
              <a:t>-  Causes </a:t>
            </a:r>
            <a:r>
              <a:rPr lang="en-US" dirty="0"/>
              <a:t>of errors: </a:t>
            </a:r>
          </a:p>
          <a:p>
            <a:pPr marL="342900" indent="-342900">
              <a:buAutoNum type="arabicPeriod"/>
            </a:pPr>
            <a:r>
              <a:rPr lang="en-US" dirty="0"/>
              <a:t>Language transfer</a:t>
            </a:r>
          </a:p>
          <a:p>
            <a:pPr marL="342900" indent="-342900">
              <a:buAutoNum type="arabicPeriod"/>
            </a:pPr>
            <a:r>
              <a:rPr lang="en-US" dirty="0"/>
              <a:t>Intralingual factors</a:t>
            </a:r>
          </a:p>
          <a:p>
            <a:pPr marL="342900" indent="-342900">
              <a:buAutoNum type="arabicPeriod"/>
            </a:pPr>
            <a:r>
              <a:rPr lang="en-US" dirty="0"/>
              <a:t>Transfer of training</a:t>
            </a:r>
          </a:p>
          <a:p>
            <a:pPr marL="342900" indent="-342900">
              <a:buAutoNum type="arabicPeriod"/>
            </a:pPr>
            <a:r>
              <a:rPr lang="en-US" dirty="0"/>
              <a:t>Learning strategies</a:t>
            </a:r>
          </a:p>
          <a:p>
            <a:endParaRPr lang="en-US" dirty="0"/>
          </a:p>
          <a:p>
            <a:r>
              <a:rPr lang="en-US" dirty="0" smtClean="0"/>
              <a:t>-   Classification </a:t>
            </a:r>
            <a:r>
              <a:rPr lang="en-US" dirty="0"/>
              <a:t>of errors:</a:t>
            </a:r>
          </a:p>
          <a:p>
            <a:pPr marL="342900" indent="-342900">
              <a:buAutoNum type="arabicPeriod"/>
            </a:pPr>
            <a:r>
              <a:rPr lang="en-US" dirty="0"/>
              <a:t>Omission, addition, substitution, word order</a:t>
            </a:r>
          </a:p>
          <a:p>
            <a:pPr marL="342900" indent="-342900">
              <a:buAutoNum type="arabicPeriod"/>
            </a:pPr>
            <a:r>
              <a:rPr lang="en-US" dirty="0"/>
              <a:t>Errors of phonology, morphology, syntax, and vocabulary</a:t>
            </a:r>
            <a:endParaRPr lang="ar-SA" dirty="0"/>
          </a:p>
          <a:p>
            <a:pPr algn="r"/>
            <a:endParaRPr lang="ar-SA" dirty="0"/>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en-US" dirty="0">
                <a:solidFill>
                  <a:srgbClr val="C00000"/>
                </a:solidFill>
              </a:rPr>
              <a:t>Major Findings of Error Analysis Studies</a:t>
            </a:r>
            <a:r>
              <a:rPr lang="ar-SA" dirty="0" smtClean="0">
                <a:solidFill>
                  <a:srgbClr val="C00000"/>
                </a:solidFill>
              </a:rPr>
              <a:t> </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4801314"/>
          </a:xfrm>
          <a:prstGeom prst="rect">
            <a:avLst/>
          </a:prstGeom>
          <a:noFill/>
        </p:spPr>
        <p:txBody>
          <a:bodyPr wrap="square" rtlCol="1">
            <a:spAutoFit/>
          </a:bodyPr>
          <a:lstStyle/>
          <a:p>
            <a:r>
              <a:rPr lang="en-US" dirty="0" smtClean="0"/>
              <a:t> - In the field of methodology, there have been two schools of thought in respect to learners’ errors. Firstly the school which maintains that if we were to achieve a perfect teaching method, the errors would never be committed in the first place, and therefore the occurrence of errors is merely a sign of the present inadequacy of our teaching techniques. The philosophy of the second school is that we live in an imperfect world and consequently errors will always occur in spite of our best efforts. Our ingenuity should be concentrated on techniques for dealing with errors after they have occurred.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Shortcomings of Error Analysis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3970318"/>
          </a:xfrm>
          <a:prstGeom prst="rect">
            <a:avLst/>
          </a:prstGeom>
          <a:noFill/>
        </p:spPr>
        <p:txBody>
          <a:bodyPr wrap="square" rtlCol="1">
            <a:spAutoFit/>
          </a:bodyPr>
          <a:lstStyle/>
          <a:p>
            <a:r>
              <a:rPr lang="ar-SA" dirty="0" smtClean="0"/>
              <a:t> </a:t>
            </a:r>
            <a:r>
              <a:rPr lang="en-US" dirty="0" smtClean="0"/>
              <a:t>1. </a:t>
            </a:r>
            <a:r>
              <a:rPr lang="en-US" dirty="0"/>
              <a:t>S</a:t>
            </a:r>
            <a:r>
              <a:rPr lang="en-US" dirty="0" smtClean="0"/>
              <a:t>tressing on learner’s errors</a:t>
            </a:r>
          </a:p>
          <a:p>
            <a:r>
              <a:rPr lang="en-US" dirty="0"/>
              <a:t> </a:t>
            </a:r>
            <a:r>
              <a:rPr lang="en-US" dirty="0" smtClean="0"/>
              <a:t>2. Overstressing of production data</a:t>
            </a:r>
          </a:p>
          <a:p>
            <a:r>
              <a:rPr lang="en-US" dirty="0"/>
              <a:t> </a:t>
            </a:r>
            <a:r>
              <a:rPr lang="en-US" dirty="0" smtClean="0"/>
              <a:t>3. </a:t>
            </a:r>
            <a:r>
              <a:rPr lang="en-US" smtClean="0"/>
              <a:t>Focusing on specific </a:t>
            </a:r>
            <a:r>
              <a:rPr lang="en-US" dirty="0" smtClean="0"/>
              <a:t>language rather than viewing universal aspects of languages.</a:t>
            </a:r>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schemas.microsoft.com/office/2006/documentManagement/types"/>
    <ds:schemaRef ds:uri="http://purl.org/dc/dcmitype/"/>
    <ds:schemaRef ds:uri="http://purl.org/dc/terms/"/>
    <ds:schemaRef ds:uri="http://purl.org/dc/elements/1.1/"/>
    <ds:schemaRef ds:uri="http://schemas.openxmlformats.org/package/2006/metadata/core-propertie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1433</TotalTime>
  <Words>924</Words>
  <Application>Microsoft Office PowerPoint</Application>
  <PresentationFormat>عرض على الشاشة (3:4)‏</PresentationFormat>
  <Paragraphs>158</Paragraphs>
  <Slides>11</Slides>
  <Notes>11</Notes>
  <HiddenSlides>0</HiddenSlides>
  <MMClips>0</MMClips>
  <ScaleCrop>false</ScaleCrop>
  <HeadingPairs>
    <vt:vector size="4" baseType="variant">
      <vt:variant>
        <vt:lpstr>سمة</vt:lpstr>
      </vt:variant>
      <vt:variant>
        <vt:i4>1</vt:i4>
      </vt:variant>
      <vt:variant>
        <vt:lpstr>عناوين الشرائح</vt:lpstr>
      </vt:variant>
      <vt:variant>
        <vt:i4>11</vt:i4>
      </vt:variant>
    </vt:vector>
  </HeadingPairs>
  <TitlesOfParts>
    <vt:vector size="12" baseType="lpstr">
      <vt:lpstr>المحاضرة التمهيدية</vt:lpstr>
      <vt:lpstr>الشريحة 1</vt:lpstr>
      <vt:lpstr>Third Lecture</vt:lpstr>
      <vt:lpstr> Error Analysis</vt:lpstr>
      <vt:lpstr> Error Analysis</vt:lpstr>
      <vt:lpstr> Samples of Errors</vt:lpstr>
      <vt:lpstr> Samples of Errors</vt:lpstr>
      <vt:lpstr> Major Findings of Error Analysis Studies</vt:lpstr>
      <vt:lpstr> Major Findings of Error Analysis Studies</vt:lpstr>
      <vt:lpstr>Major Findings of Error Analysis Studies </vt:lpstr>
      <vt:lpstr> Shortcomings of Error Analysis</vt:lpstr>
      <vt:lpstr>الشريحة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Start02</cp:lastModifiedBy>
  <cp:revision>150</cp:revision>
  <dcterms:created xsi:type="dcterms:W3CDTF">1601-01-01T00:00:00Z</dcterms:created>
  <dcterms:modified xsi:type="dcterms:W3CDTF">2012-02-06T12:05:28Z</dcterms:modified>
</cp:coreProperties>
</file>