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299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24" autoAdjust="0"/>
  </p:normalViewPr>
  <p:slideViewPr>
    <p:cSldViewPr>
      <p:cViewPr>
        <p:scale>
          <a:sx n="82" d="100"/>
          <a:sy n="82" d="100"/>
        </p:scale>
        <p:origin x="-828" y="46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English Poetry from Romantics to 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Moderns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Ibrahim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Elshinnawy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Introductory Lecture</a:t>
            </a: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 The Elements of the lecture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733799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sz="4000" dirty="0" smtClean="0">
                <a:cs typeface="Arial" pitchFamily="34" charset="0"/>
              </a:rPr>
              <a:t>Course description and objectives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4000" dirty="0" smtClean="0">
                <a:cs typeface="Arial" pitchFamily="34" charset="0"/>
              </a:rPr>
              <a:t>Course content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4000" dirty="0" smtClean="0">
                <a:cs typeface="Arial" pitchFamily="34" charset="0"/>
              </a:rPr>
              <a:t>References and teaching resources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4000" dirty="0" smtClean="0">
                <a:cs typeface="Arial" pitchFamily="34" charset="0"/>
              </a:rPr>
              <a:t>Grading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4000" dirty="0" smtClean="0">
                <a:cs typeface="Arial" pitchFamily="34" charset="0"/>
              </a:rPr>
              <a:t>Office hours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eaLnBrk="1" hangingPunct="1"/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Course Description 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US" sz="2800" dirty="0" smtClean="0"/>
              <a:t>This course introduces students to </a:t>
            </a:r>
            <a:r>
              <a:rPr lang="en-US" sz="2800" dirty="0" smtClean="0"/>
              <a:t>the </a:t>
            </a:r>
            <a:r>
              <a:rPr lang="en-US" sz="2800" dirty="0" smtClean="0"/>
              <a:t>three significant literary movements: Romantic, Victorian and Modern. Emphasis will be on</a:t>
            </a:r>
            <a:endParaRPr lang="en-US" sz="2800" b="1" dirty="0" smtClean="0"/>
          </a:p>
          <a:p>
            <a:pPr algn="just" rtl="0">
              <a:buFontTx/>
              <a:buChar char="-"/>
            </a:pPr>
            <a:r>
              <a:rPr lang="en-US" sz="2800" dirty="0" smtClean="0"/>
              <a:t>The main characteristics of each literary movement.</a:t>
            </a:r>
          </a:p>
          <a:p>
            <a:pPr algn="just" rtl="0">
              <a:buFontTx/>
              <a:buChar char="-"/>
            </a:pPr>
            <a:r>
              <a:rPr lang="en-US" sz="2800" dirty="0" smtClean="0"/>
              <a:t>Discussion of the philosophical, social and intellectual changes to provide the students with basic background of the periods.</a:t>
            </a:r>
          </a:p>
          <a:p>
            <a:pPr algn="just" rtl="0">
              <a:buFontTx/>
              <a:buChar char="-"/>
            </a:pPr>
            <a:r>
              <a:rPr lang="en-US" sz="2800" dirty="0" smtClean="0"/>
              <a:t>Analysis of some selected poems representing the three literary movements.</a:t>
            </a:r>
            <a:endParaRPr lang="ar-SA" sz="28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eaLnBrk="1" hangingPunct="1"/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Course Objectives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algn="just">
              <a:buNone/>
            </a:pPr>
            <a:r>
              <a:rPr lang="en-US" sz="2400" dirty="0" smtClean="0"/>
              <a:t>1- </a:t>
            </a:r>
            <a:r>
              <a:rPr lang="en-US" sz="2800" dirty="0" smtClean="0"/>
              <a:t>The objective of this course is to give an overview of the important writers and literary ideas of the English Romantic, Victorian and Modern Periods.</a:t>
            </a:r>
          </a:p>
          <a:p>
            <a:pPr algn="just">
              <a:buNone/>
            </a:pPr>
            <a:r>
              <a:rPr lang="en-US" sz="2800" dirty="0" smtClean="0"/>
              <a:t>2- This will include a review of the historical, literary and sociological reasons for the development of literature.</a:t>
            </a:r>
          </a:p>
          <a:p>
            <a:pPr algn="just">
              <a:buNone/>
            </a:pPr>
            <a:r>
              <a:rPr lang="en-US" sz="2800" dirty="0" smtClean="0"/>
              <a:t>3- The course will develop a deeper understanding of the movements’ themes and techniques. Students will be able to analyze, interpret and critically evaluate literary texts.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eaLnBrk="1" hangingPunct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Course Content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419600"/>
          </a:xfrm>
        </p:spPr>
        <p:txBody>
          <a:bodyPr/>
          <a:lstStyle/>
          <a:p>
            <a:pPr indent="4763" algn="just" eaLnBrk="1" hangingPunct="1">
              <a:buNone/>
            </a:pPr>
            <a:r>
              <a:rPr lang="en-US" sz="2400" dirty="0" smtClean="0"/>
              <a:t>This course will involve 14 one-hour lectures in which we are going to deal with:</a:t>
            </a:r>
          </a:p>
          <a:p>
            <a:pPr marL="914400" indent="0" algn="just" eaLnBrk="1" hangingPunct="1">
              <a:buFont typeface="Wingdings" pitchFamily="2" charset="2"/>
              <a:buChar char="Ø"/>
              <a:tabLst>
                <a:tab pos="1146175" algn="l"/>
              </a:tabLst>
            </a:pPr>
            <a:r>
              <a:rPr lang="en-US" sz="2400" b="1" dirty="0" smtClean="0"/>
              <a:t>Introduction and the main characteristics of the Romantic poetry.</a:t>
            </a:r>
          </a:p>
          <a:p>
            <a:pPr marL="914400" indent="0" algn="just" eaLnBrk="1" hangingPunct="1">
              <a:buFont typeface="Wingdings" pitchFamily="2" charset="2"/>
              <a:buChar char="Ø"/>
              <a:tabLst>
                <a:tab pos="1146175" algn="l"/>
              </a:tabLst>
            </a:pPr>
            <a:r>
              <a:rPr lang="en-US" sz="2400" b="1" dirty="0" smtClean="0"/>
              <a:t>Selected poems to William Blake, William Wordsworth, Byron and Shelly.</a:t>
            </a:r>
          </a:p>
          <a:p>
            <a:pPr marL="914400" indent="0" algn="just">
              <a:buFont typeface="Wingdings" pitchFamily="2" charset="2"/>
              <a:buChar char="Ø"/>
              <a:tabLst>
                <a:tab pos="1146175" algn="l"/>
              </a:tabLst>
            </a:pPr>
            <a:r>
              <a:rPr lang="en-US" sz="2400" b="1" dirty="0" smtClean="0"/>
              <a:t>Introduction and the main characteristics of the Victorian poetry.</a:t>
            </a:r>
          </a:p>
          <a:p>
            <a:pPr marL="914400" indent="0" algn="just">
              <a:buFont typeface="Wingdings" pitchFamily="2" charset="2"/>
              <a:buChar char="Ø"/>
              <a:tabLst>
                <a:tab pos="1146175" algn="l"/>
              </a:tabLst>
            </a:pPr>
            <a:r>
              <a:rPr lang="en-US" sz="2400" b="1" dirty="0" smtClean="0"/>
              <a:t>Selected poems to Browning and Tennyson</a:t>
            </a:r>
          </a:p>
          <a:p>
            <a:pPr marL="914400" indent="0" algn="just">
              <a:buFont typeface="Wingdings" pitchFamily="2" charset="2"/>
              <a:buChar char="Ø"/>
              <a:tabLst>
                <a:tab pos="1146175" algn="l"/>
              </a:tabLst>
            </a:pPr>
            <a:r>
              <a:rPr lang="en-US" sz="2400" b="1" dirty="0" smtClean="0"/>
              <a:t>Introduction and the main characteristics of Modern poetry.</a:t>
            </a:r>
          </a:p>
          <a:p>
            <a:pPr marL="914400" indent="0" algn="just">
              <a:buFont typeface="Wingdings" pitchFamily="2" charset="2"/>
              <a:buChar char="Ø"/>
              <a:tabLst>
                <a:tab pos="1146175" algn="l"/>
              </a:tabLst>
            </a:pPr>
            <a:r>
              <a:rPr lang="en-US" sz="2400" b="1" dirty="0" smtClean="0"/>
              <a:t>Selected poems to Philip </a:t>
            </a:r>
            <a:r>
              <a:rPr lang="en-US" sz="2400" b="1" dirty="0" err="1" smtClean="0"/>
              <a:t>Larken</a:t>
            </a:r>
            <a:endParaRPr lang="en-US" sz="2400" b="1" dirty="0" smtClean="0"/>
          </a:p>
          <a:p>
            <a:pPr indent="4763" algn="just" eaLnBrk="1" hangingPunct="1">
              <a:buNone/>
            </a:pPr>
            <a:endParaRPr lang="en-US" sz="2000" dirty="0" smtClean="0"/>
          </a:p>
          <a:p>
            <a:pPr indent="4763" algn="just" eaLnBrk="1" hangingPunct="1">
              <a:buFont typeface="Arial" pitchFamily="34" charset="0"/>
              <a:buNone/>
            </a:pP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eaLnBrk="1" hangingPunct="1"/>
            <a:r>
              <a:rPr lang="en-US" sz="3600" b="1" dirty="0" smtClean="0">
                <a:solidFill>
                  <a:srgbClr val="FF0000"/>
                </a:solidFill>
                <a:cs typeface="Arial" pitchFamily="34" charset="0"/>
              </a:rPr>
              <a:t>References and Teaching Resources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 rtl="0"/>
            <a:r>
              <a:rPr lang="en-US" b="1" u="sng" dirty="0" smtClean="0"/>
              <a:t>Required Text(s</a:t>
            </a:r>
            <a:r>
              <a:rPr lang="en-US" b="1" u="sng" dirty="0" smtClean="0"/>
              <a:t>)</a:t>
            </a:r>
          </a:p>
          <a:p>
            <a:pPr lvl="0" algn="just" rtl="0"/>
            <a:endParaRPr lang="en-US" b="1" u="sng" dirty="0" smtClean="0"/>
          </a:p>
          <a:p>
            <a:pPr lvl="0" algn="just" rtl="0"/>
            <a:endParaRPr lang="en-US" b="1" u="sng" dirty="0" smtClean="0"/>
          </a:p>
          <a:p>
            <a:pPr lvl="0" algn="just" rtl="0"/>
            <a:r>
              <a:rPr lang="en-US" b="1" dirty="0" smtClean="0"/>
              <a:t>1- </a:t>
            </a:r>
            <a:r>
              <a:rPr lang="en-US" b="1" dirty="0" smtClean="0"/>
              <a:t>The Norton Anthology of English Literature </a:t>
            </a:r>
            <a:r>
              <a:rPr lang="en-US" b="1" dirty="0" smtClean="0"/>
              <a:t>Vol. </a:t>
            </a:r>
            <a:r>
              <a:rPr lang="en-US" b="1" dirty="0" smtClean="0"/>
              <a:t>II. M.H. Abrams</a:t>
            </a:r>
            <a:endParaRPr lang="en-US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219200" y="2590800"/>
            <a:ext cx="716279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rtl="0" eaLnBrk="1" hangingPunct="1"/>
            <a:r>
              <a:rPr lang="en-US" sz="3200" dirty="0" smtClean="0">
                <a:solidFill>
                  <a:srgbClr val="FF0000"/>
                </a:solidFill>
              </a:rPr>
              <a:t> </a:t>
            </a:r>
          </a:p>
          <a:p>
            <a:pPr algn="just" rtl="0" eaLnBrk="1" hangingPunct="1"/>
            <a:r>
              <a:rPr lang="en-US" sz="3200" dirty="0" smtClean="0">
                <a:solidFill>
                  <a:srgbClr val="FF0000"/>
                </a:solidFill>
              </a:rPr>
              <a:t>Available at:</a:t>
            </a:r>
          </a:p>
          <a:p>
            <a:pPr algn="just" rtl="0" eaLnBrk="1" hangingPunct="1"/>
            <a:endParaRPr lang="en-US" sz="3200" dirty="0" smtClean="0"/>
          </a:p>
          <a:p>
            <a:pPr lvl="1" algn="just" rtl="0" eaLnBrk="1" hangingPunct="1">
              <a:buFont typeface="Wingdings" pitchFamily="2" charset="2"/>
              <a:buChar char="Ø"/>
            </a:pPr>
            <a:r>
              <a:rPr lang="en-US" sz="2000" dirty="0" smtClean="0"/>
              <a:t>Jarir Bookstore</a:t>
            </a:r>
          </a:p>
          <a:p>
            <a:pPr lvl="1" algn="just" rtl="0" eaLnBrk="1" hangingPunct="1">
              <a:buFont typeface="Wingdings" pitchFamily="2" charset="2"/>
              <a:buChar char="Ø"/>
            </a:pPr>
            <a:r>
              <a:rPr lang="en-US" sz="2000" dirty="0" smtClean="0"/>
              <a:t>Obeikan Bookstore</a:t>
            </a:r>
            <a:endParaRPr lang="ar-SA" sz="2000" dirty="0">
              <a:solidFill>
                <a:srgbClr val="FF0000"/>
              </a:solidFill>
            </a:endParaRPr>
          </a:p>
          <a:p>
            <a:pPr algn="just" eaLnBrk="1" hangingPunct="1"/>
            <a:endParaRPr lang="ar-SA" sz="3200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eaLnBrk="1" hangingPunct="1"/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References and Teaching Resources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74789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 rtl="0"/>
            <a:r>
              <a:rPr lang="en-US" sz="2000" b="1" u="sng" dirty="0" smtClean="0"/>
              <a:t>Essential References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1- English Romantic Poets: Modern Essays in Criticism. Ed. M.H. Abrams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2- The Victorian frame of Mind. W.H. Houghton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3- Poetry Today: A critical Guide to British Poetry 1960- 1995. Anthony </a:t>
            </a:r>
            <a:r>
              <a:rPr lang="en-US" sz="2000" b="1" dirty="0" err="1" smtClean="0"/>
              <a:t>Thwaite</a:t>
            </a:r>
            <a:endParaRPr lang="en-US" sz="2000" b="1" dirty="0" smtClean="0"/>
          </a:p>
          <a:p>
            <a:pPr lvl="0" algn="just" rtl="0">
              <a:buFontTx/>
              <a:buChar char="-"/>
            </a:pPr>
            <a:r>
              <a:rPr lang="en-US" sz="2000" b="1" dirty="0" smtClean="0"/>
              <a:t>4- The Alien Vision of Victorian Poetry: sources of the poetic imagination in Tennyson, Browning and Arnold. E.D.H. Johnson</a:t>
            </a:r>
          </a:p>
          <a:p>
            <a:pPr lvl="0" algn="just" rtl="0">
              <a:buFontTx/>
              <a:buChar char="-"/>
            </a:pPr>
            <a:endParaRPr lang="en-US" sz="2000" b="1" u="sng" dirty="0" smtClean="0"/>
          </a:p>
          <a:p>
            <a:pPr lvl="0" algn="just" rtl="0">
              <a:buFontTx/>
              <a:buChar char="-"/>
            </a:pPr>
            <a:r>
              <a:rPr lang="en-US" sz="2000" b="1" u="sng" dirty="0" smtClean="0"/>
              <a:t>Web Sites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Sparknotes.com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Gradesaver.com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Victorianweb.org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Questia.com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English. Illinois. </a:t>
            </a:r>
            <a:r>
              <a:rPr lang="en-US" sz="2000" b="1" dirty="0" err="1" smtClean="0"/>
              <a:t>Edu</a:t>
            </a:r>
            <a:r>
              <a:rPr lang="en-US" sz="2000" b="1" dirty="0" smtClean="0"/>
              <a:t>/maps</a:t>
            </a:r>
          </a:p>
          <a:p>
            <a:pPr lvl="0" algn="just" rtl="0">
              <a:buFontTx/>
              <a:buChar char="-"/>
            </a:pPr>
            <a:r>
              <a:rPr lang="en-US" sz="2000" b="1" dirty="0" smtClean="0"/>
              <a:t>Rpo.org</a:t>
            </a:r>
            <a:endParaRPr lang="en-US" sz="2000" dirty="0" smtClean="0"/>
          </a:p>
          <a:p>
            <a:pPr rtl="0"/>
            <a:r>
              <a:rPr lang="en-US" sz="2000" dirty="0" smtClean="0"/>
              <a:t> </a:t>
            </a:r>
          </a:p>
          <a:p>
            <a:pPr lvl="0" algn="just" rtl="0"/>
            <a:endParaRPr lang="en-US" sz="2000" dirty="0" smtClean="0"/>
          </a:p>
          <a:p>
            <a:pPr lvl="0" algn="just" rtl="0"/>
            <a:endParaRPr lang="en-US" sz="2000" dirty="0" smtClean="0"/>
          </a:p>
          <a:p>
            <a:pPr lvl="0" algn="just" rtl="0"/>
            <a:endParaRPr lang="en-US" sz="2000" dirty="0" smtClean="0"/>
          </a:p>
          <a:p>
            <a:pPr lvl="0" algn="just" rtl="0"/>
            <a:endParaRPr lang="en-US" sz="2000" dirty="0" smtClean="0"/>
          </a:p>
          <a:p>
            <a:r>
              <a:rPr lang="en-US" sz="2000" dirty="0" smtClean="0"/>
              <a:t> </a:t>
            </a:r>
          </a:p>
          <a:p>
            <a:pPr lvl="0"/>
            <a:endParaRPr lang="en-US" sz="2000" dirty="0" smtClean="0"/>
          </a:p>
          <a:p>
            <a:endParaRPr lang="en-US" sz="2000" dirty="0" smtClean="0"/>
          </a:p>
          <a:p>
            <a:endParaRPr lang="ar-SA" sz="20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eaLnBrk="1" hangingPunct="1"/>
            <a:r>
              <a:rPr lang="en-US" b="1" dirty="0" smtClean="0">
                <a:solidFill>
                  <a:srgbClr val="C00000"/>
                </a:solidFill>
              </a:rPr>
              <a:t>Grading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057400"/>
          <a:ext cx="7086600" cy="2606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434446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Activities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Marks 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434446"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/>
                        <a:t>Participation in d</a:t>
                      </a:r>
                      <a:r>
                        <a:rPr lang="en-US" dirty="0" smtClean="0"/>
                        <a:t>iscussion forums on Blackboard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</a:t>
                      </a:r>
                      <a:r>
                        <a:rPr lang="en-US" sz="1800" dirty="0" smtClean="0"/>
                        <a:t> Marks </a:t>
                      </a:r>
                    </a:p>
                  </a:txBody>
                  <a:tcPr marT="45733" marB="45733"/>
                </a:tc>
              </a:tr>
              <a:tr h="434446"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/>
                        <a:t>Attendance of recorded and direct lectures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</a:t>
                      </a:r>
                      <a:r>
                        <a:rPr lang="en-US" sz="1800" dirty="0" smtClean="0"/>
                        <a:t> Marks </a:t>
                      </a:r>
                    </a:p>
                  </a:txBody>
                  <a:tcPr marT="45733" marB="45733"/>
                </a:tc>
              </a:tr>
              <a:tr h="434446">
                <a:tc>
                  <a:txBody>
                    <a:bodyPr/>
                    <a:lstStyle/>
                    <a:p>
                      <a:pPr algn="l" rtl="1"/>
                      <a:r>
                        <a:rPr lang="en-US" sz="1800" dirty="0" smtClean="0"/>
                        <a:t>Home assignments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SA" sz="1800" dirty="0" smtClean="0"/>
                        <a:t>10</a:t>
                      </a:r>
                      <a:r>
                        <a:rPr lang="en-US" sz="1800" dirty="0" smtClean="0"/>
                        <a:t> Marks 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434446">
                <a:tc>
                  <a:txBody>
                    <a:bodyPr/>
                    <a:lstStyle/>
                    <a:p>
                      <a:pPr algn="l" rtl="1"/>
                      <a:r>
                        <a:rPr lang="en-US" sz="1800" dirty="0" smtClean="0"/>
                        <a:t>Final exam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SA" sz="1800" dirty="0" smtClean="0"/>
                        <a:t>70</a:t>
                      </a:r>
                      <a:r>
                        <a:rPr lang="en-US" sz="1800" dirty="0" smtClean="0"/>
                        <a:t> Marks 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434446">
                <a:tc>
                  <a:txBody>
                    <a:bodyPr/>
                    <a:lstStyle/>
                    <a:p>
                      <a:pPr algn="l" rtl="1"/>
                      <a:r>
                        <a:rPr lang="en-US" sz="1800" dirty="0" smtClean="0"/>
                        <a:t>Total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SA" sz="1800" dirty="0" smtClean="0"/>
                        <a:t>100</a:t>
                      </a:r>
                      <a:r>
                        <a:rPr lang="en-US" sz="1800" dirty="0" smtClean="0"/>
                        <a:t> Marks 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eaLnBrk="1" hangingPunct="1"/>
            <a:r>
              <a:rPr lang="en-US" b="1" dirty="0" smtClean="0">
                <a:solidFill>
                  <a:srgbClr val="C00000"/>
                </a:solidFill>
              </a:rPr>
              <a:t>Mobile Office Hours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362200" y="2057400"/>
          <a:ext cx="4724400" cy="146314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02398"/>
                <a:gridCol w="2422002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Time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Day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20:00 – 21:00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Saturday</a:t>
                      </a:r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20:00 – 21:00</a:t>
                      </a:r>
                      <a:endParaRPr lang="ar-SA" sz="1800" dirty="0" smtClean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Monday </a:t>
                      </a:r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20:00 – 21:00</a:t>
                      </a:r>
                      <a:endParaRPr lang="ar-SA" sz="1800" dirty="0" smtClean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Tuesday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1600200"/>
            <a:ext cx="84582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rtl="0"/>
            <a:r>
              <a:rPr lang="en-US" sz="2000" dirty="0" smtClean="0">
                <a:solidFill>
                  <a:srgbClr val="0070C0"/>
                </a:solidFill>
              </a:rPr>
              <a:t>Office Hours:</a:t>
            </a:r>
            <a:endParaRPr lang="ar-SA" sz="2000" dirty="0">
              <a:solidFill>
                <a:srgbClr val="0070C0"/>
              </a:solidFill>
            </a:endParaRPr>
          </a:p>
          <a:p>
            <a:r>
              <a:rPr lang="en-US" sz="2800" dirty="0" smtClean="0"/>
              <a:t> </a:t>
            </a:r>
            <a:endParaRPr lang="en-US" sz="2000" dirty="0" smtClean="0">
              <a:solidFill>
                <a:srgbClr val="0070C0"/>
              </a:solidFill>
            </a:endParaRPr>
          </a:p>
          <a:p>
            <a:pPr algn="just" rtl="0"/>
            <a:endParaRPr lang="en-US" sz="2000" dirty="0" smtClean="0">
              <a:solidFill>
                <a:srgbClr val="0070C0"/>
              </a:solidFill>
            </a:endParaRPr>
          </a:p>
          <a:p>
            <a:pPr algn="just" rtl="0"/>
            <a:endParaRPr lang="en-US" sz="2000" dirty="0" smtClean="0">
              <a:solidFill>
                <a:srgbClr val="0070C0"/>
              </a:solidFill>
            </a:endParaRPr>
          </a:p>
          <a:p>
            <a:pPr algn="just" rtl="0"/>
            <a:endParaRPr lang="en-US" sz="2000" dirty="0" smtClean="0">
              <a:solidFill>
                <a:srgbClr val="0070C0"/>
              </a:solidFill>
            </a:endParaRPr>
          </a:p>
          <a:p>
            <a:pPr algn="just" rtl="0"/>
            <a:endParaRPr lang="en-US" sz="2000" dirty="0" smtClean="0">
              <a:solidFill>
                <a:srgbClr val="0070C0"/>
              </a:solidFill>
            </a:endParaRPr>
          </a:p>
          <a:p>
            <a:pPr algn="just" rtl="0"/>
            <a:endParaRPr lang="en-US" sz="800" dirty="0" smtClean="0">
              <a:solidFill>
                <a:srgbClr val="0070C0"/>
              </a:solidFill>
            </a:endParaRPr>
          </a:p>
          <a:p>
            <a:pPr algn="just" rtl="0"/>
            <a:r>
              <a:rPr lang="en-US" sz="2000" dirty="0" smtClean="0">
                <a:solidFill>
                  <a:srgbClr val="0070C0"/>
                </a:solidFill>
              </a:rPr>
              <a:t>Mobile Number:  ………………………..</a:t>
            </a:r>
          </a:p>
          <a:p>
            <a:pPr algn="just" rtl="0"/>
            <a:endParaRPr lang="en-US" sz="1400" dirty="0" smtClean="0"/>
          </a:p>
          <a:p>
            <a:pPr algn="just" rtl="0"/>
            <a:r>
              <a:rPr lang="en-US" sz="2400" dirty="0" smtClean="0"/>
              <a:t>Mobile will be turned on only during office hours mentioned above, so everyone should abide by these hours.</a:t>
            </a:r>
          </a:p>
          <a:p>
            <a:pPr algn="just" rtl="0"/>
            <a:endParaRPr lang="en-US" sz="1400" dirty="0"/>
          </a:p>
          <a:p>
            <a:pPr algn="just" rtl="0"/>
            <a:r>
              <a:rPr lang="en-US" sz="2000" dirty="0" smtClean="0">
                <a:solidFill>
                  <a:srgbClr val="0070C0"/>
                </a:solidFill>
              </a:rPr>
              <a:t>Email: ……………………………………. 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56</TotalTime>
  <Words>458</Words>
  <Application>Microsoft Office PowerPoint</Application>
  <PresentationFormat>A4 Paper (210x297 mm)‎</PresentationFormat>
  <Paragraphs>110</Paragraphs>
  <Slides>11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Introductory lecture</vt:lpstr>
      <vt:lpstr>الشريحة 1</vt:lpstr>
      <vt:lpstr>Introductory Lecture</vt:lpstr>
      <vt:lpstr> The Elements of the lecture</vt:lpstr>
      <vt:lpstr>Course Description </vt:lpstr>
      <vt:lpstr>Course Objectives</vt:lpstr>
      <vt:lpstr>Course Content</vt:lpstr>
      <vt:lpstr>References and Teaching Resources</vt:lpstr>
      <vt:lpstr>References and Teaching Resources</vt:lpstr>
      <vt:lpstr>Grading</vt:lpstr>
      <vt:lpstr>Mobile Office Hours</vt:lpstr>
      <vt:lpstr>الشريحة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english</cp:lastModifiedBy>
  <cp:revision>12</cp:revision>
  <dcterms:created xsi:type="dcterms:W3CDTF">2011-09-28T13:10:49Z</dcterms:created>
  <dcterms:modified xsi:type="dcterms:W3CDTF">2012-01-29T16:19:26Z</dcterms:modified>
</cp:coreProperties>
</file>