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8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3</a:t>
            </a:r>
            <a:r>
              <a:rPr lang="en-US" spc="-150" baseline="30000" dirty="0" smtClean="0">
                <a:solidFill>
                  <a:srgbClr val="376092"/>
                </a:solidFill>
                <a:latin typeface="ae_AlMateen" pitchFamily="2" charset="-78"/>
                <a:cs typeface="ae_AlMateen" pitchFamily="2" charset="-78"/>
              </a:rPr>
              <a:t>rd</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err="1" smtClean="0"/>
              <a:t>Tyger</a:t>
            </a:r>
            <a:r>
              <a:rPr lang="en-US" b="1" dirty="0" smtClean="0"/>
              <a:t>! </a:t>
            </a:r>
            <a:r>
              <a:rPr lang="en-US" b="1" dirty="0" err="1" smtClean="0"/>
              <a:t>Tyger</a:t>
            </a:r>
            <a:r>
              <a:rPr lang="en-US" b="1" dirty="0" smtClean="0"/>
              <a:t>! burning bright</a:t>
            </a:r>
            <a:br>
              <a:rPr lang="en-US" b="1" dirty="0" smtClean="0"/>
            </a:br>
            <a:r>
              <a:rPr lang="en-US" b="1" dirty="0" smtClean="0"/>
              <a:t>In the forests of the night, </a:t>
            </a:r>
            <a:br>
              <a:rPr lang="en-US" b="1" dirty="0" smtClean="0"/>
            </a:br>
            <a:r>
              <a:rPr lang="en-US" b="1" dirty="0" smtClean="0"/>
              <a:t>What immortal hand or eye</a:t>
            </a:r>
            <a:br>
              <a:rPr lang="en-US" b="1" dirty="0" smtClean="0"/>
            </a:br>
            <a:r>
              <a:rPr lang="en-US" b="1" dirty="0" smtClean="0"/>
              <a:t>Could frame thy fearful symmetry? </a:t>
            </a:r>
            <a:br>
              <a:rPr lang="en-US" b="1" dirty="0" smtClean="0"/>
            </a:br>
            <a:r>
              <a:rPr lang="en-US" b="1" dirty="0" smtClean="0"/>
              <a:t/>
            </a:r>
            <a:br>
              <a:rPr lang="en-US" b="1" dirty="0" smtClean="0"/>
            </a:br>
            <a:r>
              <a:rPr lang="en-US" b="1" dirty="0" smtClean="0"/>
              <a:t>In what distant deeps or skies</a:t>
            </a:r>
            <a:br>
              <a:rPr lang="en-US" b="1" dirty="0" smtClean="0"/>
            </a:br>
            <a:r>
              <a:rPr lang="en-US" b="1" dirty="0" smtClean="0"/>
              <a:t>Burnt the fire of </a:t>
            </a:r>
            <a:r>
              <a:rPr lang="en-US" b="1" dirty="0" err="1" smtClean="0"/>
              <a:t>thine</a:t>
            </a:r>
            <a:r>
              <a:rPr lang="en-US" b="1" dirty="0" smtClean="0"/>
              <a:t> eyes? </a:t>
            </a:r>
            <a:br>
              <a:rPr lang="en-US" b="1" dirty="0" smtClean="0"/>
            </a:br>
            <a:r>
              <a:rPr lang="en-US" b="1" dirty="0" smtClean="0"/>
              <a:t>On what wings dare he aspire? </a:t>
            </a:r>
            <a:br>
              <a:rPr lang="en-US" b="1" dirty="0" smtClean="0"/>
            </a:br>
            <a:r>
              <a:rPr lang="en-US" b="1" dirty="0" smtClean="0"/>
              <a:t>What the hand, dare </a:t>
            </a:r>
            <a:r>
              <a:rPr lang="en-US" b="1" dirty="0" err="1" smtClean="0"/>
              <a:t>sieze</a:t>
            </a:r>
            <a:r>
              <a:rPr lang="en-US" b="1" dirty="0" smtClean="0"/>
              <a:t> the fire? </a:t>
            </a:r>
            <a:br>
              <a:rPr lang="en-US" b="1"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And what shoulder, &amp; what art, </a:t>
            </a:r>
            <a:br>
              <a:rPr lang="en-US" b="1" dirty="0" smtClean="0"/>
            </a:br>
            <a:r>
              <a:rPr lang="en-US" b="1" dirty="0" smtClean="0"/>
              <a:t>Could twist the sinews of thy heart? </a:t>
            </a:r>
            <a:br>
              <a:rPr lang="en-US" b="1" dirty="0" smtClean="0"/>
            </a:br>
            <a:r>
              <a:rPr lang="en-US" b="1" dirty="0" smtClean="0"/>
              <a:t>And when thy heart began to beat, </a:t>
            </a:r>
            <a:br>
              <a:rPr lang="en-US" b="1" dirty="0" smtClean="0"/>
            </a:br>
            <a:r>
              <a:rPr lang="en-US" b="1" dirty="0" smtClean="0"/>
              <a:t>What dread hand? &amp; what dread feet? </a:t>
            </a:r>
            <a:br>
              <a:rPr lang="en-US" b="1" dirty="0" smtClean="0"/>
            </a:br>
            <a:r>
              <a:rPr lang="en-US" b="1" dirty="0" smtClean="0"/>
              <a:t/>
            </a:r>
            <a:br>
              <a:rPr lang="en-US" b="1" dirty="0" smtClean="0"/>
            </a:br>
            <a:r>
              <a:rPr lang="en-US" b="1" dirty="0" smtClean="0"/>
              <a:t>What the hammer? what the chain? </a:t>
            </a:r>
            <a:br>
              <a:rPr lang="en-US" b="1" dirty="0" smtClean="0"/>
            </a:br>
            <a:r>
              <a:rPr lang="en-US" b="1" dirty="0" smtClean="0"/>
              <a:t>In what furnace was thy brain? </a:t>
            </a:r>
            <a:br>
              <a:rPr lang="en-US" b="1" dirty="0" smtClean="0"/>
            </a:br>
            <a:r>
              <a:rPr lang="en-US" b="1" dirty="0" smtClean="0"/>
              <a:t>What the anvil? what dread grasp</a:t>
            </a:r>
            <a:br>
              <a:rPr lang="en-US" b="1" dirty="0" smtClean="0"/>
            </a:br>
            <a:r>
              <a:rPr lang="en-US" b="1" dirty="0" smtClean="0"/>
              <a:t>Dare its deadly terrors clasp? </a:t>
            </a:r>
            <a:br>
              <a:rPr lang="en-US" b="1"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When the stars threw down their spears, </a:t>
            </a:r>
            <a:br>
              <a:rPr lang="en-US" b="1" dirty="0" smtClean="0"/>
            </a:br>
            <a:r>
              <a:rPr lang="en-US" b="1" dirty="0" smtClean="0"/>
              <a:t>And </a:t>
            </a:r>
            <a:r>
              <a:rPr lang="en-US" b="1" dirty="0" err="1" smtClean="0"/>
              <a:t>water'd</a:t>
            </a:r>
            <a:r>
              <a:rPr lang="en-US" b="1" dirty="0" smtClean="0"/>
              <a:t> heaven with their tears, </a:t>
            </a:r>
            <a:br>
              <a:rPr lang="en-US" b="1" dirty="0" smtClean="0"/>
            </a:br>
            <a:r>
              <a:rPr lang="en-US" b="1" dirty="0" smtClean="0"/>
              <a:t>Did he smile his work to see? </a:t>
            </a:r>
            <a:br>
              <a:rPr lang="en-US" b="1" dirty="0" smtClean="0"/>
            </a:br>
            <a:r>
              <a:rPr lang="en-US" b="1" dirty="0" smtClean="0"/>
              <a:t>Did he who made the Lamb make thee? </a:t>
            </a:r>
            <a:br>
              <a:rPr lang="en-US" b="1" dirty="0" smtClean="0"/>
            </a:br>
            <a:r>
              <a:rPr lang="en-US" b="1" dirty="0" smtClean="0"/>
              <a:t/>
            </a:r>
            <a:br>
              <a:rPr lang="en-US" b="1" dirty="0" smtClean="0"/>
            </a:br>
            <a:r>
              <a:rPr lang="en-US" b="1" dirty="0" err="1" smtClean="0"/>
              <a:t>Tyger</a:t>
            </a:r>
            <a:r>
              <a:rPr lang="en-US" b="1" dirty="0" smtClean="0"/>
              <a:t>! </a:t>
            </a:r>
            <a:r>
              <a:rPr lang="en-US" b="1" dirty="0" err="1" smtClean="0"/>
              <a:t>Tyger</a:t>
            </a:r>
            <a:r>
              <a:rPr lang="en-US" b="1" dirty="0" smtClean="0"/>
              <a:t>! burning bright</a:t>
            </a:r>
            <a:br>
              <a:rPr lang="en-US" b="1" dirty="0" smtClean="0"/>
            </a:br>
            <a:r>
              <a:rPr lang="en-US" b="1" dirty="0" smtClean="0"/>
              <a:t>In the forests of the night, </a:t>
            </a:r>
            <a:br>
              <a:rPr lang="en-US" b="1" dirty="0" smtClean="0"/>
            </a:br>
            <a:r>
              <a:rPr lang="en-US" b="1" dirty="0" smtClean="0"/>
              <a:t>What immortal hand or eye</a:t>
            </a:r>
            <a:br>
              <a:rPr lang="en-US" b="1" dirty="0" smtClean="0"/>
            </a:br>
            <a:r>
              <a:rPr lang="en-US" b="1" dirty="0" smtClean="0"/>
              <a:t>Dare frame thy fearful symmetry?</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William Blake, English poet, printmaker, and painter, is known now as one of the most prominent figures of the Romantic Age for his poetry and visual arts. Fairly unknown during his lifetime, Blake has now become an iconic figure.    </a:t>
            </a:r>
          </a:p>
          <a:p>
            <a:pPr algn="l"/>
            <a:r>
              <a:rPr lang="en-US" dirty="0" smtClean="0"/>
              <a:t>The Tiger is one of Blake’s best known and rich songs. This poem is included in Blake’s “ Songs of Experiences”.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It has two levels of  understanding:</a:t>
            </a:r>
          </a:p>
          <a:p>
            <a:pPr lvl="0" algn="l"/>
            <a:r>
              <a:rPr lang="en-US" b="1" dirty="0" smtClean="0"/>
              <a:t>1-On the surface</a:t>
            </a:r>
            <a:r>
              <a:rPr lang="en-US" dirty="0" smtClean="0"/>
              <a:t>, it portrays an image of a tiger which is compared to a fire burning at night.</a:t>
            </a:r>
          </a:p>
          <a:p>
            <a:pPr lvl="0" algn="l"/>
            <a:r>
              <a:rPr lang="en-US" dirty="0" smtClean="0"/>
              <a:t>2-But on </a:t>
            </a:r>
            <a:r>
              <a:rPr lang="en-US" b="1" dirty="0" smtClean="0"/>
              <a:t>a deeper level</a:t>
            </a:r>
            <a:r>
              <a:rPr lang="en-US" dirty="0" smtClean="0"/>
              <a:t>, the tiger here is an embodiment of God’s creative ability.</a:t>
            </a:r>
          </a:p>
          <a:p>
            <a:pPr algn="l"/>
            <a:r>
              <a:rPr lang="en-US" dirty="0" smtClean="0"/>
              <a:t>The poem is more about the creator of the tiger than it is about the tiger itself.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In contemplating the terrible ferocity and awesome symmetry of the tiger, the speaker is at a loss to explain how the same God who made the lamb could make the tiger. Hence, this theme: humans are incapable of fully understanding the mind of God and the mystery of his handiwork.  </a:t>
            </a:r>
          </a:p>
          <a:p>
            <a:r>
              <a:rPr lang="en-US" dirty="0" smtClean="0"/>
              <a: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Tiger” presents a question that embodies the central theme: Who created the tiger? Was it the kind and loving God who made the lamb? Or was it Satan?  Blake presents his question in Lines 3 and 4: </a:t>
            </a:r>
          </a:p>
          <a:p>
            <a:pPr algn="l"/>
            <a:r>
              <a:rPr lang="en-US" dirty="0" smtClean="0"/>
              <a:t>What immortal hand or eye  </a:t>
            </a:r>
            <a:br>
              <a:rPr lang="en-US" dirty="0" smtClean="0"/>
            </a:br>
            <a:r>
              <a:rPr lang="en-US" dirty="0" smtClean="0"/>
              <a:t>Could frame thy fearful symmetry?</a:t>
            </a:r>
          </a:p>
          <a:p>
            <a:pPr algn="l"/>
            <a:r>
              <a:rPr lang="en-US" dirty="0" smtClean="0"/>
              <a:t>Blake realizes, of course, that God made all the creatures on earth.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However, to express his bewilderment that the God who created the gentle lamb also created the terrifying tiger, he includes Satan as a possible creator while raising his rhetorical questions, notably the one he asks in Lines 5 and 6:  </a:t>
            </a:r>
          </a:p>
          <a:p>
            <a:pPr algn="l"/>
            <a:r>
              <a:rPr lang="en-US" sz="2800" dirty="0" smtClean="0"/>
              <a:t>In what distant deeps or skies </a:t>
            </a:r>
            <a:br>
              <a:rPr lang="en-US" sz="2800" dirty="0" smtClean="0"/>
            </a:br>
            <a:r>
              <a:rPr lang="en-US" sz="2800" dirty="0" smtClean="0"/>
              <a:t>Burnt the fire of thy eyes?</a:t>
            </a:r>
          </a:p>
          <a:p>
            <a:pPr algn="l"/>
            <a:r>
              <a:rPr lang="en-US" sz="2800" b="1" i="1" dirty="0" smtClean="0"/>
              <a:t>Deeps</a:t>
            </a:r>
            <a:r>
              <a:rPr lang="en-US" sz="2800" b="1" dirty="0" smtClean="0"/>
              <a:t> </a:t>
            </a:r>
            <a:r>
              <a:rPr lang="en-US" sz="2800" dirty="0" smtClean="0"/>
              <a:t>appears to refer to hell and </a:t>
            </a:r>
            <a:r>
              <a:rPr lang="en-US" sz="2800" b="1" i="1" dirty="0" smtClean="0"/>
              <a:t>skies</a:t>
            </a:r>
            <a:r>
              <a:rPr lang="en-US" sz="2800" b="1" dirty="0" smtClean="0"/>
              <a:t> </a:t>
            </a:r>
            <a:r>
              <a:rPr lang="en-US" sz="2800" dirty="0" smtClean="0"/>
              <a:t>to heaven. In either case, there would be fire--the fire of hell or the fire of the stars. </a:t>
            </a:r>
            <a:r>
              <a:rPr lang="en-US" dirty="0" smtClean="0"/>
              <a:t/>
            </a:r>
            <a:br>
              <a:rPr lang="en-US" dirty="0" smtClean="0"/>
            </a:b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tiger is the exact opposite of the "little lamb"  . The lamb is a young and innocent creature; where the tiger is full of experience. Those two animals are polar opposites; however, both are animals that Blake felt could reflect human history and thought. Blake's belief in the Christian God is seemingly unarguable.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a:t>
            </a:r>
            <a:r>
              <a:rPr lang="en-US" dirty="0" err="1" smtClean="0"/>
              <a:t>tyger</a:t>
            </a:r>
            <a:r>
              <a:rPr lang="en-US" dirty="0" smtClean="0"/>
              <a:t> is an image of the wrath of life and God. The </a:t>
            </a:r>
            <a:r>
              <a:rPr lang="en-US" dirty="0" err="1" smtClean="0"/>
              <a:t>tyger</a:t>
            </a:r>
            <a:r>
              <a:rPr lang="en-US" dirty="0" smtClean="0"/>
              <a:t> kills for food and is untamable; where the lamb is gentle and innocent, however if it is led astray or let walk alone, it will be left to wander alone until it’s Shepherd comes to call on it. The creator, God in this case, created both the Lamb and the Tiger. This creation allowed the natural order of balance in the world that the romantics came to know and worship.</a:t>
            </a:r>
            <a:br>
              <a:rPr lang="en-US" dirty="0" smtClean="0"/>
            </a:br>
            <a:r>
              <a:rPr lang="en-US" dirty="0" smtClean="0"/>
              <a:t/>
            </a:r>
            <a:br>
              <a:rPr lang="en-US"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a:t>
            </a:r>
            <a:r>
              <a:rPr lang="en-US" dirty="0" err="1" smtClean="0"/>
              <a:t>Tyger</a:t>
            </a:r>
            <a:r>
              <a:rPr lang="en-US" dirty="0" smtClean="0"/>
              <a:t>" contains only six stanzas, and each stanza is four lines long. The first and last stanzas are the same, except for one word change: "could" becomes "dare."</a:t>
            </a:r>
            <a:br>
              <a:rPr lang="en-US" dirty="0" smtClean="0"/>
            </a:br>
            <a:r>
              <a:rPr lang="en-US" dirty="0" smtClean="0"/>
              <a:t/>
            </a:r>
            <a:br>
              <a:rPr lang="en-US" dirty="0" smtClean="0"/>
            </a:br>
            <a:r>
              <a:rPr lang="en-US" dirty="0" smtClean="0"/>
              <a:t>"The </a:t>
            </a:r>
            <a:r>
              <a:rPr lang="en-US" dirty="0" err="1" smtClean="0"/>
              <a:t>Tyger</a:t>
            </a:r>
            <a:r>
              <a:rPr lang="en-US" dirty="0" smtClean="0"/>
              <a:t>" is a poem made of questions. There are no less than thirteen question marks and only one full sentence that ends with a period instead of a question mark.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Addressing "The </a:t>
            </a:r>
            <a:r>
              <a:rPr lang="en-US" sz="4000" dirty="0" err="1" smtClean="0"/>
              <a:t>Tyger</a:t>
            </a:r>
            <a:r>
              <a:rPr lang="en-US" sz="4000" dirty="0" smtClean="0"/>
              <a:t>," the speaker questions it as to its creation – essentially: "Who made you Mr. </a:t>
            </a:r>
            <a:r>
              <a:rPr lang="en-US" sz="4000" dirty="0" err="1" smtClean="0"/>
              <a:t>Tyger</a:t>
            </a:r>
            <a:r>
              <a:rPr lang="en-US" sz="4000" dirty="0" smtClean="0"/>
              <a:t>?" "How were you made? Where? Why? What was the person or thing like that made you</a:t>
            </a:r>
          </a:p>
          <a:p>
            <a:pPr algn="l"/>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 </a:t>
            </a:r>
            <a:r>
              <a:rPr lang="en-US" b="1" dirty="0" smtClean="0"/>
              <a:t>The first stanza</a:t>
            </a:r>
            <a:r>
              <a:rPr lang="en-US" dirty="0" smtClean="0"/>
              <a:t> opens the central question: "What immortal hand or eye, / Could frame thy fearful symmetry?" Blake wonders who had made the immaculate symmetry of the tiger’s body. The creation of the tiger’s eyes is described next. The poet questions where deep below the earth or high in the heavens did the wild fire which is now contained in the tiger’s eyes used to burn.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The next two stanzas</a:t>
            </a:r>
            <a:r>
              <a:rPr lang="en-US" dirty="0" smtClean="0"/>
              <a:t> describe the creation of the heart and then the brain of the tiger. Blake is intimidated by the strength and art which must have been required to build the muscles of the tiger’s hard heart. It is now that the tiger comes to life after its heart is placed within its frame and the poet feels awe at the agile hands and feet of the tiger.</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 fourth stanza</a:t>
            </a:r>
            <a:r>
              <a:rPr lang="en-US" sz="3600" dirty="0" smtClean="0"/>
              <a:t> compares god to a blacksmith, who used a hammer, a chain and an anvil to furnish the brain of the tiger. After the brain was given shape the poet imagines that it was cooked in a blasting furnace which counts for the ferocity and ruthlessness of the tiger.</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 last two lines of the fifth stanza</a:t>
            </a:r>
            <a:r>
              <a:rPr lang="en-US" sz="3600" dirty="0" smtClean="0"/>
              <a:t> are enough to summarize the entire central idea of the poem. The poet wonders whether the same creator who created the meek and docile lamb, was the one to create the ferocious and deadly tiger.</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The sixth and last stanza</a:t>
            </a:r>
            <a:r>
              <a:rPr lang="en-US" dirty="0" smtClean="0"/>
              <a:t> is a repetition of the first, with the exception of one crucial word. Where before Blake had been wondering who could create such a being, he now questions who dares to do so. . In addition, ending the poem this way leaves the reader in astonishment, wondering and speculating.</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Another interpretation of the poem could be the focus on the balance in the universe. If there is good, there is also bad; if there is life, there is also death; if there is light, there is also darkness. This is the dichotomy of creation; God has created the world in such a way that it balances itself, as can be gleaned from his creation of the tiger to balance the docile lamb.</a:t>
            </a:r>
          </a:p>
          <a:p>
            <a:r>
              <a:rPr lang="en-US" dirty="0" smtClean="0"/>
              <a:t>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i="1" dirty="0" smtClean="0"/>
              <a:t>Form</a:t>
            </a:r>
          </a:p>
          <a:p>
            <a:pPr algn="l"/>
            <a:r>
              <a:rPr lang="en-US" sz="3600" dirty="0" smtClean="0"/>
              <a:t>The poem is comprised of six quatrains (stanzas), each of four lines. The rhyme scheme is </a:t>
            </a:r>
            <a:r>
              <a:rPr lang="en-US" sz="3600" dirty="0" err="1" smtClean="0"/>
              <a:t>aabb</a:t>
            </a:r>
            <a:r>
              <a:rPr lang="en-US" sz="3600" dirty="0" smtClean="0"/>
              <a:t>. The repeated use of questions throughout the poem stresses the poet’s surprise and wonder  at the amazingly skilful creation of the tiger.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dirty="0" smtClean="0"/>
              <a:t>Examples of Figures of Speech and Allusions</a:t>
            </a:r>
            <a:r>
              <a:rPr lang="en-US" sz="2800" dirty="0" smtClean="0"/>
              <a:t> </a:t>
            </a:r>
          </a:p>
          <a:p>
            <a:pPr algn="l"/>
            <a:r>
              <a:rPr lang="en-US" sz="2800" b="1" dirty="0" smtClean="0"/>
              <a:t>Alliteration</a:t>
            </a:r>
            <a:r>
              <a:rPr lang="en-US" sz="2800" dirty="0" smtClean="0"/>
              <a:t>: </a:t>
            </a:r>
            <a:r>
              <a:rPr lang="en-US" sz="2800" b="1" dirty="0" smtClean="0"/>
              <a:t>T</a:t>
            </a:r>
            <a:r>
              <a:rPr lang="en-US" sz="2800" dirty="0" smtClean="0"/>
              <a:t>iger, </a:t>
            </a:r>
            <a:r>
              <a:rPr lang="en-US" sz="2800" b="1" dirty="0" smtClean="0"/>
              <a:t>t</a:t>
            </a:r>
            <a:r>
              <a:rPr lang="en-US" sz="2800" dirty="0" smtClean="0"/>
              <a:t>iger, </a:t>
            </a:r>
            <a:r>
              <a:rPr lang="en-US" sz="2800" b="1" dirty="0" smtClean="0"/>
              <a:t>b</a:t>
            </a:r>
            <a:r>
              <a:rPr lang="en-US" sz="2800" dirty="0" smtClean="0"/>
              <a:t>urning </a:t>
            </a:r>
            <a:r>
              <a:rPr lang="en-US" sz="2800" b="1" dirty="0" smtClean="0"/>
              <a:t>b</a:t>
            </a:r>
            <a:r>
              <a:rPr lang="en-US" sz="2800" dirty="0" smtClean="0"/>
              <a:t>right (line 1);  frame thy fearful symmetry? (line 4)  </a:t>
            </a:r>
            <a:br>
              <a:rPr lang="en-US" sz="2800" dirty="0" smtClean="0"/>
            </a:br>
            <a:r>
              <a:rPr lang="en-US" sz="2800" b="1" dirty="0" smtClean="0"/>
              <a:t>Metaphor</a:t>
            </a:r>
            <a:r>
              <a:rPr lang="en-US" sz="2800" dirty="0" smtClean="0"/>
              <a:t>: Comparison of the tiger and his eyes to fire. </a:t>
            </a:r>
            <a:br>
              <a:rPr lang="en-US" sz="2800" dirty="0" smtClean="0"/>
            </a:br>
            <a:r>
              <a:rPr lang="en-US" sz="2800" b="1" dirty="0" smtClean="0"/>
              <a:t>Anaphora</a:t>
            </a:r>
            <a:r>
              <a:rPr lang="en-US" sz="2800" dirty="0" smtClean="0"/>
              <a:t>: Repetition of </a:t>
            </a:r>
            <a:r>
              <a:rPr lang="en-US" sz="2800" i="1" dirty="0" smtClean="0"/>
              <a:t>what</a:t>
            </a:r>
            <a:r>
              <a:rPr lang="en-US" sz="2800" dirty="0" smtClean="0"/>
              <a:t> at the beginning of sentences or clauses. Example: </a:t>
            </a:r>
            <a:r>
              <a:rPr lang="en-US" sz="2800" i="1" dirty="0" smtClean="0"/>
              <a:t>What dread hand and what dread feet?</a:t>
            </a:r>
            <a:r>
              <a:rPr lang="en-US" sz="2800" dirty="0" smtClean="0"/>
              <a:t> / </a:t>
            </a:r>
            <a:r>
              <a:rPr lang="en-US" sz="2800" i="1" dirty="0" smtClean="0"/>
              <a:t>What the hammer? what the chain?</a:t>
            </a:r>
            <a:r>
              <a:rPr lang="en-US" sz="2800" dirty="0" smtClean="0"/>
              <a:t> </a:t>
            </a:r>
            <a:br>
              <a:rPr lang="en-US" sz="2800" dirty="0" smtClean="0"/>
            </a:br>
            <a:r>
              <a:rPr lang="en-US" sz="2800" b="1" dirty="0" smtClean="0"/>
              <a:t>Allusion</a:t>
            </a:r>
            <a:r>
              <a:rPr lang="en-US" sz="2800" dirty="0" smtClean="0"/>
              <a:t>: </a:t>
            </a:r>
            <a:r>
              <a:rPr lang="en-US" sz="2800" i="1" dirty="0" smtClean="0"/>
              <a:t>Immortal hand or eye</a:t>
            </a:r>
            <a:r>
              <a:rPr lang="en-US" sz="2800" dirty="0" smtClean="0"/>
              <a:t>: God or Satan </a:t>
            </a:r>
            <a:br>
              <a:rPr lang="en-US" sz="2800" dirty="0" smtClean="0"/>
            </a:br>
            <a:r>
              <a:rPr lang="en-US" sz="2800" b="1" dirty="0" smtClean="0"/>
              <a:t>Allusion</a:t>
            </a:r>
            <a:r>
              <a:rPr lang="en-US" sz="2800" dirty="0" smtClean="0"/>
              <a:t>: </a:t>
            </a:r>
            <a:r>
              <a:rPr lang="en-US" sz="2800" i="1" dirty="0" smtClean="0"/>
              <a:t>Distant deeps or skies</a:t>
            </a:r>
            <a:r>
              <a:rPr lang="en-US" sz="2800" dirty="0" smtClean="0"/>
              <a:t>: hell or heaven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1-The poem “The </a:t>
            </a:r>
            <a:r>
              <a:rPr lang="en-US" dirty="0" err="1" smtClean="0"/>
              <a:t>Tyger</a:t>
            </a:r>
            <a:r>
              <a:rPr lang="en-US" dirty="0" smtClean="0"/>
              <a:t>”  consists of ……………..</a:t>
            </a:r>
          </a:p>
          <a:p>
            <a:pPr algn="l"/>
            <a:r>
              <a:rPr lang="en-US" dirty="0" smtClean="0"/>
              <a:t>A- two stanzas</a:t>
            </a:r>
          </a:p>
          <a:p>
            <a:pPr algn="l"/>
            <a:r>
              <a:rPr lang="en-US" dirty="0" smtClean="0"/>
              <a:t>B- three stanzas</a:t>
            </a:r>
          </a:p>
          <a:p>
            <a:pPr algn="l"/>
            <a:r>
              <a:rPr lang="en-US" dirty="0" smtClean="0"/>
              <a:t>C- four stanzas</a:t>
            </a:r>
          </a:p>
          <a:p>
            <a:pPr algn="l"/>
            <a:r>
              <a:rPr lang="en-US" dirty="0" smtClean="0"/>
              <a:t>D- six stanzas</a:t>
            </a:r>
          </a:p>
          <a:p>
            <a:pPr algn="l"/>
            <a:endParaRPr lang="en-US" dirty="0" smtClean="0"/>
          </a:p>
          <a:p>
            <a:pPr algn="l"/>
            <a:r>
              <a:rPr lang="en-US" dirty="0" smtClean="0"/>
              <a:t>The correct answer is (D)</a:t>
            </a:r>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2- The Tiger” presents a question that embodies the central theme: </a:t>
            </a:r>
          </a:p>
          <a:p>
            <a:pPr algn="l"/>
            <a:r>
              <a:rPr lang="en-US" dirty="0" smtClean="0"/>
              <a:t>A- who killed the tiger?</a:t>
            </a:r>
          </a:p>
          <a:p>
            <a:pPr algn="l"/>
            <a:r>
              <a:rPr lang="en-US" dirty="0" smtClean="0"/>
              <a:t>B- who bought the tiger?</a:t>
            </a:r>
          </a:p>
          <a:p>
            <a:pPr algn="l"/>
            <a:r>
              <a:rPr lang="en-US" dirty="0" smtClean="0"/>
              <a:t>C- who created the tiger?</a:t>
            </a:r>
          </a:p>
          <a:p>
            <a:pPr algn="l"/>
            <a:r>
              <a:rPr lang="en-US" dirty="0" smtClean="0"/>
              <a:t>D- who hunted the tiger? </a:t>
            </a:r>
          </a:p>
          <a:p>
            <a:pPr algn="l"/>
            <a:endParaRPr lang="en-US" dirty="0" smtClean="0"/>
          </a:p>
          <a:p>
            <a:pPr algn="l"/>
            <a:r>
              <a:rPr lang="en-US" dirty="0" smtClean="0"/>
              <a:t>The correct answer is (</a:t>
            </a:r>
            <a:r>
              <a:rPr lang="en-US" smtClean="0"/>
              <a:t>c).</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1794</TotalTime>
  <Words>1229</Words>
  <Application>Microsoft Office PowerPoint</Application>
  <PresentationFormat>A4 Paper (210x297 mm)‎</PresentationFormat>
  <Paragraphs>80</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3rd  Lecture</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Model Questions</vt:lpstr>
      <vt:lpstr>Model Questions</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137</cp:revision>
  <dcterms:created xsi:type="dcterms:W3CDTF">2009-10-14T19:14:34Z</dcterms:created>
  <dcterms:modified xsi:type="dcterms:W3CDTF">2012-02-05T21:29:26Z</dcterms:modified>
</cp:coreProperties>
</file>