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44" r:id="rId4"/>
    <p:sldId id="365" r:id="rId5"/>
    <p:sldId id="345" r:id="rId6"/>
    <p:sldId id="346" r:id="rId7"/>
    <p:sldId id="366" r:id="rId8"/>
    <p:sldId id="367" r:id="rId9"/>
    <p:sldId id="372" r:id="rId10"/>
    <p:sldId id="373" r:id="rId11"/>
    <p:sldId id="368" r:id="rId12"/>
    <p:sldId id="370" r:id="rId13"/>
    <p:sldId id="371" r:id="rId14"/>
    <p:sldId id="347" r:id="rId15"/>
    <p:sldId id="374" r:id="rId16"/>
    <p:sldId id="348" r:id="rId17"/>
    <p:sldId id="349" r:id="rId18"/>
    <p:sldId id="350" r:id="rId19"/>
    <p:sldId id="351" r:id="rId20"/>
    <p:sldId id="375" r:id="rId21"/>
    <p:sldId id="352" r:id="rId22"/>
    <p:sldId id="353" r:id="rId23"/>
    <p:sldId id="376"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864" y="1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162B8BAD-30A2-4184-9AA2-111A23B8E5B8}" type="slidenum">
              <a:rPr lang="ar-SA"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الثانية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004411" y="3773269"/>
            <a:ext cx="5767989" cy="1200329"/>
          </a:xfrm>
          <a:prstGeom prst="rect">
            <a:avLst/>
          </a:prstGeom>
        </p:spPr>
        <p:txBody>
          <a:bodyPr wrap="none">
            <a:spAutoFit/>
          </a:bodyPr>
          <a:lstStyle/>
          <a:p>
            <a:pPr algn="ctr"/>
            <a:r>
              <a:rPr lang="ar-SA" sz="3600" b="1" dirty="0" smtClean="0">
                <a:solidFill>
                  <a:srgbClr val="3B84AF"/>
                </a:solidFill>
              </a:rPr>
              <a:t>التنافس الاستعماري في منطقة الخليج</a:t>
            </a:r>
          </a:p>
          <a:p>
            <a:pPr algn="ctr"/>
            <a:r>
              <a:rPr lang="ar-SA" sz="3600" b="1" dirty="0" smtClean="0">
                <a:solidFill>
                  <a:srgbClr val="3B84AF"/>
                </a:solidFill>
              </a:rPr>
              <a:t>( البرتغال )</a:t>
            </a:r>
            <a:endParaRPr lang="ar-SA" sz="3600" b="1" dirty="0">
              <a:solidFill>
                <a:srgbClr val="3B84A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تعرضت منطقة الخليج العربي منذ القرن السادس عشر الميلادي إلى غزو استعماري قامت </a:t>
            </a:r>
            <a:r>
              <a:rPr lang="ar-SA" dirty="0" err="1" smtClean="0"/>
              <a:t>به</a:t>
            </a:r>
            <a:r>
              <a:rPr lang="ar-SA" dirty="0" smtClean="0"/>
              <a:t> بعض الدول الأوروبية, حيث كان العرب , خاصة في منطقة الخليج , يتحكمون في طرق التجارة الرئيسية وخاصة التجارة البحرية من الهند إلى أوروبا. وقد قامت كل من البرتغال وأسبانيا بأول المحاولات في ذلك الاتجاه عندما قامت كل منهما ببدايات حركة الاستكشافات الجغرافية طمعا – كما ذكرنا من قبل – في التخلص السيطرة العربية على طرق التجارة البحرية التي كانت خاضعة في ذلك الوقت لحكم المماليك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5" name="مستطيل 4"/>
          <p:cNvSpPr/>
          <p:nvPr/>
        </p:nvSpPr>
        <p:spPr>
          <a:xfrm>
            <a:off x="533400" y="1543883"/>
            <a:ext cx="8763000" cy="4247317"/>
          </a:xfrm>
          <a:prstGeom prst="rect">
            <a:avLst/>
          </a:prstGeom>
        </p:spPr>
        <p:txBody>
          <a:bodyPr wrap="square">
            <a:spAutoFit/>
          </a:bodyPr>
          <a:lstStyle/>
          <a:p>
            <a:r>
              <a:rPr lang="ar-SA" sz="3000" dirty="0" smtClean="0"/>
              <a:t>والجدير بالذكر أن الفترة الأخيرة من القرون الوسطى قد شهدت تطورا هاما وهو أن جميع مراكز إنتاج التوابل وطرق تجارتها قد وقعت في أيدي المسلمين خلال النصف الثاني من القرن الخامس عشر, حيث ارتبطت ارتباطا وثيقا بمناطق الدول الإسلامية كالأفغانية والمغولية في الهند, والممالك الإسلامية في </a:t>
            </a:r>
            <a:r>
              <a:rPr lang="ar-SA" sz="3000" dirty="0" err="1" smtClean="0"/>
              <a:t>مالاقا</a:t>
            </a:r>
            <a:r>
              <a:rPr lang="ar-SA" sz="3000" dirty="0" smtClean="0"/>
              <a:t> والخليج العربي, ودولة المماليك في مصر والشام والحجاز والإمارات الإسلامية في شرق أفريقيا. وعلى ذلك فان أوروبا صارت بكاملها تتطلع لتحقيق وسيلة ما تخرج </a:t>
            </a:r>
            <a:r>
              <a:rPr lang="ar-SA" sz="3000" dirty="0" err="1" smtClean="0"/>
              <a:t>بها</a:t>
            </a:r>
            <a:r>
              <a:rPr lang="ar-SA" sz="3000" dirty="0" smtClean="0"/>
              <a:t> من طوق الهيمنة التجارية الإسلامية وخاصة بعد اكتساح العثمانيين للأناضول واحتلال القسطنطينية عاصمة أوروبا الشرقية عام 1453م.</a:t>
            </a:r>
            <a:endParaRPr lang="ar-SA" sz="3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533400" y="1493837"/>
            <a:ext cx="8915400" cy="4525963"/>
          </a:xfrm>
        </p:spPr>
        <p:txBody>
          <a:bodyPr/>
          <a:lstStyle/>
          <a:p>
            <a:pPr rtl="1"/>
            <a:r>
              <a:rPr lang="ar-SA" sz="3100" dirty="0" smtClean="0"/>
              <a:t>وقد نجحت المحاولات البرتغالية والاسبانية في السيطرة على منافذ تجارة الشرق في الخليج العربي والبحر الأحمر والتحكم بمضيقي هرمز وباب المندب. وقد كان لتشتت القوى الإسلامية والعربية في الشرق , إضافة إلى كثرة الصراعات والحروب التي كانت عاملا مساعدا في تنفيذ خطة البرتغاليين وانتشارهم في المنطقة. وبعد </a:t>
            </a:r>
            <a:r>
              <a:rPr lang="ar-SA" sz="3000" dirty="0" smtClean="0"/>
              <a:t>نجاح البرتغاليين في اكتشاف طريق رأس الرجاء الصالح ووصلهم إلى الهند في مطلع القرن السادس عشر الميلادي, عملوا على التحكم بالطرق الملاحية عبر المحيط الهندي والخليج العربي, والبحر الأحمر وأصبح الخليج وجنوب الجزيرة العربية مجالين للتنافس الاستعماري.</a:t>
            </a:r>
            <a:endParaRPr lang="ar-SA"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الاستعمار البرتغالي</a:t>
            </a:r>
            <a:endParaRPr lang="ar-SA" dirty="0"/>
          </a:p>
        </p:txBody>
      </p:sp>
      <p:sp>
        <p:nvSpPr>
          <p:cNvPr id="3" name="عنصر نائب للمحتوى 2"/>
          <p:cNvSpPr>
            <a:spLocks noGrp="1"/>
          </p:cNvSpPr>
          <p:nvPr>
            <p:ph idx="1"/>
          </p:nvPr>
        </p:nvSpPr>
        <p:spPr>
          <a:xfrm>
            <a:off x="495300" y="1493837"/>
            <a:ext cx="8915400" cy="4525963"/>
          </a:xfrm>
        </p:spPr>
        <p:txBody>
          <a:bodyPr/>
          <a:lstStyle/>
          <a:p>
            <a:pPr rtl="1"/>
            <a:r>
              <a:rPr lang="ar-SA" sz="3100" dirty="0" smtClean="0"/>
              <a:t>فكانت البرتغال أول الدول الاستعمارية الغازية للمنطقة العربية بصفة عامة ومنطقة الخليج بصفة خاصة، فقد كون البرتغاليين إمبراطورية استعمارية قوية أثناء حركة الكشوف الجغرافية فنشروا تجارة الرقيق وجلبوا العبيد من أفريقيا خاصة غربها وباعوهم في أسواق أوروبا ثم عبروا رأس العواصف المسمى حاليا برأس الرجاء الصالح 1492م  ووصلوا إلي شرق أفريقيا ثم تابعوا إلي الهند فاحتكروا التجارة وسيطروا على الطرق الملاحية وانشئوا العديد من الشركات التجارية في الشرق ، يضاف إلي ذلك حملات التبشير والتنصير بالقوة التي مارسوها بدافع من الحقد على الإسلام والمسلمين. </a:t>
            </a:r>
            <a:endParaRPr lang="ar-SA" sz="3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5" name="مستطيل 4"/>
          <p:cNvSpPr/>
          <p:nvPr/>
        </p:nvSpPr>
        <p:spPr>
          <a:xfrm>
            <a:off x="304800" y="1371600"/>
            <a:ext cx="8915400" cy="4708981"/>
          </a:xfrm>
          <a:prstGeom prst="rect">
            <a:avLst/>
          </a:prstGeom>
        </p:spPr>
        <p:txBody>
          <a:bodyPr wrap="square">
            <a:spAutoFit/>
          </a:bodyPr>
          <a:lstStyle/>
          <a:p>
            <a:r>
              <a:rPr lang="ar-SA" sz="3000" dirty="0" smtClean="0"/>
              <a:t>وقد بدأ البرتغاليون بمهاجمة ميناء – </a:t>
            </a:r>
            <a:r>
              <a:rPr lang="ar-SA" sz="3000" dirty="0" err="1" smtClean="0"/>
              <a:t>غوا</a:t>
            </a:r>
            <a:r>
              <a:rPr lang="ar-SA" sz="3000" dirty="0" smtClean="0"/>
              <a:t> – على الساحل الهندي واستولوا عليه وبذلك وضعوا لهم أول موطأ قدم في الشرق  لأن هذه المدينة الهندية -</a:t>
            </a:r>
            <a:r>
              <a:rPr lang="ar-SA" sz="3000" dirty="0" err="1" smtClean="0"/>
              <a:t>غوا</a:t>
            </a:r>
            <a:r>
              <a:rPr lang="ar-SA" sz="3000" dirty="0" smtClean="0"/>
              <a:t>- كانت أول مستعمرة أوروبية في الشرق كله, وذلك بعد زوال كل المستعمرات الصليبية من قبل, كما كانت هذه المدينة أيضا نقطة وثوب برتغالية إلى الخليج العربي, وظلت كذلك حتى بعد أن فازت الهند باستقلالها في أعقاب الحرب العالمية الثانية.</a:t>
            </a:r>
          </a:p>
          <a:p>
            <a:r>
              <a:rPr lang="ar-SA" sz="3000" dirty="0" smtClean="0"/>
              <a:t>ثم توالى استيلاء البرتغاليين على العديد من المدن الهامة في المنطقة, فاستولوا على جزيرة - سقطرى – العربية ذات المركز الاستراتيجى الخطير بالنسبة إلى المحيط الهندي , وكذلك منافذ البحر الأحمر وبحر العرب. وكان البرتغالي -الفونس ألبوكرك- صاحب هذه الانتصارات.  </a:t>
            </a:r>
            <a:endParaRPr lang="ar-SA"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واتجه القائد البرتغالي – </a:t>
            </a:r>
            <a:r>
              <a:rPr lang="ar-SA" dirty="0" err="1" smtClean="0"/>
              <a:t>البوكرك</a:t>
            </a:r>
            <a:r>
              <a:rPr lang="ar-SA" dirty="0" smtClean="0"/>
              <a:t> - بعد ذلك نحو الخليج العربي  قاصدا </a:t>
            </a:r>
            <a:r>
              <a:rPr lang="en-US" dirty="0" smtClean="0"/>
              <a:t> </a:t>
            </a:r>
            <a:r>
              <a:rPr lang="ar-SA" dirty="0" smtClean="0"/>
              <a:t>الاستيلاء على - رأس الحد – ولكن بسبب مقاومة الشيخ سيف الدين حاكم جزيرة هرمز اضطر البرتغاليين لعقد الصلح الذي بمقتضاه اعترفوا بحكم الشيخ سيف الدين على الجزيرة.</a:t>
            </a:r>
          </a:p>
          <a:p>
            <a:pPr rtl="1"/>
            <a:r>
              <a:rPr lang="ar-SA" dirty="0" smtClean="0"/>
              <a:t>وعند هذه النقطة تتضح سياسة إيران التي كانت دوما ضد العرب وبالتالي وقفت في هذا الصراع إلى جانب البرتغاليين وتحالفت معهم ضد العرب وضد الشيخ سيف الدين وأجبرته على قبول الحماية البرتغالية.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457201" y="1524000"/>
            <a:ext cx="8991600" cy="4031873"/>
          </a:xfrm>
          <a:prstGeom prst="rect">
            <a:avLst/>
          </a:prstGeom>
        </p:spPr>
        <p:txBody>
          <a:bodyPr wrap="square">
            <a:spAutoFit/>
          </a:bodyPr>
          <a:lstStyle/>
          <a:p>
            <a:r>
              <a:rPr lang="ar-SA" sz="3200" dirty="0" smtClean="0"/>
              <a:t>ويشير الاتفاق الذي تم بين القائد البرتغالي – </a:t>
            </a:r>
            <a:r>
              <a:rPr lang="ar-SA" sz="3200" dirty="0" err="1" smtClean="0"/>
              <a:t>ألبوكرك</a:t>
            </a:r>
            <a:r>
              <a:rPr lang="ar-SA" sz="3200" dirty="0" smtClean="0"/>
              <a:t> – والشاه الإيراني - إسماعيل الأول – إلى طبيعة المصالح المشتركة بين إيران والبرتغال حيث جاء في هذا الاتفاق ما يلي:</a:t>
            </a:r>
          </a:p>
          <a:p>
            <a:pPr>
              <a:buFontTx/>
              <a:buChar char="-"/>
            </a:pPr>
            <a:r>
              <a:rPr lang="ar-SA" sz="3200" dirty="0" smtClean="0"/>
              <a:t>أن تقدم البرتغال بعض السفن للشاه لتمكينه من غزو البحرين </a:t>
            </a:r>
            <a:r>
              <a:rPr lang="ar-SA" sz="3200" dirty="0" err="1" smtClean="0"/>
              <a:t>والقطيف</a:t>
            </a:r>
            <a:r>
              <a:rPr lang="ar-SA" sz="3200" dirty="0" smtClean="0"/>
              <a:t>.</a:t>
            </a:r>
          </a:p>
          <a:p>
            <a:pPr>
              <a:buFontTx/>
              <a:buChar char="-"/>
            </a:pPr>
            <a:r>
              <a:rPr lang="ar-SA" sz="3200" dirty="0" smtClean="0"/>
              <a:t>أن تقدم البرتغال مساعدتها للشاه لقمع ثورة </a:t>
            </a:r>
            <a:r>
              <a:rPr lang="ar-SA" sz="3200" dirty="0" err="1" smtClean="0"/>
              <a:t>مكران</a:t>
            </a:r>
            <a:r>
              <a:rPr lang="ar-SA" sz="3200" dirty="0" smtClean="0"/>
              <a:t> في مقابل موافقة الشاه على احتلال البرتغال لميناء </a:t>
            </a:r>
            <a:r>
              <a:rPr lang="ar-SA" sz="3200" dirty="0" err="1" smtClean="0"/>
              <a:t>جوادر</a:t>
            </a:r>
            <a:r>
              <a:rPr lang="ar-SA" sz="3200" dirty="0" smtClean="0"/>
              <a:t> على ساحل بلوشستان.</a:t>
            </a:r>
          </a:p>
          <a:p>
            <a:pPr>
              <a:buFontTx/>
              <a:buChar char="-"/>
            </a:pPr>
            <a:endParaRPr lang="ar-S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buFontTx/>
              <a:buChar char="-"/>
            </a:pPr>
            <a:r>
              <a:rPr lang="ar-SA" sz="3100" dirty="0" smtClean="0"/>
              <a:t>أن تتحالف البرتغال وفارس ضد الدولة العثمانية.</a:t>
            </a:r>
          </a:p>
          <a:p>
            <a:pPr rtl="1">
              <a:buFontTx/>
              <a:buChar char="-"/>
            </a:pPr>
            <a:r>
              <a:rPr lang="ar-SA" sz="3100" dirty="0" smtClean="0"/>
              <a:t> يتنازل الشاه عن هرمز </a:t>
            </a:r>
            <a:r>
              <a:rPr lang="ar-SA" sz="3100" dirty="0" err="1" smtClean="0"/>
              <a:t>و</a:t>
            </a:r>
            <a:r>
              <a:rPr lang="ar-SA" sz="3100" dirty="0" smtClean="0"/>
              <a:t> </a:t>
            </a:r>
            <a:r>
              <a:rPr lang="ar-SA" sz="3100" dirty="0" err="1" smtClean="0"/>
              <a:t>يعترف</a:t>
            </a:r>
            <a:r>
              <a:rPr lang="ar-SA" sz="3100" dirty="0" smtClean="0"/>
              <a:t> بالحماية البرتغالية عليها.</a:t>
            </a:r>
          </a:p>
          <a:p>
            <a:pPr rtl="1">
              <a:buFontTx/>
              <a:buChar char="-"/>
            </a:pPr>
            <a:r>
              <a:rPr lang="ar-SA" sz="3100" dirty="0" smtClean="0"/>
              <a:t> وعد البرتغاليون الشاه بفتح – </a:t>
            </a:r>
            <a:r>
              <a:rPr lang="ar-SA" sz="3100" dirty="0" err="1" smtClean="0"/>
              <a:t>جاوه</a:t>
            </a:r>
            <a:r>
              <a:rPr lang="ar-SA" sz="3100" dirty="0" smtClean="0"/>
              <a:t> - للتجارة الفارسية, ورغم ذلك تشير المصادر إلى أن – </a:t>
            </a:r>
            <a:r>
              <a:rPr lang="ar-SA" sz="3100" dirty="0" err="1" smtClean="0"/>
              <a:t>ألبوكرك</a:t>
            </a:r>
            <a:r>
              <a:rPr lang="ar-SA" sz="3100" dirty="0" smtClean="0"/>
              <a:t> - أخبر سفير الشاه في عام 1515م بأن أي تاجر فارسي يضبط في أي مقاطعة أخرى في الهند باستثناء – </a:t>
            </a:r>
            <a:r>
              <a:rPr lang="ar-SA" sz="3100" dirty="0" err="1" smtClean="0"/>
              <a:t>جاوه</a:t>
            </a:r>
            <a:r>
              <a:rPr lang="ar-SA" sz="3100" dirty="0" smtClean="0"/>
              <a:t> - سيفقد بضائعه ويخضع لغرامات باهظة.</a:t>
            </a:r>
          </a:p>
          <a:p>
            <a:pPr rtl="1">
              <a:buFontTx/>
              <a:buChar char="-"/>
            </a:pPr>
            <a:r>
              <a:rPr lang="ar-SA" sz="3100" dirty="0" smtClean="0"/>
              <a:t>ويشير هذا الاتفاق ليس فقط لتحالف إيران مع البرتغال ضد العرب ولكن أيضا لأطماع الإيرانيين الاستعمارية في منطقة الخليج العربي.</a:t>
            </a:r>
          </a:p>
          <a:p>
            <a:pPr rtl="1"/>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ثم استولى البرتغاليين بعد ذلك على مدينة صور ثم مسقط رغم المقاومة العنيفة التي وجدها البرتغاليون والتي بسببها دمروا واحرقوا كل ما واجههم في تلك المدن حتى المسجد الكبير في مسقط أحرقوه وأقاموا كنيسة مكانه. وهناك الكثير من المصادر التي تتحدث عن الخراب والدمار الذي أوجده البرتغاليون في تلك المنطقة.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p:cNvPicPr>
            <a:picLocks noGrp="1" noChangeAspect="1" noChangeArrowheads="1"/>
          </p:cNvPicPr>
          <p:nvPr>
            <p:ph idx="1"/>
          </p:nvPr>
        </p:nvPicPr>
        <p:blipFill>
          <a:blip r:embed="rId2" cstate="print"/>
          <a:srcRect/>
          <a:stretch>
            <a:fillRect/>
          </a:stretch>
        </p:blipFill>
        <p:spPr bwMode="auto">
          <a:xfrm>
            <a:off x="1752600" y="1371600"/>
            <a:ext cx="6477000" cy="4821537"/>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533400" y="1371600"/>
            <a:ext cx="8763000" cy="4524315"/>
          </a:xfrm>
          <a:prstGeom prst="rect">
            <a:avLst/>
          </a:prstGeom>
        </p:spPr>
        <p:txBody>
          <a:bodyPr wrap="square">
            <a:spAutoFit/>
          </a:bodyPr>
          <a:lstStyle/>
          <a:p>
            <a:r>
              <a:rPr lang="ar-SA" sz="3200" dirty="0" smtClean="0"/>
              <a:t>وبعد الإرهاب والترويع الذي مارسه البرتغاليون أصبحت المدن والموانئ العربية في الخليج مثل – </a:t>
            </a:r>
            <a:r>
              <a:rPr lang="ar-SA" sz="3200" dirty="0" err="1" smtClean="0"/>
              <a:t>قلهات</a:t>
            </a:r>
            <a:r>
              <a:rPr lang="ar-SA" sz="3200" dirty="0" smtClean="0"/>
              <a:t> , مسقط , صحار , صور , بمثابة محطات برتغالية لحماية جزيرة هرمز والدفاع عن تجارتها, وبقى نظام الحكم المحلى في هرمز تحت الحماية البرتغالي, ونتج عن ذلك أن الكثير من السكان غادروا هرمز إلى الموانئ الأخرى في الخليج العربي مما أثر على ازدهار هرمز وعمرانها. وقد شعرت هرمز بالضائقة الاقتصادية بسبب تحكم البرتغاليين بالطرق التجارية المؤدية إليها تنفيذا لخطتهم التي استهدفت إغلاق الخليج العربي وعزله عن التجارة الشرقية. </a:t>
            </a:r>
            <a:endParaRPr lang="ar-SA"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وبسبب احتلال البرتغاليين منطقة الخليج العربي انهار النشاط البحري لعرب الخليج وهو مصدر رزقهم الوحيد أثناء تلك الفترة</a:t>
            </a:r>
            <a:r>
              <a:rPr lang="en-US" dirty="0" smtClean="0"/>
              <a:t> .</a:t>
            </a:r>
            <a:r>
              <a:rPr lang="ar-SA" dirty="0" smtClean="0"/>
              <a:t>وكانت القوى الإسلامية إبان تلك الفترة تتمثل في المماليك الذين حاولوا التصدي للخطر البرتغالي لكنهم انهزموا في معركة </a:t>
            </a:r>
            <a:r>
              <a:rPr lang="ar-SA" dirty="0" err="1" smtClean="0"/>
              <a:t>ديو</a:t>
            </a:r>
            <a:r>
              <a:rPr lang="ar-SA" dirty="0" smtClean="0"/>
              <a:t> البحرية عام 1509 </a:t>
            </a:r>
            <a:r>
              <a:rPr lang="ar-SA" dirty="0" err="1" smtClean="0"/>
              <a:t>م</a:t>
            </a:r>
            <a:r>
              <a:rPr lang="ar-SA" dirty="0" smtClean="0"/>
              <a:t> وكانت قواهم قد ضعفت وانهارت أمام الدولة الفتية وهي الدولة العثمانية التي كانت مشغولة في صراعها مع الدولة </a:t>
            </a:r>
            <a:r>
              <a:rPr lang="ar-SA" dirty="0" err="1" smtClean="0"/>
              <a:t>الصفوية</a:t>
            </a:r>
            <a:r>
              <a:rPr lang="ar-SA" dirty="0" smtClean="0"/>
              <a:t> من جهة ومع دولة المماليك من جهة أخرى لذلك كانت السيادة العثمانية على منطقة الخليج العربي سيادة اسمية</a:t>
            </a:r>
            <a:r>
              <a:rPr lang="en-US" dirty="0" smtClean="0"/>
              <a:t>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5" name="مستطيل 4"/>
          <p:cNvSpPr/>
          <p:nvPr/>
        </p:nvSpPr>
        <p:spPr>
          <a:xfrm>
            <a:off x="457200" y="1600200"/>
            <a:ext cx="8915400" cy="4031873"/>
          </a:xfrm>
          <a:prstGeom prst="rect">
            <a:avLst/>
          </a:prstGeom>
        </p:spPr>
        <p:txBody>
          <a:bodyPr wrap="square">
            <a:spAutoFit/>
          </a:bodyPr>
          <a:lstStyle/>
          <a:p>
            <a:r>
              <a:rPr lang="ar-SA" sz="3200" dirty="0" smtClean="0"/>
              <a:t>ونشير هنا إلى موقف المدن الهندية من هذا التغير الجذري في منطقة الخليج العربي وكسر الاحتكار العربي للتجارة, فلم تتأثر المدن الهندية كثيرا بهذا التغيير لأن النشاط البرتغالي لم يؤثر على مصالحهم فبعد أن كانت مهنة النقل التجاري احتكارا خالصا للعرب في المحيط الهندي, أصبحت الآن في يد البرتغاليين ولذا لم تجد المدن الهندية ضيرا في بيع بضائعهم للبرتغاليين بدلا من العرب. وكما يذكر البعض فقد جمع العداء المشترك للإسلام بين الحكام الهندوس والبرتغاليين.</a:t>
            </a:r>
            <a:endParaRPr lang="ar-SA"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معركة </a:t>
            </a:r>
            <a:r>
              <a:rPr lang="ar-SA" dirty="0" err="1" smtClean="0"/>
              <a:t>ديو</a:t>
            </a:r>
            <a:r>
              <a:rPr lang="ar-SA" dirty="0" smtClean="0"/>
              <a:t> البحرية </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شعر المسلمون بان حركة البرتغاليين تضر بمصلحة الدولة الإسلامية لان البرتغال بدئوا بإنشاء سلسلة من المراكز التجارية على الساحل الهندي بين سنتي 1500- 1505 </a:t>
            </a:r>
            <a:r>
              <a:rPr lang="ar-SA" dirty="0" err="1" smtClean="0"/>
              <a:t>م</a:t>
            </a:r>
            <a:r>
              <a:rPr lang="ar-SA" dirty="0" smtClean="0"/>
              <a:t> ( بداية القرن السادس عشر </a:t>
            </a:r>
            <a:r>
              <a:rPr lang="ar-SA" dirty="0" err="1" smtClean="0"/>
              <a:t>م</a:t>
            </a:r>
            <a:r>
              <a:rPr lang="ar-SA" dirty="0" smtClean="0"/>
              <a:t> ) كما تجاوزوا الحد الأحمر باستيلائهم على جزيرة هرمز على مدخل الخليج العربي عام 1507م وغيرها من النقاط الإسلامية الإستراتيجية.</a:t>
            </a:r>
            <a:br>
              <a:rPr lang="ar-SA" dirty="0" smtClean="0"/>
            </a:br>
            <a:r>
              <a:rPr lang="ar-SA" dirty="0" smtClean="0"/>
              <a:t>فأرسل السلطان قنصوه الغوري سلطان مصر حملة بحرية كبيرة ضد البرتغاليين تحت قيادة حسين الكردي نائب السلطان في جدة, في عام (1505م), حتى وصل إلى جزيرة (</a:t>
            </a:r>
            <a:r>
              <a:rPr lang="ar-SA" dirty="0" err="1" smtClean="0"/>
              <a:t>ديو</a:t>
            </a:r>
            <a:r>
              <a:rPr lang="ar-SA" dirty="0" smtClean="0"/>
              <a:t>) ثم (</a:t>
            </a:r>
            <a:r>
              <a:rPr lang="ar-SA" dirty="0" err="1" smtClean="0"/>
              <a:t>شول</a:t>
            </a:r>
            <a:r>
              <a:rPr lang="ar-SA" dirty="0" smtClean="0"/>
              <a:t>).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والتقى السلطان المملوكي مع الأسطول البرتغالي بقيادة (</a:t>
            </a:r>
            <a:r>
              <a:rPr lang="ar-SA" dirty="0" err="1" smtClean="0"/>
              <a:t>لورنزو</a:t>
            </a:r>
            <a:r>
              <a:rPr lang="ar-SA" dirty="0" smtClean="0"/>
              <a:t> </a:t>
            </a:r>
            <a:r>
              <a:rPr lang="ar-SA" dirty="0" err="1" smtClean="0"/>
              <a:t>دي</a:t>
            </a:r>
            <a:r>
              <a:rPr lang="ar-SA" dirty="0" smtClean="0"/>
              <a:t> </a:t>
            </a:r>
            <a:r>
              <a:rPr lang="ar-SA" dirty="0" err="1" smtClean="0"/>
              <a:t>الميدا</a:t>
            </a:r>
            <a:r>
              <a:rPr lang="ar-SA" dirty="0" smtClean="0"/>
              <a:t>) وذلك في عام (1508م) فكان النصر حليفه </a:t>
            </a:r>
            <a:r>
              <a:rPr lang="ar-SA" dirty="0" err="1" smtClean="0"/>
              <a:t>فى</a:t>
            </a:r>
            <a:r>
              <a:rPr lang="ar-SA" dirty="0" smtClean="0"/>
              <a:t> البداية, ولكن عزز البرتغاليون قوتهم </a:t>
            </a:r>
            <a:r>
              <a:rPr lang="ar-SA" dirty="0" err="1" smtClean="0"/>
              <a:t>و</a:t>
            </a:r>
            <a:r>
              <a:rPr lang="ar-SA" dirty="0" smtClean="0"/>
              <a:t> احتلوا المزيد من المواقع الإسلامية على الساحل الهندي في أول عام (1509م) ومنها </a:t>
            </a:r>
            <a:r>
              <a:rPr lang="ar-SA" dirty="0" err="1" smtClean="0"/>
              <a:t>غوا</a:t>
            </a:r>
            <a:r>
              <a:rPr lang="ar-SA" dirty="0" smtClean="0"/>
              <a:t> </a:t>
            </a:r>
            <a:r>
              <a:rPr lang="ar-SA" dirty="0" err="1" smtClean="0"/>
              <a:t>ودايول</a:t>
            </a:r>
            <a:r>
              <a:rPr lang="ar-SA" dirty="0" smtClean="0"/>
              <a:t> كما احتل البرتغال مدينة </a:t>
            </a:r>
            <a:r>
              <a:rPr lang="ar-SA" dirty="0" err="1" smtClean="0"/>
              <a:t>ديو</a:t>
            </a:r>
            <a:r>
              <a:rPr lang="ar-SA" dirty="0" smtClean="0"/>
              <a:t> الهندية مما أثر سلبا على التجارة الإسلامية فعقدت المعاهدات بين الدولة العثمانية ومصر, وسلاطين الإمارات الهندية الذين طلبوا مساعدة الدولة الإسلامية إضافة إلى مدينة البندقية وتم إرسال أسطول مشترك من هذه الدول بمساعدة تقنية بحرية من البندقية.</a:t>
            </a:r>
            <a:br>
              <a:rPr lang="ar-SA" dirty="0" smtClean="0"/>
            </a:b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وانضمت القوى الجديدة إلى حسين الكردي, ولكن باغت البرتغاليون الأسطول في الثالث من فبراير عام 1509م وشنوا هجوما غير متوقع على الأسطول الإسلامي مما أدى إلى تدمير الأسطول فكانت معركة </a:t>
            </a:r>
            <a:r>
              <a:rPr lang="ar-SA" dirty="0" err="1" smtClean="0"/>
              <a:t>ديو</a:t>
            </a:r>
            <a:r>
              <a:rPr lang="ar-SA" dirty="0" smtClean="0"/>
              <a:t> البحرية معركة حاسمة وفاصلة حيث كانت إيذاناً بانتهاء سيطرة المسلمين على خطوط التجارة البحرية مع أسيا ولذا تعتبر واحدة من أهم المعارك البحرية في التاريخ وبهزيمة المسلمين فيها شرع البرتغاليون في احتلال الموانئ الإسلامية الرئيسية واحتكروا البحر لمدة 100 عام.</a:t>
            </a:r>
            <a:br>
              <a:rPr lang="ar-SA" dirty="0" smtClean="0"/>
            </a:br>
            <a:r>
              <a:rPr lang="ar-SA" dirty="0" smtClean="0"/>
              <a:t/>
            </a:r>
            <a:br>
              <a:rPr lang="ar-SA" dirty="0" smtClean="0"/>
            </a:br>
            <a:endParaRPr lang="ar-SA" dirty="0" smtClean="0"/>
          </a:p>
          <a:p>
            <a:endParaRPr lang="ar-SA"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وقد شهدت الفترة ما بين عامي 1507- 1650 </a:t>
            </a:r>
            <a:r>
              <a:rPr lang="ar-SA" dirty="0" err="1" smtClean="0"/>
              <a:t>م</a:t>
            </a:r>
            <a:r>
              <a:rPr lang="ar-SA" dirty="0" smtClean="0"/>
              <a:t> صراعا بين القوى العربية في الخليج وبين البرتغاليين, وقد استخدم البرتغاليون في تلك الفترة اعنف أساليب الإرهاب بكل وسائل القوة لإخضاع </a:t>
            </a:r>
            <a:r>
              <a:rPr lang="en-US" dirty="0" smtClean="0"/>
              <a:t> </a:t>
            </a:r>
            <a:r>
              <a:rPr lang="ar-SA" dirty="0" smtClean="0"/>
              <a:t>العرب لنفوذهم. وخلال تلك الفترة حاول العثمانيين تضييق الخناق على البرتغاليين والوقوف أمام مشروعهم الاستعماري.</a:t>
            </a:r>
          </a:p>
          <a:p>
            <a:pPr rtl="1"/>
            <a:r>
              <a:rPr lang="ar-SA" dirty="0" smtClean="0"/>
              <a:t>فقد أدرك السلطان العثماني سليمان القانوني فداحة الأضرار الناجمة عن إبعاد العرب عن أسواق التجارة في الشرق.</a:t>
            </a:r>
          </a:p>
          <a:p>
            <a:pPr rtl="1"/>
            <a:r>
              <a:rPr lang="ar-SA"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524001"/>
            <a:ext cx="9220200" cy="4495799"/>
          </a:xfrm>
        </p:spPr>
        <p:txBody>
          <a:bodyPr/>
          <a:lstStyle/>
          <a:p>
            <a:pPr rtl="1"/>
            <a:r>
              <a:rPr lang="ar-SA" sz="3100" dirty="0" smtClean="0"/>
              <a:t>والجهود التي بذلها العثمانيين في ذلك رغم قوتها واتساع نطاقها لم تؤدى إلى نتائج حاسمة, ولكنها نجحت في منع الاستعمار البرتغالي من الامتداد إلى الداخل, كما حطمت إمكانية قيام جبهة مسيحية برتغالية حبشية ضد القوى العربية الإسلامية في البحر الأحمر وشمال أفريقيا.</a:t>
            </a:r>
          </a:p>
          <a:p>
            <a:pPr rtl="1"/>
            <a:r>
              <a:rPr lang="ar-SA" sz="3100" dirty="0" smtClean="0"/>
              <a:t>فأرسلوا حملة يقودها سليمان باشا الخادم  الذي استولى على مسقط وحاصر شبه جزيرة </a:t>
            </a:r>
            <a:r>
              <a:rPr lang="ar-SA" sz="3100" dirty="0" err="1" smtClean="0"/>
              <a:t>مسندم</a:t>
            </a:r>
            <a:r>
              <a:rPr lang="ar-SA" sz="3100" dirty="0" smtClean="0"/>
              <a:t> ومضيق هرمز وحرض أهل </a:t>
            </a:r>
            <a:r>
              <a:rPr lang="ar-SA" sz="3100" dirty="0" err="1" smtClean="0"/>
              <a:t>القطيف</a:t>
            </a:r>
            <a:r>
              <a:rPr lang="ar-SA" sz="3100" dirty="0" smtClean="0"/>
              <a:t> على الثورة ضد البرتغاليين, وقد تمكنت الدولة العثمانية من </a:t>
            </a:r>
            <a:r>
              <a:rPr lang="ar-SA" sz="3100" smtClean="0"/>
              <a:t>السيطرة على مسقط </a:t>
            </a:r>
            <a:r>
              <a:rPr lang="ar-SA" sz="3100" dirty="0" smtClean="0"/>
              <a:t>وجزيرة </a:t>
            </a:r>
            <a:r>
              <a:rPr lang="ar-SA" sz="3100" dirty="0" err="1" smtClean="0"/>
              <a:t>قشم</a:t>
            </a:r>
            <a:r>
              <a:rPr lang="ar-SA" sz="3100" dirty="0" smtClean="0"/>
              <a:t> ولكنها عجزت عن السيطرة على مضيق هرمز.</a:t>
            </a:r>
            <a:endParaRPr lang="ar-SA" sz="3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493837"/>
            <a:ext cx="8915400" cy="4525963"/>
          </a:xfrm>
        </p:spPr>
        <p:txBody>
          <a:bodyPr/>
          <a:lstStyle/>
          <a:p>
            <a:pPr rtl="1"/>
            <a:r>
              <a:rPr lang="ar-SA" sz="3000" dirty="0" smtClean="0"/>
              <a:t>كما شهدت الفترة ما بين 1552 – 1554م العديد من المواجهات بين الأسطولين العثماني والبرتغالي عبر الخليج العربي والبحر الأحمر وانتهت بهزيمة العثمانيين, الذين استطاعوا بعد ذلك تحقيق بعض الانتصارات على البرتغاليين فيما بين 1557 – 1581م خاصة في البحرين ومسقط . </a:t>
            </a:r>
          </a:p>
          <a:p>
            <a:pPr rtl="1"/>
            <a:r>
              <a:rPr lang="ar-SA" sz="3000" dirty="0" smtClean="0"/>
              <a:t>وقد استطاع العثمانيين أيضا بعد ذلك السيطرة على منطقة الإحساء, كما فقد البرتغاليين البحرين مرة أخرى </a:t>
            </a:r>
            <a:r>
              <a:rPr lang="ar-SA" sz="3000" dirty="0" err="1" smtClean="0"/>
              <a:t>فى</a:t>
            </a:r>
            <a:r>
              <a:rPr lang="ar-SA" sz="3000" dirty="0" smtClean="0"/>
              <a:t> عام 1534م عندما أرسل حكام البحرين والإحساء والبصرة مبعوثين عنهم إلى بغداد للترحيب بالسلطان العثماني سليمان القانوني.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وعندما بدأ الزحف العثماني يؤتى ثماره على حساب الوجود البرتغالي رأت بريطانيا أن ازدياد التوسع العثماني في مياه الخليج يشكل خطر يهدد مركزها ونفوذها في المنطقة, لذلك سارعت إلى عقد اتفاقيات حماية مع حكام وشيوخ منطقة الخليج العربي لإضعاف النفوذ العثماني في المنطقة.</a:t>
            </a:r>
          </a:p>
          <a:p>
            <a:pPr rtl="1"/>
            <a:r>
              <a:rPr lang="ar-SA" dirty="0" smtClean="0"/>
              <a:t> وقد عملت القوتان الأوربيتان الانجليزية والهولندية خلال الربع الأول من القرن السابع عشر على إقصاء النفوذ السياسي والتجاري البرتغالي من الخليج العربي. </a:t>
            </a:r>
          </a:p>
          <a:p>
            <a:pPr rtl="1"/>
            <a:endParaRPr lang="ar-SA" dirty="0" smtClean="0"/>
          </a:p>
          <a:p>
            <a:pPr rtl="1"/>
            <a:endParaRPr lang="ar-SA"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على الرغم من اتخاذ البرتغاليين كل الإجراءات للدفاع عن أنفسهم بعد أن أحسوا بخطورة القوى المنافسة لهم عن طريق عدة إجراءات مثل إغراق الأسواق الفارسية بكميات كبيرة ومتنوعة من البضائع للتأثير على التجارة الانجليزية, ورغم ذلك حقق الانجليز أربحا, ولم تأتى هذه الخطوة بأي نتيجة.</a:t>
            </a:r>
          </a:p>
          <a:p>
            <a:pPr rtl="1"/>
            <a:r>
              <a:rPr lang="ar-SA" dirty="0" smtClean="0"/>
              <a:t>وفى الربع الأول من القرن السابع عشر تمكن الانكليز مع حلفائهم الإيرانيين من إخراج البرتغاليين من الخليج العربي نهائياً عام</a:t>
            </a:r>
            <a:r>
              <a:rPr lang="en-US" dirty="0" smtClean="0"/>
              <a:t> </a:t>
            </a:r>
            <a:r>
              <a:rPr lang="ar-SA" dirty="0" smtClean="0"/>
              <a:t>1622م  ليفرضوا سيطرتهم عليه </a:t>
            </a:r>
            <a:r>
              <a:rPr lang="ar-SA" dirty="0" err="1" smtClean="0"/>
              <a:t>و</a:t>
            </a:r>
            <a:r>
              <a:rPr lang="ar-SA" dirty="0" smtClean="0"/>
              <a:t> لعدة قرون</a:t>
            </a:r>
            <a:r>
              <a:rPr lang="en-US" dirty="0" smtClean="0"/>
              <a:t>.</a:t>
            </a:r>
            <a:endParaRPr lang="ar-SA" dirty="0" smtClean="0"/>
          </a:p>
          <a:p>
            <a:pPr rtl="1"/>
            <a:r>
              <a:rPr lang="ar-SA" dirty="0" smtClean="0"/>
              <a:t>                                                      --------------</a:t>
            </a:r>
            <a:r>
              <a:rPr lang="en-US" dirty="0" smtClean="0"/>
              <a:t/>
            </a:r>
            <a:br>
              <a:rPr lang="en-US" dirty="0" smtClean="0"/>
            </a:br>
            <a:endParaRPr lang="ar-SA"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3931</TotalTime>
  <Words>1627</Words>
  <Application>Microsoft Office PowerPoint</Application>
  <PresentationFormat>A4 Paper (210x297 mm)‎</PresentationFormat>
  <Paragraphs>52</Paragraphs>
  <Slides>24</Slides>
  <Notes>2</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الثانية</vt:lpstr>
      <vt:lpstr>الشريحة 3</vt:lpstr>
      <vt:lpstr>الشريحة 4</vt:lpstr>
      <vt:lpstr>الشريحة 5</vt:lpstr>
      <vt:lpstr>الاستعمار البرتغالي</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معركة ديو البحرية </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Sony</cp:lastModifiedBy>
  <cp:revision>318</cp:revision>
  <dcterms:created xsi:type="dcterms:W3CDTF">2009-10-14T19:14:34Z</dcterms:created>
  <dcterms:modified xsi:type="dcterms:W3CDTF">2013-02-23T11:43:01Z</dcterms:modified>
</cp:coreProperties>
</file>