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80" r:id="rId4"/>
    <p:sldId id="279" r:id="rId5"/>
    <p:sldId id="278" r:id="rId6"/>
    <p:sldId id="277" r:id="rId7"/>
    <p:sldId id="276" r:id="rId8"/>
    <p:sldId id="275" r:id="rId9"/>
    <p:sldId id="274" r:id="rId10"/>
    <p:sldId id="273" r:id="rId11"/>
    <p:sldId id="272" r:id="rId12"/>
    <p:sldId id="271" r:id="rId13"/>
    <p:sldId id="270" r:id="rId14"/>
    <p:sldId id="269" r:id="rId15"/>
    <p:sldId id="268" r:id="rId16"/>
    <p:sldId id="267" r:id="rId17"/>
    <p:sldId id="281" r:id="rId18"/>
    <p:sldId id="282" r:id="rId19"/>
    <p:sldId id="283" r:id="rId20"/>
    <p:sldId id="285" r:id="rId21"/>
    <p:sldId id="284"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82" d="100"/>
          <a:sy n="82" d="100"/>
        </p:scale>
        <p:origin x="36"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smtClean="0"/>
          </a:p>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4038600"/>
          </a:xfrm>
          <a:prstGeom prst="rect">
            <a:avLst/>
          </a:prstGeom>
          <a:noFill/>
          <a:ln w="9525">
            <a:noFill/>
            <a:miter lim="800000"/>
            <a:headEnd/>
            <a:tailEnd/>
          </a:ln>
        </p:spPr>
        <p:txBody>
          <a:bodyPr anchor="ctr"/>
          <a:lstStyle/>
          <a:p>
            <a:pPr algn="ctr"/>
            <a:r>
              <a:rPr lang="en-US" sz="2400" b="1" dirty="0" smtClean="0">
                <a:solidFill>
                  <a:srgbClr val="7F7F7F"/>
                </a:solidFill>
                <a:latin typeface="Calibri" pitchFamily="34" charset="0"/>
                <a:cs typeface="Times New Roman" pitchFamily="18" charset="0"/>
              </a:rPr>
              <a:t>  English Poetry from Romantics to Moderns</a:t>
            </a:r>
          </a:p>
          <a:p>
            <a:pPr algn="ctr"/>
            <a:r>
              <a:rPr lang="en-US" sz="2400" b="1" dirty="0" smtClean="0">
                <a:solidFill>
                  <a:srgbClr val="7F7F7F"/>
                </a:solidFill>
                <a:latin typeface="Calibri" pitchFamily="34" charset="0"/>
                <a:cs typeface="Times New Roman" pitchFamily="18" charset="0"/>
              </a:rPr>
              <a:t>Instructor : Dr. Ibrahim </a:t>
            </a:r>
            <a:r>
              <a:rPr lang="en-US" sz="2400" b="1" dirty="0" err="1" smtClean="0">
                <a:solidFill>
                  <a:srgbClr val="7F7F7F"/>
                </a:solidFill>
                <a:latin typeface="Calibri" pitchFamily="34" charset="0"/>
                <a:cs typeface="Times New Roman" pitchFamily="18" charset="0"/>
              </a:rPr>
              <a:t>Elshinnawy</a:t>
            </a:r>
            <a:r>
              <a:rPr lang="en-US" sz="2400" b="1" dirty="0" smtClean="0">
                <a:solidFill>
                  <a:srgbClr val="7F7F7F"/>
                </a:solidFill>
                <a:latin typeface="Calibri" pitchFamily="34" charset="0"/>
                <a:cs typeface="Times New Roman" pitchFamily="18" charset="0"/>
              </a:rPr>
              <a:t> </a:t>
            </a:r>
            <a:endParaRPr lang="en-US" sz="2400" b="1" dirty="0" smtClean="0">
              <a:solidFill>
                <a:srgbClr val="7F7F7F"/>
              </a:solidFill>
              <a:latin typeface="Calibri" pitchFamily="34" charset="0"/>
            </a:endParaRPr>
          </a:p>
          <a:p>
            <a:pPr algn="ctr"/>
            <a:endParaRPr lang="en-US" sz="2400" b="1"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Fourth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William Wordsworth (1770 – 1850) was a Romantic poet and a major influence in bringing about the 18th centuries’ Romantic Age of Literature.  An original poet for many different artistic qualities, his personality and emotional intelligence had made him the perfect forefather for a literary movement that would resound philosophically and poetically to this day.</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  </a:t>
            </a:r>
            <a:r>
              <a:rPr lang="en-US" sz="4000" dirty="0" smtClean="0"/>
              <a:t>Romanticism, defined by it predisposition towards nature and its deep emotional connection with the feelings of the poet, is what makes William Wordsworth’s “I Wandered Lonely as a Cloud” such a perfect example of Romantic poetry.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b="1" dirty="0" smtClean="0"/>
              <a:t>Title and Theme of the Poem 'Daffodils'</a:t>
            </a:r>
            <a:r>
              <a:rPr lang="en-US" sz="3600" dirty="0" smtClean="0"/>
              <a:t/>
            </a:r>
            <a:br>
              <a:rPr lang="en-US" sz="3600" dirty="0" smtClean="0"/>
            </a:br>
            <a:r>
              <a:rPr lang="en-US" sz="3600" dirty="0" smtClean="0"/>
              <a:t>The title, 'Daffodils' is a simple word that reminds us about the arrival of the spring season, when the field is full of daffodils. Daffodils are yellow flowers, having an amazing shape and beautiful fragrance. A bunch of daffodils symbolize the joys and happiness of life.</a:t>
            </a:r>
            <a:br>
              <a:rPr lang="en-US" sz="3600" dirty="0" smtClean="0"/>
            </a:br>
            <a:endParaRPr lang="en-US"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4000" dirty="0" smtClean="0"/>
              <a:t>The theme of the poem 'Daffodils' is a collection of human emotions inspired by nature that we may have neglected due to our busy lives. The daffodils imply beginning or rebirth for human beings, blessed with the grace of nature.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dirty="0" smtClean="0"/>
              <a:t>The poem 'Daffodils' is also known by the title 'I Wandered Lonely as a Cloud', a lyrical poem written by William Wordsworth in 1804. It was published in 1815 in 'Collected Poems' with four stanzas. William Wordsworth is a well-known romantic poet who believed in conveying simple and creative expressions through his poems. </a:t>
            </a:r>
            <a:endParaRPr lang="en-US" sz="3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 </a:t>
            </a:r>
            <a:r>
              <a:rPr lang="en-US" sz="3600" dirty="0" smtClean="0"/>
              <a:t>He had quoted, "Poetry is the spontaneous overflow of powerful feelings: it takes its origin from emotion recollected in tranquility". Thus, Daffodils is one of the most popular poems of the Romantic Age, unfolding the poet's excitement, love and praise for a field blossoming with daffodils. </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endParaRPr lang="en-US" dirty="0" smtClean="0"/>
          </a:p>
          <a:p>
            <a:pPr algn="l"/>
            <a:r>
              <a:rPr lang="en-US" b="1" dirty="0" smtClean="0"/>
              <a:t>I WANDER'D lonely as a cloud</a:t>
            </a:r>
            <a:endParaRPr lang="en-US" dirty="0" smtClean="0"/>
          </a:p>
          <a:p>
            <a:pPr algn="l"/>
            <a:r>
              <a:rPr lang="en-US" b="1" dirty="0" smtClean="0"/>
              <a:t>That floats on high o'er vales and hills,</a:t>
            </a:r>
            <a:endParaRPr lang="en-US" dirty="0" smtClean="0"/>
          </a:p>
          <a:p>
            <a:pPr algn="l"/>
            <a:r>
              <a:rPr lang="en-US" b="1" dirty="0" smtClean="0"/>
              <a:t>When all at once I saw a crowd,</a:t>
            </a:r>
            <a:endParaRPr lang="en-US" dirty="0" smtClean="0"/>
          </a:p>
          <a:p>
            <a:pPr algn="l"/>
            <a:r>
              <a:rPr lang="en-US" b="1" dirty="0" smtClean="0"/>
              <a:t>A host, of golden daffodils;</a:t>
            </a:r>
            <a:endParaRPr lang="en-US" dirty="0" smtClean="0"/>
          </a:p>
          <a:p>
            <a:pPr algn="l"/>
            <a:r>
              <a:rPr lang="en-US" b="1" dirty="0" smtClean="0"/>
              <a:t>Beside the lake, beneath the trees,</a:t>
            </a:r>
            <a:br>
              <a:rPr lang="en-US" b="1" dirty="0" smtClean="0"/>
            </a:br>
            <a:r>
              <a:rPr lang="en-US" b="1" dirty="0" smtClean="0"/>
              <a:t>Fluttering and dancing in the breeze.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 In the first stanza</a:t>
            </a:r>
            <a:r>
              <a:rPr lang="en-US" dirty="0" smtClean="0"/>
              <a:t>, the poet tells us about a beautiful experience that took place in his life, and still has its positive  effect on him. Once he was wandering alone like an aimless cloud flying over the valleys and the hills. Suddenly, he saw a group of beautiful yellow flowers beside a lake, under the trees. These golden flowers were tossing their heads as if they were dancing in the breeze.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dirty="0" smtClean="0"/>
              <a:t>By comparing himself to a cloud in the first line of the poem, the speaker signifies his close identification with the nature that surrounds him. He also demonstrates this connection by personifying the daffodils several times, even calling them a "crowd" as if they were a group of people. </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b="1" dirty="0" smtClean="0"/>
              <a:t>Continuous as the stars that shine</a:t>
            </a:r>
            <a:endParaRPr lang="en-US" sz="3600" dirty="0" smtClean="0"/>
          </a:p>
          <a:p>
            <a:pPr algn="l"/>
            <a:r>
              <a:rPr lang="en-US" sz="3600" b="1" dirty="0" smtClean="0"/>
              <a:t>And twinkle on the Milky Way,</a:t>
            </a:r>
            <a:endParaRPr lang="en-US" sz="3600" dirty="0" smtClean="0"/>
          </a:p>
          <a:p>
            <a:pPr algn="l"/>
            <a:r>
              <a:rPr lang="en-US" sz="3600" b="1" dirty="0" smtClean="0"/>
              <a:t>They </a:t>
            </a:r>
            <a:r>
              <a:rPr lang="en-US" sz="3600" b="1" dirty="0" err="1" smtClean="0"/>
              <a:t>stretch'd</a:t>
            </a:r>
            <a:r>
              <a:rPr lang="en-US" sz="3600" b="1" dirty="0" smtClean="0"/>
              <a:t> in never-ending line</a:t>
            </a:r>
            <a:endParaRPr lang="en-US" sz="3600" dirty="0" smtClean="0"/>
          </a:p>
          <a:p>
            <a:pPr algn="l"/>
            <a:r>
              <a:rPr lang="en-US" sz="3600" b="1" dirty="0" smtClean="0"/>
              <a:t>Along the margin of a bay:</a:t>
            </a:r>
            <a:endParaRPr lang="en-US" sz="3600" dirty="0" smtClean="0"/>
          </a:p>
          <a:p>
            <a:pPr algn="l"/>
            <a:r>
              <a:rPr lang="en-US" sz="3600" b="1" dirty="0" smtClean="0"/>
              <a:t>Ten thousand saw I at a glance,</a:t>
            </a:r>
            <a:br>
              <a:rPr lang="en-US" sz="3600" b="1" dirty="0" smtClean="0"/>
            </a:br>
            <a:r>
              <a:rPr lang="en-US" sz="3600" b="1" dirty="0" smtClean="0"/>
              <a:t>Tossing their heads in sprightly dance. </a:t>
            </a:r>
            <a:endParaRPr lang="en-US" sz="3600"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r>
              <a:rPr lang="en-US" dirty="0" smtClean="0"/>
              <a:t> </a:t>
            </a:r>
          </a:p>
          <a:p>
            <a:pPr algn="l"/>
            <a:r>
              <a:rPr lang="en-US" b="1" dirty="0" smtClean="0"/>
              <a:t>In the second stanza</a:t>
            </a:r>
            <a:r>
              <a:rPr lang="en-US" dirty="0" smtClean="0"/>
              <a:t>, the poet stresses the great number  of these golden daffodils. They were as numerous and shining as the stars that twinkled in the sky. They were too many to be counted. They stretched in an endless line along the edge of bay. He saw ten thousands of them at one glance. They were dancing happily and lively.</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b="1" dirty="0" smtClean="0"/>
              <a:t>The waves beside them danced; but they</a:t>
            </a:r>
            <a:endParaRPr lang="en-US" sz="3600" dirty="0" smtClean="0"/>
          </a:p>
          <a:p>
            <a:pPr algn="l"/>
            <a:r>
              <a:rPr lang="en-US" sz="3600" b="1" dirty="0" smtClean="0"/>
              <a:t>Out-did the sparkling waves in glee:</a:t>
            </a:r>
            <a:endParaRPr lang="en-US" sz="3600" dirty="0" smtClean="0"/>
          </a:p>
          <a:p>
            <a:pPr algn="l"/>
            <a:r>
              <a:rPr lang="en-US" sz="3600" b="1" dirty="0" smtClean="0"/>
              <a:t>A poet could not but be gay,</a:t>
            </a:r>
            <a:endParaRPr lang="en-US" sz="3600" dirty="0" smtClean="0"/>
          </a:p>
          <a:p>
            <a:pPr algn="l"/>
            <a:r>
              <a:rPr lang="en-US" sz="3600" b="1" dirty="0" smtClean="0"/>
              <a:t>In such a jocund company:</a:t>
            </a:r>
            <a:endParaRPr lang="en-US" sz="3600" dirty="0" smtClean="0"/>
          </a:p>
          <a:p>
            <a:pPr algn="l"/>
            <a:r>
              <a:rPr lang="en-US" sz="3600" b="1" dirty="0" smtClean="0"/>
              <a:t>I gazed -- and gazed -- but little thought</a:t>
            </a:r>
            <a:br>
              <a:rPr lang="en-US" sz="3600" b="1" dirty="0" smtClean="0"/>
            </a:br>
            <a:r>
              <a:rPr lang="en-US" sz="3600" b="1" dirty="0" smtClean="0"/>
              <a:t>What wealth the show to me had brought: </a:t>
            </a:r>
            <a:endParaRPr lang="en-US" sz="3600"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 In the third stanza</a:t>
            </a:r>
            <a:r>
              <a:rPr lang="en-US" dirty="0" smtClean="0"/>
              <a:t>, the poet is comparing  the daffodils with the waves flowing in the lake/ bay beside them. The waves shared the daffodils their happiness, but the latter were much happier. In such a happy company, the poet  could not but be as happy as they were. The poet looked carefully, but he did not realize at  that time how much happiness this beautiful sight would bring to him.</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b="1" dirty="0" smtClean="0"/>
              <a:t>For oft, when on my couch I lie</a:t>
            </a:r>
            <a:endParaRPr lang="en-US" sz="3600" dirty="0" smtClean="0"/>
          </a:p>
          <a:p>
            <a:pPr algn="l"/>
            <a:r>
              <a:rPr lang="en-US" sz="3600" b="1" dirty="0" smtClean="0"/>
              <a:t>In vacant or in pensive mood,</a:t>
            </a:r>
            <a:endParaRPr lang="en-US" sz="3600" dirty="0" smtClean="0"/>
          </a:p>
          <a:p>
            <a:pPr algn="l"/>
            <a:r>
              <a:rPr lang="en-US" sz="3600" b="1" dirty="0" smtClean="0"/>
              <a:t>They flash upon that inward eye</a:t>
            </a:r>
            <a:endParaRPr lang="en-US" sz="3600" dirty="0" smtClean="0"/>
          </a:p>
          <a:p>
            <a:pPr algn="l"/>
            <a:r>
              <a:rPr lang="en-US" sz="3600" b="1" dirty="0" smtClean="0"/>
              <a:t>Which is the bliss of solitude;</a:t>
            </a:r>
            <a:endParaRPr lang="en-US" sz="3600" dirty="0" smtClean="0"/>
          </a:p>
          <a:p>
            <a:pPr algn="l"/>
            <a:r>
              <a:rPr lang="en-US" sz="3600" b="1" dirty="0" smtClean="0"/>
              <a:t>And then my heart with pleasure fills,</a:t>
            </a:r>
            <a:br>
              <a:rPr lang="en-US" sz="3600" b="1" dirty="0" smtClean="0"/>
            </a:br>
            <a:r>
              <a:rPr lang="en-US" sz="3600" b="1" dirty="0" smtClean="0"/>
              <a:t>And dances with the daffodils. </a:t>
            </a:r>
            <a:endParaRPr lang="en-US" sz="3600" dirty="0" smtClean="0"/>
          </a:p>
          <a:p>
            <a:pPr algn="l"/>
            <a:endParaRPr lang="en-US" sz="3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b="1" dirty="0" smtClean="0"/>
              <a:t>In the fourth stanza</a:t>
            </a:r>
            <a:r>
              <a:rPr lang="en-US" sz="3600" dirty="0" smtClean="0"/>
              <a:t>, the poet stresses the theme  of the poem which is the everlasting effect of Nature, represented here by the golden daffodils, on man. He says: when I lie on my bed , obsessed or care – free, I always remember  the beautiful sight of the daffodils, lived in the same situation, and my heart filled with happiness.</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2800" b="1" dirty="0" smtClean="0"/>
              <a:t>Commentary</a:t>
            </a:r>
            <a:endParaRPr lang="en-US" sz="2800" dirty="0" smtClean="0"/>
          </a:p>
          <a:p>
            <a:pPr algn="l"/>
            <a:r>
              <a:rPr lang="en-US" sz="2800" dirty="0" smtClean="0"/>
              <a:t>The poem is about the everlasting effect of nature on man: the influence of nature exceeds the limits of a situation and goes far beyond that. In this poem, the poet saw a group of beautiful, yellow flowers, and he was attracted by their beauty. After leaving the scene and returning back to his  ordinary life, he recollected the beautiful sight of the flowers and lived in the same situation again, which filled him with happiness.</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Wordsworth  -</a:t>
            </a:r>
            <a:r>
              <a:rPr lang="en-US" b="1" dirty="0" smtClean="0"/>
              <a:t>"Daffodils" (1804)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Form</a:t>
            </a:r>
            <a:endParaRPr lang="en-US" dirty="0" smtClean="0"/>
          </a:p>
          <a:p>
            <a:pPr algn="l"/>
            <a:r>
              <a:rPr lang="en-US" dirty="0" smtClean="0"/>
              <a:t/>
            </a:r>
            <a:br>
              <a:rPr lang="en-US" dirty="0" smtClean="0"/>
            </a:br>
            <a:r>
              <a:rPr lang="en-US" dirty="0" smtClean="0"/>
              <a:t>The 'Daffodils' has a rhyming scheme throughout the poem. The four six-line stanzas of this poem follow a quatrain-couplet rhyme scheme: ABABCC. The rhyming scheme of the above stanza is ABAB ( A - cloud and crowd; B - hills and daffodils) and ending with a rhyming couplet CC (C - trees and breeze).  </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Wordsworth  -</a:t>
            </a:r>
            <a:r>
              <a:rPr lang="en-US" b="1" dirty="0" smtClean="0"/>
              <a:t>"Daffodils" (1804)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 The rhyme scheme of “ Daffodils is …………</a:t>
            </a:r>
          </a:p>
          <a:p>
            <a:pPr algn="l"/>
            <a:r>
              <a:rPr lang="en-US" dirty="0" smtClean="0"/>
              <a:t>A- AABBDD</a:t>
            </a:r>
          </a:p>
          <a:p>
            <a:pPr algn="l"/>
            <a:r>
              <a:rPr lang="en-US" dirty="0" smtClean="0"/>
              <a:t>B- AABBCC</a:t>
            </a:r>
          </a:p>
          <a:p>
            <a:pPr algn="l"/>
            <a:r>
              <a:rPr lang="en-US" dirty="0" smtClean="0"/>
              <a:t>C- AABCBC</a:t>
            </a:r>
          </a:p>
          <a:p>
            <a:pPr algn="l"/>
            <a:r>
              <a:rPr lang="en-US" dirty="0" smtClean="0"/>
              <a:t>D- ABABCC</a:t>
            </a:r>
          </a:p>
          <a:p>
            <a:pPr algn="l"/>
            <a:endParaRPr lang="en-US" dirty="0" smtClean="0"/>
          </a:p>
          <a:p>
            <a:pPr algn="l"/>
            <a:r>
              <a:rPr lang="en-US" dirty="0" smtClean="0"/>
              <a:t>The correct answer is </a:t>
            </a:r>
            <a:r>
              <a:rPr lang="en-US" dirty="0" smtClean="0"/>
              <a:t>(D)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Wordsworth  -</a:t>
            </a:r>
            <a:r>
              <a:rPr lang="en-US" b="1" dirty="0" smtClean="0"/>
              <a:t>"Daffodils" (1804)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2- After leaving the scene and returning back to his  ordinary life, Wordsworth …….. the beautiful sight of the flowers.</a:t>
            </a:r>
          </a:p>
          <a:p>
            <a:pPr algn="l"/>
            <a:r>
              <a:rPr lang="en-US" dirty="0" smtClean="0"/>
              <a:t>A- recollected</a:t>
            </a:r>
          </a:p>
          <a:p>
            <a:pPr algn="l"/>
            <a:r>
              <a:rPr lang="en-US" dirty="0" smtClean="0"/>
              <a:t>B- forgot</a:t>
            </a:r>
          </a:p>
          <a:p>
            <a:pPr algn="l"/>
            <a:r>
              <a:rPr lang="en-US" dirty="0" smtClean="0"/>
              <a:t>C- disregard</a:t>
            </a:r>
          </a:p>
          <a:p>
            <a:pPr algn="l"/>
            <a:r>
              <a:rPr lang="en-US" dirty="0" smtClean="0"/>
              <a:t>D- overlooked</a:t>
            </a:r>
          </a:p>
          <a:p>
            <a:pPr algn="l"/>
            <a:r>
              <a:rPr lang="en-US" dirty="0" smtClean="0"/>
              <a:t>The correct answer is ( A)</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1844</TotalTime>
  <Words>937</Words>
  <Application>Microsoft Office PowerPoint</Application>
  <PresentationFormat>A4 Paper (210x297 mm)‎</PresentationFormat>
  <Paragraphs>81</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Fourth Lecture</vt:lpstr>
      <vt:lpstr>Wordsworth  -"Daffodils" (1804)  </vt:lpstr>
      <vt:lpstr>Wordsworth  -"Daffodils" (1804)  </vt:lpstr>
      <vt:lpstr>Wordsworth  -"Daffodils" (1804)  </vt:lpstr>
      <vt:lpstr>Wordsworth  -"Daffodils" (1804)  </vt:lpstr>
      <vt:lpstr>Wordsworth  -"Daffodils" (1804)  </vt:lpstr>
      <vt:lpstr>Wordsworth  -"Daffodils" (1804)  </vt:lpstr>
      <vt:lpstr>Wordsworth  -"Daffodils" (1804)  </vt:lpstr>
      <vt:lpstr>Wordsworth  -"Daffodils" (1804)  </vt:lpstr>
      <vt:lpstr>Wordsworth  -"Daffodils" (1804)  </vt:lpstr>
      <vt:lpstr>Wordsworth  -"Daffodils" (1804)  </vt:lpstr>
      <vt:lpstr>Wordsworth  -"Daffodils" (1804)  </vt:lpstr>
      <vt:lpstr>Wordsworth  -"Daffodils" (1804)  </vt:lpstr>
      <vt:lpstr>Wordsworth  -"Daffodils" (1804)  </vt:lpstr>
      <vt:lpstr>Wordsworth  -"Daffodils" (1804)  </vt:lpstr>
      <vt:lpstr>Wordsworth  -"Daffodils" (1804)  </vt:lpstr>
      <vt:lpstr>Wordsworth  -"Daffodils" (1804)  </vt:lpstr>
      <vt:lpstr>Wordsworth  -"Daffodils" (1804)  </vt:lpstr>
      <vt:lpstr>Wordsworth  -"Daffodils" (1804)  </vt:lpstr>
      <vt:lpstr>Wordsworth  -"Daffodils" (1804)  </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136</cp:revision>
  <dcterms:created xsi:type="dcterms:W3CDTF">2009-10-14T19:14:34Z</dcterms:created>
  <dcterms:modified xsi:type="dcterms:W3CDTF">2012-02-13T05:40:39Z</dcterms:modified>
</cp:coreProperties>
</file>