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3"/>
  </p:notesMasterIdLst>
  <p:handoutMasterIdLst>
    <p:handoutMasterId r:id="rId14"/>
  </p:handoutMasterIdLst>
  <p:sldIdLst>
    <p:sldId id="290" r:id="rId5"/>
    <p:sldId id="287" r:id="rId6"/>
    <p:sldId id="294" r:id="rId7"/>
    <p:sldId id="295" r:id="rId8"/>
    <p:sldId id="296" r:id="rId9"/>
    <p:sldId id="297" r:id="rId10"/>
    <p:sldId id="292" r:id="rId11"/>
    <p:sldId id="293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34" autoAdjust="0"/>
    <p:restoredTop sz="94660" autoAdjust="0"/>
  </p:normalViewPr>
  <p:slideViewPr>
    <p:cSldViewPr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5" Type="http://schemas.openxmlformats.org/officeDocument/2006/relationships/slide" Target="slides/slide7.xml"/><Relationship Id="rId4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3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4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5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6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216C4-18BB-4D37-89AC-C1978F1757A2}" type="slidenum">
              <a:rPr lang="ar-SA" altLang="en-US"/>
              <a:pPr/>
              <a:t>7</a:t>
            </a:fld>
            <a:endParaRPr lang="en-US" alt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853354" y="4648200"/>
            <a:ext cx="429064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Deanship of E-Learning and Distance Education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14283" y="2819400"/>
            <a:ext cx="500066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Translating Text Types</a:t>
            </a:r>
          </a:p>
          <a:p>
            <a:pPr algn="ctr"/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By:  Dr. Naji Ibrahim Al-Arfaj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     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Educator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Author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Translator</a:t>
            </a:r>
            <a:r>
              <a:rPr lang="en-US" sz="11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en-US" sz="26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b="1" spc="-150" dirty="0" smtClean="0">
                <a:solidFill>
                  <a:schemeClr val="accent1"/>
                </a:solidFill>
                <a:latin typeface="ae_AlMateen" pitchFamily="2" charset="-78"/>
                <a:cs typeface="ae_AlMateen" pitchFamily="2" charset="-78"/>
              </a:rPr>
              <a:t>Lecture ( 12) 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71472" y="3886200"/>
            <a:ext cx="7200928" cy="1752600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Electronic Translation of Texts</a:t>
            </a:r>
          </a:p>
          <a:p>
            <a:r>
              <a:rPr lang="en-US" sz="4000" b="1" dirty="0" smtClean="0">
                <a:solidFill>
                  <a:schemeClr val="tx1"/>
                </a:solidFill>
              </a:rPr>
              <a:t>Part 1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2757" y="595334"/>
            <a:ext cx="8218487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</a:pPr>
            <a:endParaRPr lang="en-US" sz="4400" b="1" dirty="0" smtClean="0"/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</a:pPr>
            <a:endParaRPr lang="en-US" sz="4000" b="1" dirty="0" smtClean="0"/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</a:pPr>
            <a:r>
              <a:rPr lang="en-US" sz="4400" b="1" dirty="0" smtClean="0">
                <a:solidFill>
                  <a:srgbClr val="993300"/>
                </a:solidFill>
              </a:rPr>
              <a:t>- Electronic Dictionaries</a:t>
            </a:r>
            <a:endParaRPr lang="en-US" sz="4400" b="1" dirty="0" smtClean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6" y="3071818"/>
            <a:ext cx="3071826" cy="3071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ubtitle 3"/>
          <p:cNvSpPr txBox="1">
            <a:spLocks/>
          </p:cNvSpPr>
          <p:nvPr/>
        </p:nvSpPr>
        <p:spPr bwMode="auto">
          <a:xfrm>
            <a:off x="428596" y="428604"/>
            <a:ext cx="7929618" cy="132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Electronic Translation of Texts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2757" y="595334"/>
            <a:ext cx="8218487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- Mobiles 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/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i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-phones  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2428868"/>
            <a:ext cx="292895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3"/>
          <p:cNvSpPr txBox="1">
            <a:spLocks/>
          </p:cNvSpPr>
          <p:nvPr/>
        </p:nvSpPr>
        <p:spPr bwMode="auto">
          <a:xfrm>
            <a:off x="285720" y="428604"/>
            <a:ext cx="7929618" cy="132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Electronic Translation of Texts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2757" y="595334"/>
            <a:ext cx="8218487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- Google Translate</a:t>
            </a:r>
            <a:endParaRPr lang="en-US" sz="24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1071546"/>
            <a:ext cx="352181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3"/>
          <p:cNvSpPr txBox="1">
            <a:spLocks/>
          </p:cNvSpPr>
          <p:nvPr/>
        </p:nvSpPr>
        <p:spPr bwMode="auto">
          <a:xfrm>
            <a:off x="428596" y="428604"/>
            <a:ext cx="7929618" cy="132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Electronic Translation of Texts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2643182"/>
            <a:ext cx="707236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2757" y="595334"/>
            <a:ext cx="8218487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- Google Translate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800" dirty="0" smtClean="0">
                <a:solidFill>
                  <a:srgbClr val="0070C0"/>
                </a:solidFill>
              </a:rPr>
              <a:t>  Applications </a:t>
            </a:r>
            <a:r>
              <a:rPr lang="en-US" sz="3200" dirty="0" smtClean="0">
                <a:solidFill>
                  <a:srgbClr val="002060"/>
                </a:solidFill>
              </a:rPr>
              <a:t>( Let us go to </a:t>
            </a:r>
            <a:r>
              <a:rPr lang="en-US" sz="3200" dirty="0" smtClean="0">
                <a:solidFill>
                  <a:srgbClr val="002060"/>
                </a:solidFill>
              </a:rPr>
              <a:t>…)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3200" dirty="0" smtClean="0">
              <a:solidFill>
                <a:srgbClr val="002060"/>
              </a:solidFill>
            </a:endParaRP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3200" dirty="0" smtClean="0">
              <a:solidFill>
                <a:srgbClr val="002060"/>
              </a:solidFill>
            </a:endParaRP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 Samples on: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smtClean="0">
                <a:solidFill>
                  <a:srgbClr val="002060"/>
                </a:solidFill>
              </a:rPr>
              <a:t>       </a:t>
            </a:r>
            <a:r>
              <a:rPr lang="en-US" sz="2800" dirty="0" smtClean="0">
                <a:solidFill>
                  <a:srgbClr val="C00000"/>
                </a:solidFill>
              </a:rPr>
              <a:t>* Media (newspapers)</a:t>
            </a:r>
          </a:p>
          <a:p>
            <a:pPr marL="342900" indent="-342900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800" dirty="0" smtClean="0">
                <a:solidFill>
                  <a:srgbClr val="C00000"/>
                </a:solidFill>
              </a:rPr>
              <a:t>         * Education  </a:t>
            </a:r>
            <a:endParaRPr lang="en-US" sz="4400" dirty="0">
              <a:solidFill>
                <a:srgbClr val="C00000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3071810"/>
            <a:ext cx="421484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3"/>
          <p:cNvSpPr txBox="1">
            <a:spLocks/>
          </p:cNvSpPr>
          <p:nvPr/>
        </p:nvSpPr>
        <p:spPr bwMode="auto">
          <a:xfrm>
            <a:off x="428596" y="428604"/>
            <a:ext cx="7929618" cy="132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Electronic Translation of Texts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2757" y="595334"/>
            <a:ext cx="8218487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algn="r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ar-SA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الترجمة الإلكترونية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ar-SA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للنصوص</a:t>
            </a:r>
          </a:p>
          <a:p>
            <a:pPr marL="342900" indent="-342900" algn="r" rtl="1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</a:pPr>
            <a:r>
              <a:rPr lang="ar-SA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تؤكد </a:t>
            </a: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الأبحاث والدراسات المتخصصة بأن الترجمة الإلكترونية لا يعتمد عليها في دقة المعنى أو انسيابية الأسلوب وتجانسه.  بل حتى المكاتب والمؤسسات والمواقع الإلكترونية التجارية </a:t>
            </a:r>
            <a:r>
              <a:rPr lang="ar-SA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( ذات </a:t>
            </a:r>
            <a:r>
              <a:rPr lang="ar-SA" sz="2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المصداقية )</a:t>
            </a:r>
            <a:r>
              <a:rPr lang="ar-SA" sz="28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التي تقوم بتقديم هذه الخدمة تبين ما يلي: </a:t>
            </a:r>
            <a:r>
              <a:rPr lang="ar-SA" sz="2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" المترجم الإلكتروني لن ينتج ترجمة تامة... إنه ليس بديلا عن المترجم البشري المتمكن ".</a:t>
            </a:r>
          </a:p>
          <a:p>
            <a:endParaRPr lang="en-US" sz="2400" b="1" dirty="0" smtClean="0"/>
          </a:p>
          <a:p>
            <a:r>
              <a:rPr lang="en-US" sz="3200" b="1" dirty="0" smtClean="0"/>
              <a:t>Electronic Translation of Texts </a:t>
            </a: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“</a:t>
            </a:r>
            <a:r>
              <a:rPr lang="en-US" sz="2400" b="1" dirty="0" smtClean="0"/>
              <a:t>The Electronic Translator </a:t>
            </a:r>
            <a:r>
              <a:rPr lang="en-US" sz="2400" b="1" dirty="0"/>
              <a:t>will not produce a perfect translation</a:t>
            </a:r>
            <a:r>
              <a:rPr lang="en-US" sz="2400" b="1" dirty="0" smtClean="0"/>
              <a:t>.   </a:t>
            </a:r>
            <a:r>
              <a:rPr lang="en-US" sz="2400" b="1" dirty="0"/>
              <a:t>In most cases it should adequately convey the general sense of the original; however, it is not a substitute for a competent human translator</a:t>
            </a:r>
            <a:r>
              <a:rPr lang="en-US" sz="2400" b="1" dirty="0" smtClean="0"/>
              <a:t>.”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التمهيدية</Template>
  <TotalTime>1290</TotalTime>
  <Words>161</Words>
  <Application>Microsoft Office PowerPoint</Application>
  <PresentationFormat>On-screen Show (4:3)</PresentationFormat>
  <Paragraphs>42</Paragraphs>
  <Slides>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المحاضرة التمهيدية</vt:lpstr>
      <vt:lpstr>Slide 1</vt:lpstr>
      <vt:lpstr>Lecture ( 12) 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user</cp:lastModifiedBy>
  <cp:revision>136</cp:revision>
  <dcterms:created xsi:type="dcterms:W3CDTF">1601-01-01T00:00:00Z</dcterms:created>
  <dcterms:modified xsi:type="dcterms:W3CDTF">2012-04-10T20:01:59Z</dcterms:modified>
</cp:coreProperties>
</file>