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87" r:id="rId4"/>
    <p:sldId id="267" r:id="rId5"/>
    <p:sldId id="259" r:id="rId6"/>
    <p:sldId id="297" r:id="rId7"/>
    <p:sldId id="295" r:id="rId8"/>
    <p:sldId id="266" r:id="rId9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481" autoAdjust="0"/>
    <p:restoredTop sz="94664" autoAdjust="0"/>
  </p:normalViewPr>
  <p:slideViewPr>
    <p:cSldViewPr>
      <p:cViewPr>
        <p:scale>
          <a:sx n="59" d="100"/>
          <a:sy n="59" d="100"/>
        </p:scale>
        <p:origin x="-1242" y="-33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D8A12E9-8E4B-4E5D-BF7F-6795CC673890}" type="datetimeFigureOut">
              <a:rPr lang="en-US"/>
              <a:pPr>
                <a:defRPr/>
              </a:pPr>
              <a:t>10/8/2011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162B8BAD-30A2-4184-9AA2-111A23B8E5B8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2B8BAD-30A2-4184-9AA2-111A23B8E5B8}" type="slidenum">
              <a:rPr lang="ar-SA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51B308-A706-4882-85C8-4AC66D834DF5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4876800" y="6367463"/>
            <a:ext cx="9220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</a:t>
            </a:r>
            <a:fld id="{8A1C9AF9-138B-4FF1-9E9A-A36AC571954C}" type="slidenum">
              <a:rPr lang="en-US" sz="1600" smtClean="0">
                <a:solidFill>
                  <a:schemeClr val="bg1"/>
                </a:solidFill>
                <a:latin typeface="+mn-lt"/>
                <a:cs typeface="+mn-cs"/>
              </a:rPr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52D8B5-1BC0-4E9B-8D4C-D26A182F31B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E5AF3C-69A6-42BB-A57F-334D5D8057C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C869B4-932D-4760-9194-E38E1A9ECB6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AAB523-93E0-4FD6-8A5C-9B31125F85C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9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863"/>
            <a:ext cx="1928813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7050088" y="6291263"/>
            <a:ext cx="1408112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04800" y="5791200"/>
            <a:ext cx="838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 userDrawn="1"/>
        </p:nvSpPr>
        <p:spPr>
          <a:xfrm>
            <a:off x="914400" y="6581775"/>
            <a:ext cx="3116263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1182688" y="6291263"/>
            <a:ext cx="2795587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641B72C-ACC8-4B85-BE2B-D4397CF4367B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13320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r>
              <a:rPr lang="ar-SA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الحضارة الإسلامية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محمد احمد جودة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03D8253F-85DB-4BD5-864C-440904512F6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9B498F4A-58E1-402E-9A26-F99314DCE6EC}" type="slidenum">
              <a:rPr lang="en-US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>
              <a:defRPr/>
            </a:pP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التمهيدية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  <a:cs typeface="Arial" pitchFamily="34" charset="0"/>
              </a:rPr>
              <a:t>أهداف دراسة مقرر الحضارة الإسلامية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rtl="1"/>
            <a:r>
              <a:rPr lang="ar-SA" dirty="0" smtClean="0"/>
              <a:t> الحضارة الإسلامية من أهم وأعظم الحضارات التي ظهرت وأثرت في تاريخ البشرية منذ بدايتها وحتى ألان , وهى نموذج عالمي يقتدي </a:t>
            </a:r>
            <a:r>
              <a:rPr lang="ar-SA" dirty="0" err="1" smtClean="0"/>
              <a:t>به</a:t>
            </a:r>
            <a:r>
              <a:rPr lang="ar-SA" dirty="0" smtClean="0"/>
              <a:t> ويصلح للتطبيق في أي مكان وزمان. ولذلك يجب أن يعرف الطالب عناصر هذه الحضارة وكيف نشأت ونجحت ومدى تأثيرها وتأثرها بالحضارات الأخرى.</a:t>
            </a:r>
          </a:p>
          <a:p>
            <a:pPr lvl="0" rtl="1"/>
            <a:r>
              <a:rPr lang="ar-SA" dirty="0" smtClean="0"/>
              <a:t>وان يعرف أيضا مدى أهمية العلم في هذه الحضارة ودوره وأهم العلوم التي ظهرت فيها سواء علوم نقليه أو علوم عقلية.</a:t>
            </a:r>
            <a:endParaRPr lang="en-US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محتوى المقرر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0" y="1600200"/>
            <a:ext cx="9525000" cy="4800600"/>
          </a:xfrm>
        </p:spPr>
        <p:txBody>
          <a:bodyPr/>
          <a:lstStyle/>
          <a:p>
            <a:pPr rtl="1">
              <a:buFont typeface="Arial" pitchFamily="34" charset="0"/>
              <a:buChar char="•"/>
            </a:pPr>
            <a:r>
              <a:rPr lang="ar-SA" sz="3000" b="1" dirty="0" smtClean="0"/>
              <a:t>- يبدأ المقرر بتوضيح أهمية العلم ودعم الإسلام له. </a:t>
            </a:r>
          </a:p>
          <a:p>
            <a:pPr rtl="1">
              <a:buFont typeface="Arial" pitchFamily="34" charset="0"/>
              <a:buChar char="•"/>
            </a:pPr>
            <a:r>
              <a:rPr lang="ar-SA" sz="3000" b="1" dirty="0" smtClean="0"/>
              <a:t>– ميادين العلوم.</a:t>
            </a:r>
          </a:p>
          <a:p>
            <a:pPr rtl="1">
              <a:buFont typeface="Arial" pitchFamily="34" charset="0"/>
              <a:buChar char="•"/>
            </a:pPr>
            <a:r>
              <a:rPr lang="ar-SA" sz="3000" b="1" dirty="0" smtClean="0"/>
              <a:t>- صلة الحضارات الإسلامية بالحضارات القديمة.</a:t>
            </a:r>
          </a:p>
          <a:p>
            <a:pPr rtl="1">
              <a:buFont typeface="Arial" pitchFamily="34" charset="0"/>
              <a:buChar char="•"/>
            </a:pPr>
            <a:r>
              <a:rPr lang="ar-SA" sz="3000" b="1" dirty="0" smtClean="0"/>
              <a:t>- أهمية الترجمة ومراكز انتقال الحضارات القديمة إلى بلاد المسلمين.</a:t>
            </a:r>
          </a:p>
          <a:p>
            <a:pPr rtl="1">
              <a:buFont typeface="Arial" pitchFamily="34" charset="0"/>
              <a:buChar char="•"/>
            </a:pPr>
            <a:r>
              <a:rPr lang="ar-SA" sz="3000" b="1" dirty="0" smtClean="0"/>
              <a:t>- العلوم </a:t>
            </a:r>
            <a:r>
              <a:rPr lang="ar-SA" sz="3000" b="1" dirty="0" err="1" smtClean="0"/>
              <a:t>النقلية</a:t>
            </a:r>
            <a:r>
              <a:rPr lang="ar-SA" sz="3000" b="1" dirty="0" smtClean="0"/>
              <a:t>, كعلم الطب وعلم الصيدلة, وعلم الكيمياء وعلم الفيزياء والنبات ( ويتم تناول كل علم واهم انجازاته العلمية واهم من تخصصوا فيه ومؤلفاتهم ).</a:t>
            </a:r>
          </a:p>
          <a:p>
            <a:pPr rtl="1">
              <a:buFont typeface="Arial" pitchFamily="34" charset="0"/>
              <a:buChar char="•"/>
            </a:pPr>
            <a:r>
              <a:rPr lang="ar-SA" sz="3000" b="1" dirty="0" smtClean="0"/>
              <a:t>-الفنون الإسلامية : التطبيقية مثل ( الخزف والسجاد </a:t>
            </a:r>
            <a:r>
              <a:rPr lang="ar-SA" sz="3000" b="1" dirty="0" err="1" smtClean="0"/>
              <a:t>و</a:t>
            </a:r>
            <a:r>
              <a:rPr lang="ar-SA" sz="3000" b="1" dirty="0" smtClean="0"/>
              <a:t> النسيج ).  </a:t>
            </a:r>
          </a:p>
          <a:p>
            <a:pPr rtl="1">
              <a:buFont typeface="Arial" pitchFamily="34" charset="0"/>
              <a:buChar char="•"/>
            </a:pPr>
            <a:endParaRPr lang="ar-SA" dirty="0" smtClean="0"/>
          </a:p>
          <a:p>
            <a:pPr rtl="1"/>
            <a:endParaRPr lang="ar-SA" dirty="0" smtClean="0"/>
          </a:p>
          <a:p>
            <a:pPr rtl="1">
              <a:buFont typeface="Arial" pitchFamily="34" charset="0"/>
              <a:buChar char="•"/>
            </a:pPr>
            <a:endParaRPr lang="ar-SA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  <a:cs typeface="Arial" pitchFamily="34" charset="0"/>
              </a:rPr>
              <a:t>تابع محتوى المقرر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525963"/>
          </a:xfrm>
        </p:spPr>
        <p:txBody>
          <a:bodyPr/>
          <a:lstStyle/>
          <a:p>
            <a:pPr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- فنون العمارة الإسلامية ونماذجها.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- معابر الحضارة الإسلامية وأثر ذلك في الحضارة الأوروبية والعالمية.</a:t>
            </a:r>
          </a:p>
          <a:p>
            <a:pPr rtl="1">
              <a:buFont typeface="Arial" pitchFamily="34" charset="0"/>
              <a:buChar char="•"/>
            </a:pPr>
            <a:endParaRPr lang="ar-SA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sz="3600" b="1" dirty="0" smtClean="0">
                <a:solidFill>
                  <a:srgbClr val="FF0000"/>
                </a:solidFill>
                <a:cs typeface="Arial" pitchFamily="34" charset="0"/>
              </a:rPr>
              <a:t>المصادر والمراجع التعليمية</a:t>
            </a:r>
            <a:endParaRPr lang="ar-SA" sz="3600" b="1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95300" y="1600201"/>
            <a:ext cx="8915400" cy="3352800"/>
          </a:xfrm>
        </p:spPr>
        <p:txBody>
          <a:bodyPr/>
          <a:lstStyle/>
          <a:p>
            <a:pPr lvl="0" rtl="1"/>
            <a:r>
              <a:rPr lang="ar-SA" dirty="0" smtClean="0"/>
              <a:t>-   فتحية </a:t>
            </a:r>
            <a:r>
              <a:rPr lang="ar-SA" dirty="0" err="1" smtClean="0"/>
              <a:t>النبراوي</a:t>
            </a:r>
            <a:r>
              <a:rPr lang="ar-SA" dirty="0" smtClean="0"/>
              <a:t> :الحضارة الإسلامية والنظم. </a:t>
            </a:r>
          </a:p>
          <a:p>
            <a:pPr lvl="0" rtl="1"/>
            <a:r>
              <a:rPr lang="ar-SA" dirty="0" smtClean="0"/>
              <a:t>-   عفاف صبره ومصطفى </a:t>
            </a:r>
            <a:r>
              <a:rPr lang="ar-SA" dirty="0" err="1" smtClean="0"/>
              <a:t>الحناوي</a:t>
            </a:r>
            <a:r>
              <a:rPr lang="ar-SA" dirty="0" smtClean="0"/>
              <a:t> :دراسات في الحضارة الإسلامية. </a:t>
            </a:r>
          </a:p>
          <a:p>
            <a:pPr lvl="0" rtl="1"/>
            <a:r>
              <a:rPr lang="ar-SA" dirty="0" smtClean="0"/>
              <a:t>-   تاج السر حران :الحضارة الإسلامية (علوم وفنون ). </a:t>
            </a:r>
          </a:p>
          <a:p>
            <a:pPr lvl="0" rtl="1"/>
            <a:r>
              <a:rPr lang="ar-SA" dirty="0" smtClean="0"/>
              <a:t>-   حسن الباشا :  دراسات في الحضارة الإسلامية. </a:t>
            </a:r>
          </a:p>
          <a:p>
            <a:pPr>
              <a:buFont typeface="Arial" pitchFamily="34" charset="0"/>
              <a:buChar char="•"/>
            </a:pP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b="1" dirty="0" smtClean="0">
                <a:solidFill>
                  <a:srgbClr val="C00000"/>
                </a:solidFill>
              </a:rPr>
              <a:t>توزيع الدرجات</a:t>
            </a:r>
            <a:endParaRPr lang="ar-SA" sz="28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371600" y="2362200"/>
          <a:ext cx="7086600" cy="2225676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701011"/>
                <a:gridCol w="2385589"/>
              </a:tblGrid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النشاط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الدرجة</a:t>
                      </a:r>
                      <a:endParaRPr lang="ar-SA" sz="1800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المشاركة في منتديات الحوار على البلاك</a:t>
                      </a:r>
                      <a:r>
                        <a:rPr lang="ar-SA" sz="1800" baseline="0" dirty="0" smtClean="0"/>
                        <a:t> بورد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/>
                        <a:t>10 درجات</a:t>
                      </a:r>
                      <a:endParaRPr lang="en-US" sz="1800" dirty="0" smtClean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حضور المحاضرات المسجلة والمحاضرات المباشرة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/>
                        <a:t>10 درجات</a:t>
                      </a:r>
                      <a:endParaRPr lang="en-US" sz="1800" dirty="0" smtClean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الواجبات المنزلية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10 درجات</a:t>
                      </a:r>
                      <a:endParaRPr lang="ar-SA" sz="1800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الاختبار النهائي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70 درجة</a:t>
                      </a:r>
                      <a:endParaRPr lang="ar-SA" sz="1800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المجموع النهائي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100 درجة</a:t>
                      </a:r>
                      <a:endParaRPr lang="ar-SA" sz="1800" dirty="0"/>
                    </a:p>
                  </a:txBody>
                  <a:tcPr marT="45733" marB="45733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788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1730</TotalTime>
  <Words>230</Words>
  <Application>Microsoft Office PowerPoint</Application>
  <PresentationFormat>A4 Paper (210x297 mm)‎</PresentationFormat>
  <Paragraphs>45</Paragraphs>
  <Slides>8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9" baseType="lpstr">
      <vt:lpstr>Office Theme</vt:lpstr>
      <vt:lpstr>الشريحة 1</vt:lpstr>
      <vt:lpstr>المحاضرة التمهيدية</vt:lpstr>
      <vt:lpstr>أهداف دراسة مقرر الحضارة الإسلامية</vt:lpstr>
      <vt:lpstr>محتوى المقرر</vt:lpstr>
      <vt:lpstr>تابع محتوى المقرر</vt:lpstr>
      <vt:lpstr>المصادر والمراجع التعليمية</vt:lpstr>
      <vt:lpstr>توزيع الدرجات</vt:lpstr>
      <vt:lpstr>الشريحة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135</cp:revision>
  <dcterms:created xsi:type="dcterms:W3CDTF">2009-10-14T19:14:34Z</dcterms:created>
  <dcterms:modified xsi:type="dcterms:W3CDTF">2011-10-08T12:42:11Z</dcterms:modified>
</cp:coreProperties>
</file>