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81" r:id="rId18"/>
    <p:sldId id="282" r:id="rId19"/>
    <p:sldId id="283" r:id="rId20"/>
    <p:sldId id="285" r:id="rId21"/>
    <p:sldId id="284"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smtClean="0"/>
          </a:p>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4038600"/>
          </a:xfrm>
          <a:prstGeom prst="rect">
            <a:avLst/>
          </a:prstGeom>
          <a:noFill/>
          <a:ln w="9525">
            <a:noFill/>
            <a:miter lim="800000"/>
            <a:headEnd/>
            <a:tailEnd/>
          </a:ln>
        </p:spPr>
        <p:txBody>
          <a:bodyPr anchor="ctr"/>
          <a:lstStyle/>
          <a:p>
            <a:pPr algn="ctr"/>
            <a:r>
              <a:rPr lang="en-US" sz="2400" b="1" dirty="0" smtClean="0">
                <a:solidFill>
                  <a:srgbClr val="7F7F7F"/>
                </a:solidFill>
                <a:latin typeface="Calibri" pitchFamily="34" charset="0"/>
                <a:cs typeface="Times New Roman" pitchFamily="18" charset="0"/>
              </a:rPr>
              <a:t>  English Poetry from Romantics to Moderns</a:t>
            </a:r>
          </a:p>
          <a:p>
            <a:pPr algn="ctr"/>
            <a:r>
              <a:rPr lang="en-US" sz="2400" b="1" dirty="0" smtClean="0">
                <a:solidFill>
                  <a:srgbClr val="7F7F7F"/>
                </a:solidFill>
                <a:latin typeface="Calibri" pitchFamily="34" charset="0"/>
                <a:cs typeface="Times New Roman" pitchFamily="18" charset="0"/>
              </a:rPr>
              <a:t>Instructor : Dr. Ibrahim </a:t>
            </a:r>
            <a:r>
              <a:rPr lang="en-US" sz="2400" b="1" dirty="0" err="1" smtClean="0">
                <a:solidFill>
                  <a:srgbClr val="7F7F7F"/>
                </a:solidFill>
                <a:latin typeface="Calibri" pitchFamily="34" charset="0"/>
                <a:cs typeface="Times New Roman" pitchFamily="18" charset="0"/>
              </a:rPr>
              <a:t>Elshinnawy</a:t>
            </a:r>
            <a:r>
              <a:rPr lang="en-US" sz="2400" b="1" dirty="0" smtClean="0">
                <a:solidFill>
                  <a:srgbClr val="7F7F7F"/>
                </a:solidFill>
                <a:latin typeface="Calibri" pitchFamily="34" charset="0"/>
                <a:cs typeface="Times New Roman" pitchFamily="18" charset="0"/>
              </a:rPr>
              <a:t> </a:t>
            </a:r>
            <a:endParaRPr lang="en-US" sz="2400" b="1" dirty="0" smtClean="0">
              <a:solidFill>
                <a:srgbClr val="7F7F7F"/>
              </a:solidFill>
              <a:latin typeface="Calibri" pitchFamily="34" charset="0"/>
            </a:endParaRPr>
          </a:p>
          <a:p>
            <a:pPr algn="ctr"/>
            <a:endParaRPr lang="en-US" sz="2400" b="1"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10</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a:t>
            </a:r>
            <a:r>
              <a:rPr lang="en-US" b="1" u="sng" dirty="0" smtClean="0"/>
              <a:t>Victorian Poetry</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u="sng" dirty="0" smtClean="0"/>
              <a:t>The main characteristics of the Victorian Poetry</a:t>
            </a:r>
            <a:endParaRPr lang="en-US" dirty="0" smtClean="0"/>
          </a:p>
          <a:p>
            <a:pPr lvl="0" algn="l"/>
            <a:r>
              <a:rPr lang="en-US" dirty="0" smtClean="0"/>
              <a:t>1-It </a:t>
            </a:r>
            <a:r>
              <a:rPr lang="en-US" dirty="0" smtClean="0"/>
              <a:t>was an age of drastic changes in the British society as a result of industrialization and rich landowners were turning into businessmen.</a:t>
            </a:r>
          </a:p>
          <a:p>
            <a:pPr lvl="0" algn="l"/>
            <a:r>
              <a:rPr lang="en-US" dirty="0" smtClean="0"/>
              <a:t>2-It </a:t>
            </a:r>
            <a:r>
              <a:rPr lang="en-US" dirty="0" smtClean="0"/>
              <a:t>was an age of adventure, free enterprise and individual initiative.</a:t>
            </a:r>
          </a:p>
          <a:p>
            <a:pPr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Victorian Poetry</a:t>
            </a:r>
            <a:endParaRPr lang="en-US" dirty="0"/>
          </a:p>
        </p:txBody>
      </p:sp>
      <p:sp>
        <p:nvSpPr>
          <p:cNvPr id="3" name="عنصر نائب للمحتوى 2"/>
          <p:cNvSpPr>
            <a:spLocks noGrp="1"/>
          </p:cNvSpPr>
          <p:nvPr>
            <p:ph idx="1"/>
          </p:nvPr>
        </p:nvSpPr>
        <p:spPr/>
        <p:txBody>
          <a:bodyPr/>
          <a:lstStyle/>
          <a:p>
            <a:pPr lvl="0" algn="l"/>
            <a:r>
              <a:rPr lang="en-US" dirty="0" smtClean="0"/>
              <a:t>3-It </a:t>
            </a:r>
            <a:r>
              <a:rPr lang="en-US" dirty="0" smtClean="0"/>
              <a:t>was age of imperialism. The reasons for imperialism were fundamentally economic:</a:t>
            </a:r>
          </a:p>
          <a:p>
            <a:pPr lvl="0" algn="l"/>
            <a:r>
              <a:rPr lang="en-US" dirty="0" smtClean="0"/>
              <a:t>A-Looking </a:t>
            </a:r>
            <a:r>
              <a:rPr lang="en-US" dirty="0" smtClean="0"/>
              <a:t>for cheep raw- materials.</a:t>
            </a:r>
          </a:p>
          <a:p>
            <a:pPr lvl="0" algn="l"/>
            <a:r>
              <a:rPr lang="en-US" dirty="0" smtClean="0"/>
              <a:t>B-Finding </a:t>
            </a:r>
            <a:r>
              <a:rPr lang="en-US" dirty="0" smtClean="0"/>
              <a:t>markets for manufactured goods.</a:t>
            </a:r>
          </a:p>
          <a:p>
            <a:pPr lvl="0" algn="l"/>
            <a:r>
              <a:rPr lang="en-US" dirty="0" smtClean="0"/>
              <a:t>4-Names </a:t>
            </a:r>
            <a:r>
              <a:rPr lang="en-US" dirty="0" smtClean="0"/>
              <a:t>of great imperialists and politicians appeared in the Victorian age: e.g. Disraeli and Gladstone.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Victorian Poetry</a:t>
            </a:r>
            <a:endParaRPr lang="en-US" dirty="0"/>
          </a:p>
        </p:txBody>
      </p:sp>
      <p:sp>
        <p:nvSpPr>
          <p:cNvPr id="3" name="عنصر نائب للمحتوى 2"/>
          <p:cNvSpPr>
            <a:spLocks noGrp="1"/>
          </p:cNvSpPr>
          <p:nvPr>
            <p:ph idx="1"/>
          </p:nvPr>
        </p:nvSpPr>
        <p:spPr/>
        <p:txBody>
          <a:bodyPr/>
          <a:lstStyle/>
          <a:p>
            <a:pPr lvl="0" algn="l"/>
            <a:r>
              <a:rPr lang="en-US" dirty="0" smtClean="0"/>
              <a:t>5-It </a:t>
            </a:r>
            <a:r>
              <a:rPr lang="en-US" dirty="0" smtClean="0"/>
              <a:t>was an age of scientific progress in which great scientists and thinkers lived: e.g. Darwin, Huxley, Karl Marx</a:t>
            </a:r>
          </a:p>
          <a:p>
            <a:pPr lvl="0" algn="l"/>
            <a:r>
              <a:rPr lang="en-US" dirty="0" smtClean="0"/>
              <a:t>6-Faith </a:t>
            </a:r>
            <a:r>
              <a:rPr lang="en-US" dirty="0" smtClean="0"/>
              <a:t>in the reality of progress was the main characteristic of the early Victorian Age. Doubt, skepticism and questioning became the main characteristic of the later Victorian Age.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u="sng" dirty="0" smtClean="0"/>
              <a:t>The Victorian Poetry</a:t>
            </a:r>
            <a:endParaRPr lang="en-US" dirty="0"/>
          </a:p>
        </p:txBody>
      </p:sp>
      <p:sp>
        <p:nvSpPr>
          <p:cNvPr id="3" name="عنصر نائب للمحتوى 2"/>
          <p:cNvSpPr>
            <a:spLocks noGrp="1"/>
          </p:cNvSpPr>
          <p:nvPr>
            <p:ph idx="1"/>
          </p:nvPr>
        </p:nvSpPr>
        <p:spPr/>
        <p:txBody>
          <a:bodyPr/>
          <a:lstStyle/>
          <a:p>
            <a:pPr lvl="0" algn="l"/>
            <a:r>
              <a:rPr lang="en-US" dirty="0" smtClean="0"/>
              <a:t>7-The </a:t>
            </a:r>
            <a:r>
              <a:rPr lang="en-US" dirty="0" smtClean="0"/>
              <a:t>Victorian Age was an age of agnosticism and skepticism. It was an age of weal religious belief</a:t>
            </a:r>
            <a:r>
              <a:rPr lang="en-US" dirty="0" smtClean="0"/>
              <a:t>.</a:t>
            </a:r>
          </a:p>
          <a:p>
            <a:pPr lvl="0" algn="l"/>
            <a:endParaRPr lang="en-US" dirty="0" smtClean="0"/>
          </a:p>
          <a:p>
            <a:pPr lvl="0" algn="l"/>
            <a:r>
              <a:rPr lang="en-US" dirty="0" smtClean="0"/>
              <a:t>8-These </a:t>
            </a:r>
            <a:r>
              <a:rPr lang="en-US" dirty="0" smtClean="0"/>
              <a:t>aspects were more or less reflected in the poetry of Tennyson, Browning and Matthew Arnold.</a:t>
            </a:r>
          </a:p>
          <a:p>
            <a:r>
              <a:rPr lang="en-US" dirty="0" smtClean="0"/>
              <a:t>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i="1" dirty="0" smtClean="0"/>
              <a:t>That’s my last Duchess</a:t>
            </a:r>
            <a:r>
              <a:rPr lang="en-US" sz="3600" i="1" dirty="0" smtClean="0"/>
              <a:t> painted on the wall, </a:t>
            </a:r>
            <a:br>
              <a:rPr lang="en-US" sz="3600" i="1" dirty="0" smtClean="0"/>
            </a:br>
            <a:r>
              <a:rPr lang="en-US" sz="3600" i="1" dirty="0" smtClean="0"/>
              <a:t>Looking as if she were alive. I call </a:t>
            </a:r>
            <a:br>
              <a:rPr lang="en-US" sz="3600" i="1" dirty="0" smtClean="0"/>
            </a:br>
            <a:r>
              <a:rPr lang="en-US" sz="3600" i="1" dirty="0" smtClean="0"/>
              <a:t>That piece a wonder, now: </a:t>
            </a:r>
            <a:r>
              <a:rPr lang="en-US" sz="3600" i="1" dirty="0" err="1" smtClean="0"/>
              <a:t>Fra</a:t>
            </a:r>
            <a:r>
              <a:rPr lang="en-US" sz="3600" i="1" dirty="0" smtClean="0"/>
              <a:t> </a:t>
            </a:r>
            <a:r>
              <a:rPr lang="en-US" sz="3600" i="1" dirty="0" err="1" smtClean="0"/>
              <a:t>Pandolf’s</a:t>
            </a:r>
            <a:r>
              <a:rPr lang="en-US" sz="3600" i="1" dirty="0" smtClean="0"/>
              <a:t> hands </a:t>
            </a:r>
            <a:br>
              <a:rPr lang="en-US" sz="3600" i="1" dirty="0" smtClean="0"/>
            </a:br>
            <a:r>
              <a:rPr lang="en-US" sz="3600" i="1" dirty="0" smtClean="0"/>
              <a:t>Worked busily a day, and there she stands. </a:t>
            </a:r>
            <a:br>
              <a:rPr lang="en-US" sz="3600" i="1" dirty="0" smtClean="0"/>
            </a:br>
            <a:r>
              <a:rPr lang="en-US" sz="3600" i="1" dirty="0" err="1" smtClean="0"/>
              <a:t>Will’t</a:t>
            </a:r>
            <a:r>
              <a:rPr lang="en-US" sz="3600" i="1" dirty="0" smtClean="0"/>
              <a:t> please you sit and</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dirty="0" smtClean="0"/>
              <a:t>look at her</a:t>
            </a:r>
            <a:r>
              <a:rPr lang="en-US" i="1" dirty="0" smtClean="0"/>
              <a:t>? </a:t>
            </a:r>
            <a:r>
              <a:rPr lang="en-US" b="1" i="1" dirty="0" smtClean="0"/>
              <a:t>I said </a:t>
            </a:r>
            <a:br>
              <a:rPr lang="en-US" b="1" i="1" dirty="0" smtClean="0"/>
            </a:br>
            <a:r>
              <a:rPr lang="en-US" b="1" i="1" dirty="0" smtClean="0"/>
              <a:t>“</a:t>
            </a:r>
            <a:r>
              <a:rPr lang="en-US" b="1" i="1" dirty="0" err="1" smtClean="0"/>
              <a:t>Fra</a:t>
            </a:r>
            <a:r>
              <a:rPr lang="en-US" b="1" i="1" dirty="0" smtClean="0"/>
              <a:t> </a:t>
            </a:r>
            <a:r>
              <a:rPr lang="en-US" b="1" i="1" dirty="0" err="1" smtClean="0"/>
              <a:t>Pandolf</a:t>
            </a:r>
            <a:r>
              <a:rPr lang="en-US" b="1" i="1" dirty="0" smtClean="0"/>
              <a:t>”</a:t>
            </a:r>
            <a:r>
              <a:rPr lang="en-US" i="1" dirty="0" smtClean="0"/>
              <a:t> by design, for never read </a:t>
            </a:r>
            <a:br>
              <a:rPr lang="en-US" i="1" dirty="0" smtClean="0"/>
            </a:br>
            <a:r>
              <a:rPr lang="en-US" i="1" dirty="0" smtClean="0"/>
              <a:t>Strangers like you that pictured countenance, </a:t>
            </a:r>
            <a:br>
              <a:rPr lang="en-US" i="1" dirty="0" smtClean="0"/>
            </a:br>
            <a:r>
              <a:rPr lang="en-US" i="1" dirty="0" smtClean="0"/>
              <a:t>The depth and passion of its earnest glance, </a:t>
            </a:r>
            <a:br>
              <a:rPr lang="en-US" i="1" dirty="0" smtClean="0"/>
            </a:br>
            <a:r>
              <a:rPr lang="en-US" i="1" dirty="0" smtClean="0"/>
              <a:t>But to myself they turned (since none puts by </a:t>
            </a:r>
            <a:br>
              <a:rPr lang="en-US" i="1" dirty="0" smtClean="0"/>
            </a:br>
            <a:r>
              <a:rPr lang="en-US" i="1" dirty="0" smtClean="0"/>
              <a:t>The curtain I have drawn for you, but I) </a:t>
            </a:r>
            <a:br>
              <a:rPr lang="en-US" i="1" dirty="0" smtClean="0"/>
            </a:br>
            <a:r>
              <a:rPr lang="en-US" i="1" dirty="0" smtClean="0"/>
              <a:t>And seemed as they would ask me, if they durst, </a:t>
            </a:r>
            <a:br>
              <a:rPr lang="en-US" i="1" dirty="0" smtClean="0"/>
            </a:br>
            <a:r>
              <a:rPr lang="en-US" i="1" dirty="0" smtClean="0"/>
              <a:t>How such a glance came there; so, not the first </a:t>
            </a:r>
            <a:br>
              <a:rPr lang="en-US" i="1"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i="1" dirty="0" smtClean="0"/>
              <a:t>Are you </a:t>
            </a:r>
            <a:r>
              <a:rPr lang="en-US" b="1" i="1" dirty="0" smtClean="0"/>
              <a:t>to turn and ask thus</a:t>
            </a:r>
            <a:r>
              <a:rPr lang="en-US" i="1" dirty="0" smtClean="0"/>
              <a:t>. </a:t>
            </a:r>
            <a:r>
              <a:rPr lang="en-US" b="1" i="1" dirty="0" smtClean="0"/>
              <a:t>Sir, ’twas not</a:t>
            </a:r>
            <a:r>
              <a:rPr lang="en-US" i="1" dirty="0" smtClean="0"/>
              <a:t> </a:t>
            </a:r>
            <a:br>
              <a:rPr lang="en-US" i="1" dirty="0" smtClean="0"/>
            </a:br>
            <a:r>
              <a:rPr lang="en-US" i="1" dirty="0" smtClean="0"/>
              <a:t>Her husband’s presence only, called that spot </a:t>
            </a:r>
            <a:br>
              <a:rPr lang="en-US" i="1" dirty="0" smtClean="0"/>
            </a:br>
            <a:r>
              <a:rPr lang="en-US" i="1" dirty="0" smtClean="0"/>
              <a:t>Of joy into the Duchess’ cheek: perhaps </a:t>
            </a:r>
            <a:br>
              <a:rPr lang="en-US" i="1" dirty="0" smtClean="0"/>
            </a:br>
            <a:r>
              <a:rPr lang="en-US" i="1" dirty="0" err="1" smtClean="0"/>
              <a:t>Fra</a:t>
            </a:r>
            <a:r>
              <a:rPr lang="en-US" i="1" dirty="0" smtClean="0"/>
              <a:t> </a:t>
            </a:r>
            <a:r>
              <a:rPr lang="en-US" i="1" dirty="0" err="1" smtClean="0"/>
              <a:t>Pandolf</a:t>
            </a:r>
            <a:r>
              <a:rPr lang="en-US" i="1" dirty="0" smtClean="0"/>
              <a:t> chanced to say “Her mantle laps </a:t>
            </a:r>
            <a:br>
              <a:rPr lang="en-US" i="1" dirty="0" smtClean="0"/>
            </a:br>
            <a:r>
              <a:rPr lang="en-US" i="1" dirty="0" smtClean="0"/>
              <a:t>Over my lady’s wrist too much,” or “Paint </a:t>
            </a:r>
            <a:br>
              <a:rPr lang="en-US" i="1" dirty="0" smtClean="0"/>
            </a:br>
            <a:r>
              <a:rPr lang="en-US" i="1" dirty="0" smtClean="0"/>
              <a:t>Must never hope to reproduce the faint </a:t>
            </a:r>
            <a:br>
              <a:rPr lang="en-US" i="1" dirty="0" smtClean="0"/>
            </a:br>
            <a:r>
              <a:rPr lang="en-US" i="1" dirty="0" smtClean="0"/>
              <a:t>Half-flush that dies along her throat”: such stuff </a:t>
            </a:r>
            <a:br>
              <a:rPr lang="en-US" i="1" dirty="0" smtClean="0"/>
            </a:br>
            <a:r>
              <a:rPr lang="en-US" i="1" dirty="0" smtClean="0"/>
              <a:t>Was courtesy, she thought, and cause enough </a:t>
            </a:r>
            <a:br>
              <a:rPr lang="en-US" i="1" dirty="0" smtClean="0"/>
            </a:br>
            <a:r>
              <a:rPr lang="en-US" i="1" dirty="0" smtClean="0"/>
              <a:t>For calling up</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dirty="0" smtClean="0"/>
              <a:t>that spot of joy</a:t>
            </a:r>
            <a:r>
              <a:rPr lang="en-US" i="1" dirty="0" smtClean="0"/>
              <a:t>. </a:t>
            </a:r>
            <a:r>
              <a:rPr lang="en-US" b="1" i="1" dirty="0" smtClean="0"/>
              <a:t>She had </a:t>
            </a:r>
            <a:br>
              <a:rPr lang="en-US" b="1" i="1" dirty="0" smtClean="0"/>
            </a:br>
            <a:r>
              <a:rPr lang="en-US" b="1" i="1" dirty="0" smtClean="0"/>
              <a:t>A heart—how shall I say?—</a:t>
            </a:r>
            <a:r>
              <a:rPr lang="en-US" i="1" dirty="0" smtClean="0"/>
              <a:t>too soon made glad, </a:t>
            </a:r>
            <a:br>
              <a:rPr lang="en-US" i="1" dirty="0" smtClean="0"/>
            </a:br>
            <a:r>
              <a:rPr lang="en-US" i="1" dirty="0" smtClean="0"/>
              <a:t>Too easily impressed; she liked </a:t>
            </a:r>
            <a:r>
              <a:rPr lang="en-US" i="1" dirty="0" err="1" smtClean="0"/>
              <a:t>whate’er</a:t>
            </a:r>
            <a:r>
              <a:rPr lang="en-US" i="1" dirty="0" smtClean="0"/>
              <a:t> </a:t>
            </a:r>
            <a:br>
              <a:rPr lang="en-US" i="1" dirty="0" smtClean="0"/>
            </a:br>
            <a:r>
              <a:rPr lang="en-US" i="1" dirty="0" smtClean="0"/>
              <a:t>She looked on, and her looks went everywhere. </a:t>
            </a:r>
            <a:br>
              <a:rPr lang="en-US" i="1" dirty="0" smtClean="0"/>
            </a:br>
            <a:r>
              <a:rPr lang="en-US" i="1" dirty="0" smtClean="0"/>
              <a:t>Sir, ’twas all one! My </a:t>
            </a:r>
            <a:r>
              <a:rPr lang="en-US" i="1" dirty="0" err="1" smtClean="0"/>
              <a:t>favour</a:t>
            </a:r>
            <a:r>
              <a:rPr lang="en-US" i="1" dirty="0" smtClean="0"/>
              <a:t> at her breast, </a:t>
            </a:r>
            <a:br>
              <a:rPr lang="en-US" i="1" dirty="0" smtClean="0"/>
            </a:br>
            <a:r>
              <a:rPr lang="en-US" i="1" dirty="0" smtClean="0"/>
              <a:t>The dropping of the daylight in the West, </a:t>
            </a:r>
            <a:br>
              <a:rPr lang="en-US" i="1" dirty="0" smtClean="0"/>
            </a:br>
            <a:r>
              <a:rPr lang="en-US" i="1" dirty="0" smtClean="0"/>
              <a:t>The bough of cherries some officious fool </a:t>
            </a:r>
            <a:br>
              <a:rPr lang="en-US" i="1" dirty="0" smtClean="0"/>
            </a:br>
            <a:r>
              <a:rPr lang="en-US" i="1" dirty="0" smtClean="0"/>
              <a:t>Broke in the orchard for her, the white mule </a:t>
            </a:r>
            <a:br>
              <a:rPr lang="en-US" i="1" dirty="0" smtClean="0"/>
            </a:br>
            <a:r>
              <a:rPr lang="en-US" i="1" dirty="0" smtClean="0"/>
              <a:t>She rode with round the terrace—all and each </a:t>
            </a:r>
            <a:br>
              <a:rPr lang="en-US" i="1" dirty="0" smtClean="0"/>
            </a:br>
            <a:r>
              <a:rPr lang="en-US" i="1" dirty="0" smtClean="0"/>
              <a:t>Would draw from her alike the approving speech, </a:t>
            </a:r>
            <a:br>
              <a:rPr lang="en-US" i="1"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b="1" i="1" dirty="0" smtClean="0"/>
              <a:t>Or blush, at least.</a:t>
            </a:r>
            <a:r>
              <a:rPr lang="en-US" sz="4000" i="1" dirty="0" smtClean="0"/>
              <a:t> </a:t>
            </a:r>
            <a:r>
              <a:rPr lang="en-US" sz="4000" b="1" i="1" dirty="0" smtClean="0"/>
              <a:t>She thanked men</a:t>
            </a:r>
            <a:r>
              <a:rPr lang="en-US" sz="4000" i="1" dirty="0" smtClean="0"/>
              <a:t>,—good! but thanked </a:t>
            </a:r>
            <a:br>
              <a:rPr lang="en-US" sz="4000" i="1" dirty="0" smtClean="0"/>
            </a:br>
            <a:r>
              <a:rPr lang="en-US" sz="4000" i="1" dirty="0" smtClean="0"/>
              <a:t>Somehow—I know not how—as if she ranked </a:t>
            </a:r>
            <a:br>
              <a:rPr lang="en-US" sz="4000" i="1" dirty="0" smtClean="0"/>
            </a:br>
            <a:r>
              <a:rPr lang="en-US" sz="4000" i="1" dirty="0" smtClean="0"/>
              <a:t>My gift of a nine-hundred-years-old name </a:t>
            </a:r>
            <a:br>
              <a:rPr lang="en-US" sz="4000" i="1" dirty="0" smtClean="0"/>
            </a:b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dirty="0" smtClean="0"/>
              <a:t>With anybody’s gift</a:t>
            </a:r>
            <a:r>
              <a:rPr lang="en-US" i="1" dirty="0" smtClean="0"/>
              <a:t>. </a:t>
            </a:r>
            <a:r>
              <a:rPr lang="en-US" b="1" i="1" dirty="0" smtClean="0"/>
              <a:t>Who’d stoop to blame</a:t>
            </a:r>
            <a:r>
              <a:rPr lang="en-US" i="1" dirty="0" smtClean="0"/>
              <a:t> </a:t>
            </a:r>
            <a:br>
              <a:rPr lang="en-US" i="1" dirty="0" smtClean="0"/>
            </a:br>
            <a:r>
              <a:rPr lang="en-US" i="1" dirty="0" smtClean="0"/>
              <a:t>This sort of trifling? Even had you skill </a:t>
            </a:r>
            <a:br>
              <a:rPr lang="en-US" i="1" dirty="0" smtClean="0"/>
            </a:br>
            <a:r>
              <a:rPr lang="en-US" i="1" dirty="0" smtClean="0"/>
              <a:t>In speech—(which I have not)—to make your will </a:t>
            </a:r>
            <a:br>
              <a:rPr lang="en-US" i="1" dirty="0" smtClean="0"/>
            </a:br>
            <a:r>
              <a:rPr lang="en-US" i="1" dirty="0" smtClean="0"/>
              <a:t>Quite clear to such an one, and say, “Just this </a:t>
            </a:r>
            <a:br>
              <a:rPr lang="en-US" i="1" dirty="0" smtClean="0"/>
            </a:br>
            <a:r>
              <a:rPr lang="en-US" i="1" dirty="0" smtClean="0"/>
              <a:t>Or that in you disgusts me; here you miss, </a:t>
            </a:r>
            <a:br>
              <a:rPr lang="en-US" i="1" dirty="0" smtClean="0"/>
            </a:br>
            <a:r>
              <a:rPr lang="en-US" i="1" dirty="0" smtClean="0"/>
              <a:t>Or there exceed the mark”—and if she let </a:t>
            </a:r>
            <a:br>
              <a:rPr lang="en-US" i="1" dirty="0" smtClean="0"/>
            </a:br>
            <a:r>
              <a:rPr lang="en-US" i="1" dirty="0" smtClean="0"/>
              <a:t>Herself be lessoned so, nor plainly set </a:t>
            </a:r>
            <a:br>
              <a:rPr lang="en-US" i="1" dirty="0" smtClean="0"/>
            </a:br>
            <a:r>
              <a:rPr lang="en-US" i="1" dirty="0" smtClean="0"/>
              <a:t>Her wits to yours, forsooth, and made excuse, </a:t>
            </a:r>
            <a:br>
              <a:rPr lang="en-US" i="1" dirty="0" smtClean="0"/>
            </a:br>
            <a:r>
              <a:rPr lang="en-US" i="1" dirty="0" smtClean="0"/>
              <a:t>—</a:t>
            </a:r>
            <a:r>
              <a:rPr lang="en-US" i="1" dirty="0" err="1" smtClean="0"/>
              <a:t>E’en</a:t>
            </a:r>
            <a:r>
              <a:rPr lang="en-US" i="1" dirty="0" smtClean="0"/>
              <a:t> then would be some stooping; and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dirty="0" smtClean="0"/>
              <a:t>I choose </a:t>
            </a:r>
            <a:br>
              <a:rPr lang="en-US" b="1" i="1" dirty="0" smtClean="0"/>
            </a:br>
            <a:r>
              <a:rPr lang="en-US" b="1" i="1" dirty="0" smtClean="0"/>
              <a:t>Never to stoop.</a:t>
            </a:r>
            <a:r>
              <a:rPr lang="en-US" i="1" dirty="0" smtClean="0"/>
              <a:t> </a:t>
            </a:r>
            <a:r>
              <a:rPr lang="en-US" b="1" i="1" dirty="0" smtClean="0"/>
              <a:t>Oh sir, she smiled</a:t>
            </a:r>
            <a:r>
              <a:rPr lang="en-US" i="1" dirty="0" smtClean="0"/>
              <a:t>, no doubt, </a:t>
            </a:r>
            <a:br>
              <a:rPr lang="en-US" i="1" dirty="0" smtClean="0"/>
            </a:br>
            <a:r>
              <a:rPr lang="en-US" i="1" dirty="0" err="1" smtClean="0"/>
              <a:t>Whene’er</a:t>
            </a:r>
            <a:r>
              <a:rPr lang="en-US" i="1" dirty="0" smtClean="0"/>
              <a:t> I passed her; but who passed without </a:t>
            </a:r>
            <a:br>
              <a:rPr lang="en-US" i="1" dirty="0" smtClean="0"/>
            </a:br>
            <a:r>
              <a:rPr lang="en-US" i="1" dirty="0" smtClean="0"/>
              <a:t>Much the same smile? This grew; I gave commands; </a:t>
            </a:r>
            <a:br>
              <a:rPr lang="en-US" i="1" dirty="0" smtClean="0"/>
            </a:br>
            <a:r>
              <a:rPr lang="en-US" i="1" dirty="0" smtClean="0"/>
              <a:t>Then all </a:t>
            </a:r>
            <a:r>
              <a:rPr lang="en-US" b="1" i="1" dirty="0" smtClean="0"/>
              <a:t>smiles stopped together</a:t>
            </a:r>
            <a:r>
              <a:rPr lang="en-US" i="1" dirty="0" smtClean="0"/>
              <a:t>. There she stands </a:t>
            </a:r>
            <a:br>
              <a:rPr lang="en-US" i="1" dirty="0" smtClean="0"/>
            </a:br>
            <a:r>
              <a:rPr lang="en-US" i="1" dirty="0" smtClean="0"/>
              <a:t>As if alive. </a:t>
            </a:r>
            <a:r>
              <a:rPr lang="en-US" i="1" dirty="0" err="1" smtClean="0"/>
              <a:t>Will’t</a:t>
            </a:r>
            <a:r>
              <a:rPr lang="en-US" i="1" dirty="0" smtClean="0"/>
              <a:t> please you rise? We’ll meet </a:t>
            </a:r>
            <a:br>
              <a:rPr lang="en-US" i="1" dirty="0" smtClean="0"/>
            </a:br>
            <a:r>
              <a:rPr lang="en-US" i="1" dirty="0" smtClean="0"/>
              <a:t>The company below, then</a:t>
            </a:r>
            <a:r>
              <a:rPr lang="en-US" b="1" i="1" dirty="0" smtClean="0"/>
              <a:t>. I</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i="1" dirty="0" smtClean="0"/>
              <a:t>  </a:t>
            </a:r>
            <a:r>
              <a:rPr lang="en-US" b="1" i="1" dirty="0" smtClean="0"/>
              <a:t>I repeat, </a:t>
            </a:r>
            <a:br>
              <a:rPr lang="en-US" b="1" i="1" dirty="0" smtClean="0"/>
            </a:br>
            <a:r>
              <a:rPr lang="en-US" b="1" i="1" dirty="0" smtClean="0"/>
              <a:t>The Count your master’s k</a:t>
            </a:r>
            <a:r>
              <a:rPr lang="en-US" i="1" dirty="0" smtClean="0"/>
              <a:t>nown munificence </a:t>
            </a:r>
            <a:br>
              <a:rPr lang="en-US" i="1" dirty="0" smtClean="0"/>
            </a:br>
            <a:r>
              <a:rPr lang="en-US" i="1" dirty="0" smtClean="0"/>
              <a:t>Is ample warrant that no just pretence </a:t>
            </a:r>
            <a:br>
              <a:rPr lang="en-US" i="1" dirty="0" smtClean="0"/>
            </a:br>
            <a:r>
              <a:rPr lang="en-US" i="1" dirty="0" smtClean="0"/>
              <a:t>Of mine for dowry will be disallowed; </a:t>
            </a:r>
            <a:br>
              <a:rPr lang="en-US" i="1" dirty="0" smtClean="0"/>
            </a:br>
            <a:r>
              <a:rPr lang="en-US" i="1" dirty="0" smtClean="0"/>
              <a:t>Though his fair daughter’s self, as I avowed </a:t>
            </a:r>
            <a:br>
              <a:rPr lang="en-US" i="1" dirty="0" smtClean="0"/>
            </a:br>
            <a:r>
              <a:rPr lang="en-US" i="1" dirty="0" smtClean="0"/>
              <a:t>At starting, is my object. Nay, we’ll go </a:t>
            </a:r>
            <a:br>
              <a:rPr lang="en-US" i="1" dirty="0" smtClean="0"/>
            </a:br>
            <a:r>
              <a:rPr lang="en-US" i="1" dirty="0" smtClean="0"/>
              <a:t>Together down, sir. Notice Neptune, though, </a:t>
            </a:r>
            <a:br>
              <a:rPr lang="en-US" i="1" dirty="0" smtClean="0"/>
            </a:br>
            <a:r>
              <a:rPr lang="en-US" i="1" dirty="0" smtClean="0"/>
              <a:t>Taming a sea-horse, thought a rarity, </a:t>
            </a:r>
            <a:br>
              <a:rPr lang="en-US" i="1" dirty="0" smtClean="0"/>
            </a:br>
            <a:r>
              <a:rPr lang="en-US" i="1" dirty="0" smtClean="0"/>
              <a:t>Which Claus of Innsbruck cast </a:t>
            </a:r>
            <a:r>
              <a:rPr lang="en-US" b="1" i="1" dirty="0" smtClean="0"/>
              <a:t>in bronze for me!</a:t>
            </a:r>
            <a:endParaRPr lang="en-US" dirty="0" smtClean="0"/>
          </a:p>
          <a:p>
            <a:pPr algn="l"/>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ROBERT BROWNING (1812-1889)</a:t>
            </a:r>
          </a:p>
          <a:p>
            <a:pPr algn="l"/>
            <a:r>
              <a:rPr lang="en-US" dirty="0" smtClean="0"/>
              <a:t>Browning was born of parents who were not rich but were well off enough to enable the son, whose genius they recognizes, to dedicate himself to literature. He married the poet Elizabeth </a:t>
            </a:r>
            <a:r>
              <a:rPr lang="en-US" dirty="0" err="1" smtClean="0"/>
              <a:t>Barret</a:t>
            </a:r>
            <a:r>
              <a:rPr lang="en-US" dirty="0" smtClean="0"/>
              <a:t> in 1846. He and his wife  had lived in Italy since their marriage till his wife’s death in 1861. Then he returned to London and lived there till his death in 1889.</a:t>
            </a:r>
          </a:p>
          <a:p>
            <a:pPr algn="l"/>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b="1" dirty="0" smtClean="0"/>
              <a:t> </a:t>
            </a:r>
            <a:r>
              <a:rPr lang="en-US" b="1" dirty="0" smtClean="0"/>
              <a:t>Summary </a:t>
            </a:r>
            <a:r>
              <a:rPr lang="en-US" b="1" dirty="0" smtClean="0"/>
              <a:t>and Commentary</a:t>
            </a:r>
            <a:r>
              <a:rPr lang="en-US" dirty="0" smtClean="0"/>
              <a:t> </a:t>
            </a:r>
          </a:p>
          <a:p>
            <a:pPr algn="l"/>
            <a:r>
              <a:rPr lang="en-US" dirty="0" smtClean="0"/>
              <a:t>.......Upstairs at his palace in October of 1564, the Duke of Ferrara–a city in northeast Italy on a branch of the Po River–shows a portrait of his late wife, who died in 1561, to a representative of the Count of Tyrol, an Austrian nobleman. The duke plans to marry the count’s daughter after he negotiates for a handsome dowry from the count.  </a:t>
            </a:r>
            <a:br>
              <a:rPr lang="en-US"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While discussing the portrait, the duke also discusses his relationship with the late countess, revealing himself–wittingly or unwittingly–as a domineering husband who regarded his beautiful wife as a mere object, a possession whose sole mission was to please him. His comments are sometimes straightforward and frank and sometimes subtle and ambiguous. Several remarks hint that he may have murdered his wife, just a teenager at the time of her death two years after she married him, but the oblique and roundabout language in which he couches these remarks falls short of an open confession.  </a:t>
            </a:r>
            <a:br>
              <a:rPr lang="en-US" sz="2800" dirty="0" smtClean="0"/>
            </a:b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dirty="0" smtClean="0"/>
              <a:t>The duke tells the Austrian emissary that he admires the portrait of the duchess but was exasperated with his wife while she was alive, for she devoted as much attention to trivialities –as she did to him.  , he says, “I gave commands; / “Then all [of her] smiles stopped together.”  </a:t>
            </a:r>
            <a:br>
              <a:rPr lang="en-US" dirty="0" smtClean="0"/>
            </a:br>
            <a:r>
              <a:rPr lang="en-US" dirty="0" smtClean="0"/>
              <a:t>.......Does </a:t>
            </a:r>
            <a:r>
              <a:rPr lang="en-US" i="1" dirty="0" smtClean="0"/>
              <a:t>commands</a:t>
            </a:r>
            <a:r>
              <a:rPr lang="en-US" dirty="0" smtClean="0"/>
              <a:t> mean that he ordered someone to kill her? </a:t>
            </a:r>
          </a:p>
          <a:p>
            <a:pPr algn="l"/>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4000" dirty="0" smtClean="0"/>
              <a:t>The poem does not provide enough information to answer these questions. Nor does it provide enough information to determine whether the duke is lying about his wife or exaggerating her faults. Whatever the case, research into her life has resulted in speculation that she was poisoned.</a:t>
            </a:r>
            <a:br>
              <a:rPr lang="en-US" sz="4000" dirty="0" smtClean="0"/>
            </a:br>
            <a:endParaRPr lang="en-US" sz="4000"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2800" dirty="0" smtClean="0"/>
              <a:t>This poem is loosely based on historical events involving Alfonso, the Duke of Ferrara, who lived in the </a:t>
            </a:r>
            <a:r>
              <a:rPr lang="en-US" sz="2800" cap="small" dirty="0" smtClean="0"/>
              <a:t>16</a:t>
            </a:r>
            <a:r>
              <a:rPr lang="en-US" sz="2800" dirty="0" smtClean="0"/>
              <a:t>th century. The Duke is the speaker of the poem, and tells us he is entertaining an emissary who has come to negotiate the Duke’s marriage (he has recently been widowed) to the daughter of another powerful family. As he shows the visitor through his palace, he stops before a portrait of the late Duchess, apparently a young and lovely girl. The Duke begins reminiscing about the portrait sessions, then about the Duchess herself.</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“My Last Duchess-</a:t>
            </a:r>
            <a:r>
              <a:rPr lang="en-US" b="1" dirty="0" smtClean="0"/>
              <a:t>Robert Browning</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l"/>
            <a:r>
              <a:rPr lang="en-US" sz="3600" b="1" dirty="0" smtClean="0"/>
              <a:t>The Portrait of the Duchess</a:t>
            </a:r>
            <a:r>
              <a:rPr lang="en-US" sz="3600" dirty="0" smtClean="0"/>
              <a:t> </a:t>
            </a:r>
          </a:p>
          <a:p>
            <a:pPr algn="l"/>
            <a:r>
              <a:rPr lang="en-US" sz="3600" dirty="0" smtClean="0"/>
              <a:t>.......The portrait of the late Duchess of Ferrara is a fresco, a type of work painted in watercolors directly on a plaster wall. The portrait symbolizes the duke's possessive and controlling nature in as much as the duchess has become an art object which he owns and controls. </a:t>
            </a:r>
          </a:p>
          <a:p>
            <a:pPr algn="l"/>
            <a:r>
              <a:rPr lang="en-US" sz="3600" b="1" dirty="0" smtClean="0"/>
              <a:t> </a:t>
            </a:r>
            <a:endParaRPr lang="en-US" sz="3600"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1965</TotalTime>
  <Words>808</Words>
  <Application>Microsoft Office PowerPoint</Application>
  <PresentationFormat>A4 Paper (210x297 mm)‎</PresentationFormat>
  <Paragraphs>63</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10th  Lecture</vt:lpstr>
      <vt:lpstr>The Victorian Poetry </vt:lpstr>
      <vt:lpstr>The Victorian Poetry</vt:lpstr>
      <vt:lpstr>The Victorian Poetry</vt:lpstr>
      <vt:lpstr>The Victorian Poetry</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“My Last Duchess-Robert Browning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152</cp:revision>
  <dcterms:created xsi:type="dcterms:W3CDTF">2009-10-14T19:14:34Z</dcterms:created>
  <dcterms:modified xsi:type="dcterms:W3CDTF">2012-03-04T22:53:28Z</dcterms:modified>
</cp:coreProperties>
</file>