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80" r:id="rId4"/>
    <p:sldId id="279" r:id="rId5"/>
    <p:sldId id="278" r:id="rId6"/>
    <p:sldId id="277" r:id="rId7"/>
    <p:sldId id="276" r:id="rId8"/>
    <p:sldId id="275" r:id="rId9"/>
    <p:sldId id="274" r:id="rId10"/>
    <p:sldId id="273" r:id="rId11"/>
    <p:sldId id="272" r:id="rId12"/>
    <p:sldId id="271" r:id="rId13"/>
    <p:sldId id="270" r:id="rId14"/>
    <p:sldId id="269" r:id="rId15"/>
    <p:sldId id="268" r:id="rId16"/>
    <p:sldId id="267" r:id="rId17"/>
    <p:sldId id="281" r:id="rId18"/>
    <p:sldId id="282" r:id="rId19"/>
    <p:sldId id="283" r:id="rId20"/>
    <p:sldId id="285" r:id="rId21"/>
    <p:sldId id="284" r:id="rId22"/>
    <p:sldId id="286" r:id="rId23"/>
    <p:sldId id="287" r:id="rId24"/>
    <p:sldId id="288" r:id="rId25"/>
    <p:sldId id="289"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82" d="100"/>
          <a:sy n="82" d="100"/>
        </p:scale>
        <p:origin x="-828"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gradesaver.com/black-boy/"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en.wikipedia.org/wiki/William_Wordsworth" TargetMode="External"/><Relationship Id="rId2" Type="http://schemas.openxmlformats.org/officeDocument/2006/relationships/hyperlink" Target="http://en.wikipedia.org/wiki/Romantic_poetry"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smtClean="0"/>
          </a:p>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4038600"/>
          </a:xfrm>
          <a:prstGeom prst="rect">
            <a:avLst/>
          </a:prstGeom>
          <a:noFill/>
          <a:ln w="9525">
            <a:noFill/>
            <a:miter lim="800000"/>
            <a:headEnd/>
            <a:tailEnd/>
          </a:ln>
        </p:spPr>
        <p:txBody>
          <a:bodyPr anchor="ctr"/>
          <a:lstStyle/>
          <a:p>
            <a:pPr algn="ctr"/>
            <a:r>
              <a:rPr lang="en-US" sz="2400" b="1" dirty="0" smtClean="0">
                <a:solidFill>
                  <a:srgbClr val="7F7F7F"/>
                </a:solidFill>
                <a:latin typeface="Calibri" pitchFamily="34" charset="0"/>
                <a:cs typeface="Times New Roman" pitchFamily="18" charset="0"/>
              </a:rPr>
              <a:t>  English Poetry from Romantics to Moderns</a:t>
            </a:r>
          </a:p>
          <a:p>
            <a:pPr algn="ctr"/>
            <a:r>
              <a:rPr lang="en-US" sz="2400" b="1" dirty="0" smtClean="0">
                <a:solidFill>
                  <a:srgbClr val="7F7F7F"/>
                </a:solidFill>
                <a:latin typeface="Calibri" pitchFamily="34" charset="0"/>
                <a:cs typeface="Times New Roman" pitchFamily="18" charset="0"/>
              </a:rPr>
              <a:t>Instructor : Dr. Ibrahim </a:t>
            </a:r>
            <a:r>
              <a:rPr lang="en-US" sz="2400" b="1" dirty="0" err="1" smtClean="0">
                <a:solidFill>
                  <a:srgbClr val="7F7F7F"/>
                </a:solidFill>
                <a:latin typeface="Calibri" pitchFamily="34" charset="0"/>
                <a:cs typeface="Times New Roman" pitchFamily="18" charset="0"/>
              </a:rPr>
              <a:t>Elshinnawy</a:t>
            </a:r>
            <a:r>
              <a:rPr lang="en-US" sz="2400" b="1" dirty="0" smtClean="0">
                <a:solidFill>
                  <a:srgbClr val="7F7F7F"/>
                </a:solidFill>
                <a:latin typeface="Calibri" pitchFamily="34" charset="0"/>
                <a:cs typeface="Times New Roman" pitchFamily="18" charset="0"/>
              </a:rPr>
              <a:t> </a:t>
            </a:r>
            <a:endParaRPr lang="en-US" sz="2400" b="1" dirty="0" smtClean="0">
              <a:solidFill>
                <a:srgbClr val="7F7F7F"/>
              </a:solidFill>
              <a:latin typeface="Calibri" pitchFamily="34" charset="0"/>
            </a:endParaRPr>
          </a:p>
          <a:p>
            <a:pPr algn="ctr"/>
            <a:endParaRPr lang="en-US" sz="2400" b="1"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14</a:t>
            </a:r>
            <a:r>
              <a:rPr lang="en-US" spc="-150" baseline="30000" dirty="0" smtClean="0">
                <a:solidFill>
                  <a:srgbClr val="376092"/>
                </a:solidFill>
                <a:latin typeface="ae_AlMateen" pitchFamily="2" charset="-78"/>
                <a:cs typeface="ae_AlMateen" pitchFamily="2" charset="-78"/>
              </a:rPr>
              <a:t>th</a:t>
            </a:r>
            <a:r>
              <a:rPr lang="en-US" spc="-150" dirty="0" smtClean="0">
                <a:solidFill>
                  <a:srgbClr val="376092"/>
                </a:solidFill>
                <a:latin typeface="ae_AlMateen" pitchFamily="2" charset="-78"/>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General Revision</a:t>
            </a:r>
            <a:endParaRPr lang="en-US" dirty="0"/>
          </a:p>
        </p:txBody>
      </p:sp>
      <p:sp>
        <p:nvSpPr>
          <p:cNvPr id="3" name="عنصر نائب للمحتوى 2"/>
          <p:cNvSpPr>
            <a:spLocks noGrp="1"/>
          </p:cNvSpPr>
          <p:nvPr>
            <p:ph idx="1"/>
          </p:nvPr>
        </p:nvSpPr>
        <p:spPr/>
        <p:txBody>
          <a:bodyPr/>
          <a:lstStyle/>
          <a:p>
            <a:pPr algn="l"/>
            <a:r>
              <a:rPr lang="en-US" dirty="0" smtClean="0"/>
              <a:t>The Romantic  Movement in literature is one of the most influential literary movements. It covered the first half of the nineteenth century, but it s influence can still be felt everywhere in literature. The French Revolution with its ideals of liberty, equality and fraternity gave spark to the Romantic Movement.</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General Revision</a:t>
            </a:r>
            <a:endParaRPr lang="en-US" dirty="0"/>
          </a:p>
        </p:txBody>
      </p:sp>
      <p:sp>
        <p:nvSpPr>
          <p:cNvPr id="3" name="عنصر نائب للمحتوى 2"/>
          <p:cNvSpPr>
            <a:spLocks noGrp="1"/>
          </p:cNvSpPr>
          <p:nvPr>
            <p:ph idx="1"/>
          </p:nvPr>
        </p:nvSpPr>
        <p:spPr/>
        <p:txBody>
          <a:bodyPr/>
          <a:lstStyle/>
          <a:p>
            <a:pPr algn="l"/>
            <a:r>
              <a:rPr lang="en-US" b="1" u="sng" dirty="0" smtClean="0"/>
              <a:t>The main characteristics of Romantic Poetry</a:t>
            </a:r>
          </a:p>
          <a:p>
            <a:pPr lvl="0" algn="l"/>
            <a:r>
              <a:rPr lang="en-US" dirty="0" smtClean="0"/>
              <a:t>1-Romantic poetry shows a new faith in man with all his feelings, senses and all the sides of his experiences.</a:t>
            </a:r>
          </a:p>
          <a:p>
            <a:pPr lvl="0" algn="l"/>
            <a:r>
              <a:rPr lang="en-US" dirty="0" smtClean="0"/>
              <a:t>2-It rejected rational intellect as the only source of poetry and stressed imagination and intuition as the supreme faculties of the poet.</a:t>
            </a:r>
          </a:p>
          <a:p>
            <a:pPr lvl="0" algn="l"/>
            <a:r>
              <a:rPr lang="en-US" dirty="0" smtClean="0"/>
              <a:t>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General Revision</a:t>
            </a:r>
            <a:endParaRPr lang="en-US" dirty="0"/>
          </a:p>
        </p:txBody>
      </p:sp>
      <p:sp>
        <p:nvSpPr>
          <p:cNvPr id="3" name="عنصر نائب للمحتوى 2"/>
          <p:cNvSpPr>
            <a:spLocks noGrp="1"/>
          </p:cNvSpPr>
          <p:nvPr>
            <p:ph idx="1"/>
          </p:nvPr>
        </p:nvSpPr>
        <p:spPr/>
        <p:txBody>
          <a:bodyPr/>
          <a:lstStyle/>
          <a:p>
            <a:pPr lvl="0" algn="l"/>
            <a:r>
              <a:rPr lang="en-US" dirty="0" smtClean="0"/>
              <a:t>3-The poet of the Romantics was a man speaking to men, but he was endowed with some special insight into the nature of things.</a:t>
            </a:r>
          </a:p>
          <a:p>
            <a:pPr lvl="0" algn="l"/>
            <a:r>
              <a:rPr lang="en-US" dirty="0" smtClean="0"/>
              <a:t>4-Poetry to the Romantics is an expression of emotions inspired by the feelings of the individual poet. The Romantic poet is gifted with a strong “ organic sensibility.</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General Revision</a:t>
            </a:r>
            <a:endParaRPr lang="en-US" dirty="0"/>
          </a:p>
        </p:txBody>
      </p:sp>
      <p:sp>
        <p:nvSpPr>
          <p:cNvPr id="3" name="عنصر نائب للمحتوى 2"/>
          <p:cNvSpPr>
            <a:spLocks noGrp="1"/>
          </p:cNvSpPr>
          <p:nvPr>
            <p:ph idx="1"/>
          </p:nvPr>
        </p:nvSpPr>
        <p:spPr/>
        <p:txBody>
          <a:bodyPr/>
          <a:lstStyle/>
          <a:p>
            <a:pPr algn="ctr"/>
            <a:r>
              <a:rPr lang="en-US" sz="3600" b="1" u="sng" dirty="0" smtClean="0"/>
              <a:t>Literary Terms</a:t>
            </a:r>
          </a:p>
          <a:p>
            <a:pPr algn="ctr"/>
            <a:endParaRPr lang="en-US" dirty="0" smtClean="0"/>
          </a:p>
          <a:p>
            <a:pPr algn="l"/>
            <a:r>
              <a:rPr lang="en-US" b="1" dirty="0" smtClean="0"/>
              <a:t>1-</a:t>
            </a:r>
            <a:r>
              <a:rPr lang="en-US" b="1" u="sng" dirty="0" smtClean="0"/>
              <a:t>Personification</a:t>
            </a:r>
            <a:r>
              <a:rPr lang="en-US" b="1" dirty="0" smtClean="0"/>
              <a:t> is giving inanimate objects or abstract ideas human qualities or actions; making non-human things appear as human.</a:t>
            </a:r>
            <a:r>
              <a:rPr lang="en-US" dirty="0" smtClean="0"/>
              <a:t> </a:t>
            </a:r>
          </a:p>
          <a:p>
            <a:pPr algn="l"/>
            <a:r>
              <a:rPr lang="en-US" b="1" dirty="0" smtClean="0"/>
              <a:t>2-</a:t>
            </a:r>
            <a:r>
              <a:rPr lang="en-US" b="1" u="sng" dirty="0" smtClean="0"/>
              <a:t>Metaphor</a:t>
            </a:r>
            <a:r>
              <a:rPr lang="en-US" b="1" dirty="0" smtClean="0"/>
              <a:t>: a comparison between two objects for the purpose of describing one of them; a metaphor  states that the one object is the other.</a:t>
            </a:r>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General Revision</a:t>
            </a:r>
            <a:endParaRPr lang="en-US" dirty="0"/>
          </a:p>
        </p:txBody>
      </p:sp>
      <p:sp>
        <p:nvSpPr>
          <p:cNvPr id="3" name="عنصر نائب للمحتوى 2"/>
          <p:cNvSpPr>
            <a:spLocks noGrp="1"/>
          </p:cNvSpPr>
          <p:nvPr>
            <p:ph idx="1"/>
          </p:nvPr>
        </p:nvSpPr>
        <p:spPr/>
        <p:txBody>
          <a:bodyPr/>
          <a:lstStyle/>
          <a:p>
            <a:pPr algn="l"/>
            <a:r>
              <a:rPr lang="en-US" b="1" u="sng" dirty="0" smtClean="0"/>
              <a:t>William Blake (1757-1827)</a:t>
            </a:r>
            <a:endParaRPr lang="en-US" u="sng" dirty="0" smtClean="0"/>
          </a:p>
          <a:p>
            <a:pPr algn="l"/>
            <a:r>
              <a:rPr lang="en-US" b="1" u="sng" dirty="0" smtClean="0"/>
              <a:t>The Little Black Boy</a:t>
            </a:r>
            <a:endParaRPr lang="en-US" u="sng" dirty="0" smtClean="0"/>
          </a:p>
          <a:p>
            <a:pPr algn="l"/>
            <a:r>
              <a:rPr lang="en-US" dirty="0" smtClean="0"/>
              <a:t>This is one of the “ Songs of Innocence”. It was written by Blake as an attempt on his part to help in abolishing slave- trade. It is a plea against “ racial discrimination”. He believes that people  are equal regardless of their color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General Revision</a:t>
            </a:r>
            <a:endParaRPr lang="en-US" dirty="0"/>
          </a:p>
        </p:txBody>
      </p:sp>
      <p:sp>
        <p:nvSpPr>
          <p:cNvPr id="3" name="عنصر نائب للمحتوى 2"/>
          <p:cNvSpPr>
            <a:spLocks noGrp="1"/>
          </p:cNvSpPr>
          <p:nvPr>
            <p:ph idx="1"/>
          </p:nvPr>
        </p:nvSpPr>
        <p:spPr/>
        <p:txBody>
          <a:bodyPr/>
          <a:lstStyle/>
          <a:p>
            <a:pPr algn="l"/>
            <a:r>
              <a:rPr lang="en-US" b="1" dirty="0" smtClean="0"/>
              <a:t>Analysis</a:t>
            </a:r>
            <a:endParaRPr lang="en-US" dirty="0" smtClean="0"/>
          </a:p>
          <a:p>
            <a:pPr algn="l"/>
            <a:r>
              <a:rPr lang="en-US" dirty="0" smtClean="0"/>
              <a:t>"The Little </a:t>
            </a:r>
            <a:r>
              <a:rPr lang="en-US" dirty="0" smtClean="0">
                <a:hlinkClick r:id="rId2"/>
              </a:rPr>
              <a:t>Black Boy</a:t>
            </a:r>
            <a:r>
              <a:rPr lang="en-US" dirty="0" smtClean="0"/>
              <a:t>" consists of seven heroic stanzas, which are quatrains following the ABAB rhyme scheme. The first two stanzas describe the boy's mother and the influence she has had on his life. The third, fourth, and fifth stanzas recall the mother's exact words in her lessons to her son. The final two stanzas describe how the black boy communicates his lesson to the white English boy for whom he has a great affection.</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General Revision</a:t>
            </a:r>
            <a:endParaRPr lang="en-US" dirty="0"/>
          </a:p>
        </p:txBody>
      </p:sp>
      <p:sp>
        <p:nvSpPr>
          <p:cNvPr id="3" name="عنصر نائب للمحتوى 2"/>
          <p:cNvSpPr>
            <a:spLocks noGrp="1"/>
          </p:cNvSpPr>
          <p:nvPr>
            <p:ph idx="1"/>
          </p:nvPr>
        </p:nvSpPr>
        <p:spPr/>
        <p:txBody>
          <a:bodyPr/>
          <a:lstStyle/>
          <a:p>
            <a:pPr algn="ctr"/>
            <a:r>
              <a:rPr lang="en-US" b="1" dirty="0" smtClean="0"/>
              <a:t>William Blake (1757-1827)-</a:t>
            </a:r>
            <a:r>
              <a:rPr lang="en-US" dirty="0" smtClean="0"/>
              <a:t>The </a:t>
            </a:r>
            <a:r>
              <a:rPr lang="en-US" dirty="0" err="1" smtClean="0"/>
              <a:t>Tyger</a:t>
            </a:r>
            <a:endParaRPr lang="en-US" dirty="0" smtClean="0"/>
          </a:p>
          <a:p>
            <a:pPr algn="l"/>
            <a:r>
              <a:rPr lang="en-US" dirty="0" smtClean="0"/>
              <a:t>It has two levels of  understanding:</a:t>
            </a:r>
          </a:p>
          <a:p>
            <a:pPr lvl="0" algn="l"/>
            <a:r>
              <a:rPr lang="en-US" b="1" dirty="0" smtClean="0"/>
              <a:t>1-On the surface</a:t>
            </a:r>
            <a:r>
              <a:rPr lang="en-US" dirty="0" smtClean="0"/>
              <a:t>, it portrays an image of a tiger which is compared to a fire burning at night.</a:t>
            </a:r>
          </a:p>
          <a:p>
            <a:pPr lvl="0" algn="l"/>
            <a:r>
              <a:rPr lang="en-US" dirty="0" smtClean="0"/>
              <a:t>2-But on </a:t>
            </a:r>
            <a:r>
              <a:rPr lang="en-US" b="1" dirty="0" smtClean="0"/>
              <a:t>a deeper level</a:t>
            </a:r>
            <a:r>
              <a:rPr lang="en-US" dirty="0" smtClean="0"/>
              <a:t>, the tiger here is an embodiment of God’s creative ability.</a:t>
            </a:r>
          </a:p>
          <a:p>
            <a:pPr algn="l"/>
            <a:r>
              <a:rPr lang="en-US" dirty="0" smtClean="0"/>
              <a:t>The poem is more about the creator of the tiger than it is about the tiger itself. </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General Revision</a:t>
            </a:r>
            <a:endParaRPr lang="en-US" dirty="0"/>
          </a:p>
        </p:txBody>
      </p:sp>
      <p:sp>
        <p:nvSpPr>
          <p:cNvPr id="3" name="عنصر نائب للمحتوى 2"/>
          <p:cNvSpPr>
            <a:spLocks noGrp="1"/>
          </p:cNvSpPr>
          <p:nvPr>
            <p:ph idx="1"/>
          </p:nvPr>
        </p:nvSpPr>
        <p:spPr/>
        <p:txBody>
          <a:bodyPr/>
          <a:lstStyle/>
          <a:p>
            <a:pPr algn="l"/>
            <a:r>
              <a:rPr lang="en-US" dirty="0" smtClean="0"/>
              <a:t>The </a:t>
            </a:r>
            <a:r>
              <a:rPr lang="en-US" dirty="0" err="1" smtClean="0"/>
              <a:t>Tyger</a:t>
            </a:r>
            <a:r>
              <a:rPr lang="en-US" dirty="0" smtClean="0"/>
              <a:t>" contains only six stanzas, and each stanza is four lines long. The first and last stanzas are the same, except for one word change: "could" becomes "dare."</a:t>
            </a:r>
            <a:br>
              <a:rPr lang="en-US" dirty="0" smtClean="0"/>
            </a:br>
            <a:r>
              <a:rPr lang="en-US" dirty="0" smtClean="0"/>
              <a:t/>
            </a:r>
            <a:br>
              <a:rPr lang="en-US" dirty="0" smtClean="0"/>
            </a:br>
            <a:r>
              <a:rPr lang="en-US" dirty="0" smtClean="0"/>
              <a:t>"The </a:t>
            </a:r>
            <a:r>
              <a:rPr lang="en-US" dirty="0" err="1" smtClean="0"/>
              <a:t>Tyger</a:t>
            </a:r>
            <a:r>
              <a:rPr lang="en-US" dirty="0" smtClean="0"/>
              <a:t>" is a poem made of questions. There are no less than thirteen question marks and only one full sentence that ends with a period instead of a question mark.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General Revision</a:t>
            </a:r>
            <a:endParaRPr lang="en-US" dirty="0"/>
          </a:p>
        </p:txBody>
      </p:sp>
      <p:sp>
        <p:nvSpPr>
          <p:cNvPr id="3" name="عنصر نائب للمحتوى 2"/>
          <p:cNvSpPr>
            <a:spLocks noGrp="1"/>
          </p:cNvSpPr>
          <p:nvPr>
            <p:ph idx="1"/>
          </p:nvPr>
        </p:nvSpPr>
        <p:spPr/>
        <p:txBody>
          <a:bodyPr/>
          <a:lstStyle/>
          <a:p>
            <a:pPr algn="l"/>
            <a:r>
              <a:rPr lang="en-US" dirty="0" smtClean="0"/>
              <a:t>Wordsworth  -</a:t>
            </a:r>
            <a:r>
              <a:rPr lang="en-US" b="1" dirty="0" smtClean="0"/>
              <a:t>"Daffodils" (1804)</a:t>
            </a:r>
          </a:p>
          <a:p>
            <a:pPr algn="l"/>
            <a:r>
              <a:rPr lang="en-US" b="1" dirty="0" smtClean="0"/>
              <a:t>Title and Theme of the Poem 'Daffodils'</a:t>
            </a:r>
            <a:r>
              <a:rPr lang="en-US" dirty="0" smtClean="0"/>
              <a:t/>
            </a:r>
            <a:br>
              <a:rPr lang="en-US" dirty="0" smtClean="0"/>
            </a:br>
            <a:r>
              <a:rPr lang="en-US" dirty="0" smtClean="0"/>
              <a:t>The title, 'Daffodils' is a simple word that reminds us about the arrival of the spring season, when the field is full of daffodils. Daffodils are yellow flowers, having an amazing shape and beautiful fragrance. A bunch of daffodils symbolize the joys and happiness of life.</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General Revision</a:t>
            </a:r>
            <a:endParaRPr lang="en-US" dirty="0"/>
          </a:p>
        </p:txBody>
      </p:sp>
      <p:sp>
        <p:nvSpPr>
          <p:cNvPr id="3" name="عنصر نائب للمحتوى 2"/>
          <p:cNvSpPr>
            <a:spLocks noGrp="1"/>
          </p:cNvSpPr>
          <p:nvPr>
            <p:ph idx="1"/>
          </p:nvPr>
        </p:nvSpPr>
        <p:spPr/>
        <p:txBody>
          <a:bodyPr/>
          <a:lstStyle/>
          <a:p>
            <a:pPr algn="l"/>
            <a:r>
              <a:rPr lang="en-US" b="1" dirty="0" smtClean="0"/>
              <a:t>Commentary</a:t>
            </a:r>
            <a:endParaRPr lang="en-US" dirty="0" smtClean="0"/>
          </a:p>
          <a:p>
            <a:pPr algn="l"/>
            <a:r>
              <a:rPr lang="en-US" dirty="0" smtClean="0"/>
              <a:t>The poem is about the everlasting effect of nature on man: the influence of nature exceeds the limits of a situation and goes far beyond that. In this poem, the poet saw a group of beautiful, yellow flowers, and he was attracted by their beauty. After leaving the scene and returning back to his  ordinary life, he recollected the beautiful sight of the flowers and lived in the same situation again, which filled him with happiness.</a:t>
            </a:r>
          </a:p>
          <a:p>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General Revision</a:t>
            </a:r>
            <a:endParaRPr lang="en-US" dirty="0"/>
          </a:p>
        </p:txBody>
      </p:sp>
      <p:sp>
        <p:nvSpPr>
          <p:cNvPr id="3" name="عنصر نائب للمحتوى 2"/>
          <p:cNvSpPr>
            <a:spLocks noGrp="1"/>
          </p:cNvSpPr>
          <p:nvPr>
            <p:ph idx="1"/>
          </p:nvPr>
        </p:nvSpPr>
        <p:spPr/>
        <p:txBody>
          <a:bodyPr/>
          <a:lstStyle/>
          <a:p>
            <a:pPr algn="ctr"/>
            <a:r>
              <a:rPr lang="en-US" dirty="0" smtClean="0"/>
              <a:t>Wordsworth- </a:t>
            </a:r>
            <a:r>
              <a:rPr lang="en-US" b="1" u="sng" dirty="0" smtClean="0"/>
              <a:t>THE RAINBOW</a:t>
            </a:r>
            <a:r>
              <a:rPr lang="en-US" dirty="0" smtClean="0"/>
              <a:t/>
            </a:r>
            <a:br>
              <a:rPr lang="en-US" dirty="0" smtClean="0"/>
            </a:br>
            <a:r>
              <a:rPr lang="en-US" b="1" dirty="0" smtClean="0"/>
              <a:t>My Heart Leaps Up</a:t>
            </a:r>
            <a:r>
              <a:rPr lang="en-US" dirty="0" smtClean="0"/>
              <a:t>, also known as </a:t>
            </a:r>
            <a:r>
              <a:rPr lang="en-US" b="1" dirty="0" smtClean="0"/>
              <a:t>The Rainbow</a:t>
            </a:r>
            <a:r>
              <a:rPr lang="en-US" dirty="0" smtClean="0"/>
              <a:t>, is a poem by the British </a:t>
            </a:r>
            <a:r>
              <a:rPr lang="en-US" u="sng" dirty="0" smtClean="0">
                <a:hlinkClick r:id="rId2" tooltip="Romantic poetry"/>
              </a:rPr>
              <a:t>Romantic Poet</a:t>
            </a:r>
            <a:r>
              <a:rPr lang="en-US" dirty="0" smtClean="0"/>
              <a:t> </a:t>
            </a:r>
            <a:r>
              <a:rPr lang="en-US" u="sng" dirty="0" smtClean="0">
                <a:hlinkClick r:id="rId3" tooltip="William Wordsworth"/>
              </a:rPr>
              <a:t>William Wordsworth</a:t>
            </a:r>
            <a:r>
              <a:rPr lang="en-US" dirty="0" smtClean="0"/>
              <a:t>. Noted for its simplicity of structure and language, it describes the joy that he feels when he sees a rainbow and notes that he has felt this way since his childhood. He concludes the poem by noting how his childhood has shaped his current views and stating that "the child is father of the man“.</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General Revision</a:t>
            </a:r>
            <a:endParaRPr lang="en-US" dirty="0"/>
          </a:p>
        </p:txBody>
      </p:sp>
      <p:sp>
        <p:nvSpPr>
          <p:cNvPr id="3" name="عنصر نائب للمحتوى 2"/>
          <p:cNvSpPr>
            <a:spLocks noGrp="1"/>
          </p:cNvSpPr>
          <p:nvPr>
            <p:ph idx="1"/>
          </p:nvPr>
        </p:nvSpPr>
        <p:spPr/>
        <p:txBody>
          <a:bodyPr/>
          <a:lstStyle/>
          <a:p>
            <a:pPr algn="l"/>
            <a:r>
              <a:rPr lang="en-US" b="1" dirty="0" smtClean="0"/>
              <a:t>She Walks in Beauty-</a:t>
            </a:r>
            <a:r>
              <a:rPr lang="en-US" dirty="0" smtClean="0"/>
              <a:t>Byron (1788-1824)</a:t>
            </a:r>
            <a:br>
              <a:rPr lang="en-US" dirty="0" smtClean="0"/>
            </a:br>
            <a:r>
              <a:rPr lang="en-US" b="1" dirty="0" smtClean="0"/>
              <a:t>Theme</a:t>
            </a:r>
            <a:r>
              <a:rPr lang="en-US" dirty="0" smtClean="0"/>
              <a:t> </a:t>
            </a:r>
          </a:p>
          <a:p>
            <a:pPr algn="l"/>
            <a:r>
              <a:rPr lang="en-US" dirty="0" smtClean="0"/>
              <a:t>The theme of the poem is the woman's exceptional beauty, internal as well as external. The first stanza praises her physical beauty. The second and third stanzas praise both her physical and spiritual, or intellectual, beauty.  </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General Revision</a:t>
            </a:r>
            <a:endParaRPr lang="en-US" dirty="0"/>
          </a:p>
        </p:txBody>
      </p:sp>
      <p:sp>
        <p:nvSpPr>
          <p:cNvPr id="3" name="عنصر نائب للمحتوى 2"/>
          <p:cNvSpPr>
            <a:spLocks noGrp="1"/>
          </p:cNvSpPr>
          <p:nvPr>
            <p:ph idx="1"/>
          </p:nvPr>
        </p:nvSpPr>
        <p:spPr/>
        <p:txBody>
          <a:bodyPr/>
          <a:lstStyle/>
          <a:p>
            <a:pPr algn="l"/>
            <a:r>
              <a:rPr lang="en-US" b="1" dirty="0" smtClean="0"/>
              <a:t>Commentary- of Lord Byron's-'She Walks in Beauty'</a:t>
            </a:r>
          </a:p>
          <a:p>
            <a:pPr algn="l"/>
            <a:r>
              <a:rPr lang="en-US" dirty="0" smtClean="0"/>
              <a:t>The poet is describing a woman. He says: her beauty is like the beauty of a clear, starlit night. It is a beauty that combines the most attractive elements of darkness and brightness. It is a gentle, soft beauty like the beauty of night which is more tender than that of the day.</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General Revision</a:t>
            </a:r>
            <a:endParaRPr lang="en-US" dirty="0"/>
          </a:p>
        </p:txBody>
      </p:sp>
      <p:sp>
        <p:nvSpPr>
          <p:cNvPr id="3" name="عنصر نائب للمحتوى 2"/>
          <p:cNvSpPr>
            <a:spLocks noGrp="1"/>
          </p:cNvSpPr>
          <p:nvPr>
            <p:ph idx="1"/>
          </p:nvPr>
        </p:nvSpPr>
        <p:spPr/>
        <p:txBody>
          <a:bodyPr/>
          <a:lstStyle/>
          <a:p>
            <a:pPr algn="ctr"/>
            <a:r>
              <a:rPr lang="en-US" dirty="0" smtClean="0"/>
              <a:t>Byron- </a:t>
            </a:r>
            <a:r>
              <a:rPr lang="es-ES" b="1" dirty="0" smtClean="0"/>
              <a:t>WHEN WE TWO PARTED</a:t>
            </a:r>
          </a:p>
          <a:p>
            <a:pPr algn="l"/>
            <a:r>
              <a:rPr lang="es-ES" b="1" u="sng" dirty="0" smtClean="0"/>
              <a:t>INTRODUCTION</a:t>
            </a:r>
            <a:endParaRPr lang="en-US" dirty="0" smtClean="0"/>
          </a:p>
          <a:p>
            <a:pPr algn="l"/>
            <a:r>
              <a:rPr lang="en-GB" dirty="0" smtClean="0"/>
              <a:t>This poem is about the love, first, and later the hatred a man feels towards who was his beloved because she left him. It’s a very typical Romantic poem, typical of a Romantic writer like Lord Byron, who expresses his feelings of love, a typical issue of Romanticism.</a:t>
            </a:r>
            <a:endParaRPr lang="en-US"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General Revision</a:t>
            </a:r>
            <a:endParaRPr lang="en-US" dirty="0"/>
          </a:p>
        </p:txBody>
      </p:sp>
      <p:sp>
        <p:nvSpPr>
          <p:cNvPr id="3" name="عنصر نائب للمحتوى 2"/>
          <p:cNvSpPr>
            <a:spLocks noGrp="1"/>
          </p:cNvSpPr>
          <p:nvPr>
            <p:ph idx="1"/>
          </p:nvPr>
        </p:nvSpPr>
        <p:spPr/>
        <p:txBody>
          <a:bodyPr/>
          <a:lstStyle/>
          <a:p>
            <a:pPr algn="l"/>
            <a:r>
              <a:rPr lang="en-GB" dirty="0" smtClean="0"/>
              <a:t>The vocabulary is easy to understand for everybody who studies the English language. The first verse of the poem is also the title of the poem, which means that the writer could not or did not want to find a title for the poem (maybe the damage he felt was so strong that he was not able to find a good title for the poem, as he writes at the end of the third stanza (</a:t>
            </a:r>
            <a:r>
              <a:rPr lang="en-GB" i="1" dirty="0" smtClean="0"/>
              <a:t>Long, long shall I rue thee</a:t>
            </a:r>
            <a:r>
              <a:rPr lang="en-GB" dirty="0" smtClean="0"/>
              <a:t>/ </a:t>
            </a:r>
            <a:r>
              <a:rPr lang="en-GB" i="1" dirty="0" smtClean="0"/>
              <a:t>Too deeply to tell</a:t>
            </a:r>
            <a:r>
              <a:rPr lang="en-GB" dirty="0" smtClean="0"/>
              <a:t>).</a:t>
            </a:r>
            <a:endParaRPr lang="en-US" dirty="0" smtClean="0"/>
          </a:p>
          <a:p>
            <a:pPr algn="l"/>
            <a:endParaRPr lang="en-US"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General Revision</a:t>
            </a:r>
            <a:endParaRPr lang="en-US" dirty="0"/>
          </a:p>
        </p:txBody>
      </p:sp>
      <p:sp>
        <p:nvSpPr>
          <p:cNvPr id="3" name="عنصر نائب للمحتوى 2"/>
          <p:cNvSpPr>
            <a:spLocks noGrp="1"/>
          </p:cNvSpPr>
          <p:nvPr>
            <p:ph idx="1"/>
          </p:nvPr>
        </p:nvSpPr>
        <p:spPr/>
        <p:txBody>
          <a:bodyPr/>
          <a:lstStyle/>
          <a:p>
            <a:pPr algn="ctr"/>
            <a:r>
              <a:rPr lang="en-US" b="1" dirty="0" smtClean="0"/>
              <a:t>Ode to a Skylark- </a:t>
            </a:r>
            <a:r>
              <a:rPr lang="en-US" dirty="0" smtClean="0"/>
              <a:t>by </a:t>
            </a:r>
            <a:r>
              <a:rPr lang="en-US" dirty="0" smtClean="0">
                <a:hlinkClick r:id="rId2"/>
              </a:rPr>
              <a:t>Percy Shelley</a:t>
            </a:r>
            <a:endParaRPr lang="en-US" dirty="0" smtClean="0"/>
          </a:p>
          <a:p>
            <a:pPr algn="l"/>
            <a:r>
              <a:rPr lang="en-US" dirty="0" smtClean="0"/>
              <a:t>The Ode to a Skylark is one of the most famous poems in the English language. Shelly in this ode idealizes the singing of the skylark. In the singing of the skylark, Shelly finds an ecstasy and rapture which are unattainable by human beings. The poet contrasts the sorrow of human life with the joy of the skylark.</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General Revision</a:t>
            </a:r>
            <a:endParaRPr lang="en-US" dirty="0"/>
          </a:p>
        </p:txBody>
      </p:sp>
      <p:sp>
        <p:nvSpPr>
          <p:cNvPr id="3" name="عنصر نائب للمحتوى 2"/>
          <p:cNvSpPr>
            <a:spLocks noGrp="1"/>
          </p:cNvSpPr>
          <p:nvPr>
            <p:ph idx="1"/>
          </p:nvPr>
        </p:nvSpPr>
        <p:spPr/>
        <p:txBody>
          <a:bodyPr/>
          <a:lstStyle/>
          <a:p>
            <a:pPr algn="l"/>
            <a:r>
              <a:rPr lang="en-US" dirty="0" smtClean="0"/>
              <a:t>In this poem , Shelly dwells upon the sweet and rapturous singing of the skylark. The music of the skylark has been idealized by Shelly. The poet wants to know what is that inspires the skylark to sing such melodious and ecstatic strains. He contrasts the sorrow and suffering of mankind with the unspeakable joy of the bird. If it were possible for the poet  to experience  the gladness of the skylark , he would be able to sing songs as sweet and delightful as those of the bird itself.</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General Revision</a:t>
            </a:r>
            <a:endParaRPr lang="en-US" dirty="0"/>
          </a:p>
        </p:txBody>
      </p:sp>
      <p:sp>
        <p:nvSpPr>
          <p:cNvPr id="3" name="عنصر نائب للمحتوى 2"/>
          <p:cNvSpPr>
            <a:spLocks noGrp="1"/>
          </p:cNvSpPr>
          <p:nvPr>
            <p:ph idx="1"/>
          </p:nvPr>
        </p:nvSpPr>
        <p:spPr/>
        <p:txBody>
          <a:bodyPr/>
          <a:lstStyle/>
          <a:p>
            <a:pPr algn="l"/>
            <a:r>
              <a:rPr lang="en-US" b="1" u="sng" dirty="0" smtClean="0"/>
              <a:t>The main characteristics of the Victorian Poetry</a:t>
            </a:r>
            <a:endParaRPr lang="en-US" dirty="0" smtClean="0"/>
          </a:p>
          <a:p>
            <a:pPr lvl="0" algn="l"/>
            <a:r>
              <a:rPr lang="en-US" dirty="0" smtClean="0"/>
              <a:t>1-It was an age of drastic changes in the British society as a result of industrialization and rich landowners were turning into businessmen.</a:t>
            </a:r>
          </a:p>
          <a:p>
            <a:pPr lvl="0" algn="l"/>
            <a:r>
              <a:rPr lang="en-US" dirty="0" smtClean="0"/>
              <a:t>2-It was an age of adventure, free enterprise and individual initiative.</a:t>
            </a:r>
          </a:p>
          <a:p>
            <a:pPr lvl="0" algn="l"/>
            <a:r>
              <a:rPr lang="en-US" dirty="0" smtClean="0"/>
              <a:t>3-It was an age of scientific progress in which great scientists and thinkers lived: e.g. Darwin, Huxley, Karl Marx</a:t>
            </a:r>
          </a:p>
          <a:p>
            <a:pPr algn="l"/>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General Revision</a:t>
            </a:r>
            <a:endParaRPr lang="en-US" dirty="0"/>
          </a:p>
        </p:txBody>
      </p:sp>
      <p:sp>
        <p:nvSpPr>
          <p:cNvPr id="3" name="عنصر نائب للمحتوى 2"/>
          <p:cNvSpPr>
            <a:spLocks noGrp="1"/>
          </p:cNvSpPr>
          <p:nvPr>
            <p:ph idx="1"/>
          </p:nvPr>
        </p:nvSpPr>
        <p:spPr/>
        <p:txBody>
          <a:bodyPr/>
          <a:lstStyle/>
          <a:p>
            <a:pPr algn="l"/>
            <a:r>
              <a:rPr lang="en-US" dirty="0" smtClean="0"/>
              <a:t>“My Last Duchess-</a:t>
            </a:r>
            <a:r>
              <a:rPr lang="en-US" b="1" dirty="0" smtClean="0"/>
              <a:t>Robert Browning</a:t>
            </a:r>
            <a:r>
              <a:rPr lang="en-US" dirty="0" smtClean="0"/>
              <a:t/>
            </a:r>
            <a:br>
              <a:rPr lang="en-US" dirty="0" smtClean="0"/>
            </a:br>
            <a:r>
              <a:rPr lang="en-US" b="1" dirty="0" smtClean="0"/>
              <a:t> Summary and Commentary</a:t>
            </a:r>
            <a:r>
              <a:rPr lang="en-US" dirty="0" smtClean="0"/>
              <a:t> </a:t>
            </a:r>
          </a:p>
          <a:p>
            <a:pPr algn="l"/>
            <a:r>
              <a:rPr lang="en-US" dirty="0" smtClean="0"/>
              <a:t>.......Upstairs at his palace in October of 1564, the Duke of Ferrara–a city in northeast Italy on a branch of the Po River–shows a portrait of his late wife, who died in 1561, to a representative of the Count of Tyrol, an Austrian nobleman. The duke plans to marry the count’s daughter after he negotiates for a handsome dowry from the count.  </a:t>
            </a:r>
            <a:br>
              <a:rPr lang="en-US" dirty="0" smtClean="0"/>
            </a:br>
            <a:endParaRPr lang="en-US" dirty="0" smtClean="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General Revision</a:t>
            </a:r>
            <a:endParaRPr lang="en-US" dirty="0"/>
          </a:p>
        </p:txBody>
      </p:sp>
      <p:sp>
        <p:nvSpPr>
          <p:cNvPr id="3" name="عنصر نائب للمحتوى 2"/>
          <p:cNvSpPr>
            <a:spLocks noGrp="1"/>
          </p:cNvSpPr>
          <p:nvPr>
            <p:ph idx="1"/>
          </p:nvPr>
        </p:nvSpPr>
        <p:spPr/>
        <p:txBody>
          <a:bodyPr/>
          <a:lstStyle/>
          <a:p>
            <a:pPr algn="l"/>
            <a:r>
              <a:rPr lang="en-US" sz="2800" dirty="0" smtClean="0"/>
              <a:t>While discussing the portrait, the duke also discusses his relationship with the late countess, revealing himself–wittingly or unwittingly–as a domineering husband who regarded his beautiful wife as a mere object, a possession whose sole mission was to please him. His comments are sometimes straightforward and frank and sometimes subtle and ambiguous. Several remarks hint that he may have murdered his wife, just a teenager at the time of her death two years after she married him, but the oblique and roundabout language in which he couches these remarks falls short of an open confession. </a:t>
            </a: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General Revision</a:t>
            </a:r>
            <a:endParaRPr lang="en-US" dirty="0"/>
          </a:p>
        </p:txBody>
      </p:sp>
      <p:sp>
        <p:nvSpPr>
          <p:cNvPr id="3" name="عنصر نائب للمحتوى 2"/>
          <p:cNvSpPr>
            <a:spLocks noGrp="1"/>
          </p:cNvSpPr>
          <p:nvPr>
            <p:ph idx="1"/>
          </p:nvPr>
        </p:nvSpPr>
        <p:spPr/>
        <p:txBody>
          <a:bodyPr/>
          <a:lstStyle/>
          <a:p>
            <a:pPr algn="ctr"/>
            <a:r>
              <a:rPr lang="en-US" sz="2800" b="1" dirty="0" smtClean="0"/>
              <a:t>Break, Break, Break</a:t>
            </a:r>
            <a:r>
              <a:rPr lang="en-US" sz="2800" dirty="0" smtClean="0"/>
              <a:t> </a:t>
            </a:r>
            <a:br>
              <a:rPr lang="en-US" sz="2800" dirty="0" smtClean="0"/>
            </a:br>
            <a:r>
              <a:rPr lang="en-US" sz="2800" dirty="0" smtClean="0"/>
              <a:t>By Alfred, Lord Tennyson (1809-1892)</a:t>
            </a:r>
            <a:br>
              <a:rPr lang="en-US" sz="2800" dirty="0" smtClean="0"/>
            </a:br>
            <a:r>
              <a:rPr lang="en-US" sz="2800" b="1" u="sng" dirty="0" smtClean="0"/>
              <a:t>INTRODUCTION</a:t>
            </a:r>
            <a:endParaRPr lang="en-US" sz="2800" dirty="0" smtClean="0"/>
          </a:p>
          <a:p>
            <a:pPr algn="l"/>
            <a:r>
              <a:rPr lang="en-US" sz="2800" dirty="0" smtClean="0"/>
              <a:t>This is a sad poem inspired by the death of Tennyson’s intimate friend- Arthur </a:t>
            </a:r>
            <a:r>
              <a:rPr lang="en-US" sz="2800" dirty="0" err="1" smtClean="0"/>
              <a:t>Hallam</a:t>
            </a:r>
            <a:r>
              <a:rPr lang="en-US" sz="2800" dirty="0" smtClean="0"/>
              <a:t>. The sea with its waves breaking against the shore awakens in the poet memories of bygone days and reminds him of happy days that passed never to return. In stanza 1, the poet expresses his inability to describe the thought s that arise in him. </a:t>
            </a:r>
          </a:p>
          <a:p>
            <a:pPr algn="l"/>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General Revision</a:t>
            </a:r>
            <a:endParaRPr lang="en-US" dirty="0"/>
          </a:p>
        </p:txBody>
      </p:sp>
      <p:sp>
        <p:nvSpPr>
          <p:cNvPr id="3" name="عنصر نائب للمحتوى 2"/>
          <p:cNvSpPr>
            <a:spLocks noGrp="1"/>
          </p:cNvSpPr>
          <p:nvPr>
            <p:ph idx="1"/>
          </p:nvPr>
        </p:nvSpPr>
        <p:spPr/>
        <p:txBody>
          <a:bodyPr/>
          <a:lstStyle/>
          <a:p>
            <a:pPr lvl="0" algn="l"/>
            <a:r>
              <a:rPr lang="en-US" b="1" dirty="0" smtClean="0"/>
              <a:t>The main characteristics of Modern Poetry</a:t>
            </a:r>
            <a:r>
              <a:rPr lang="en-US" dirty="0" smtClean="0"/>
              <a:t/>
            </a:r>
            <a:br>
              <a:rPr lang="en-US" dirty="0" smtClean="0"/>
            </a:br>
            <a:r>
              <a:rPr lang="en-US" b="1" dirty="0" smtClean="0"/>
              <a:t> </a:t>
            </a:r>
            <a:r>
              <a:rPr lang="en-US" dirty="0" smtClean="0"/>
              <a:t/>
            </a:r>
            <a:br>
              <a:rPr lang="en-US" dirty="0" smtClean="0"/>
            </a:br>
            <a:r>
              <a:rPr lang="en-US" b="1" dirty="0" smtClean="0"/>
              <a:t>1-Modern poetry is free from traditional restrictions of rhyme and rhythm.</a:t>
            </a:r>
            <a:endParaRPr lang="en-US" dirty="0" smtClean="0"/>
          </a:p>
          <a:p>
            <a:pPr lvl="0" algn="l"/>
            <a:r>
              <a:rPr lang="en-US" b="1" dirty="0" smtClean="0"/>
              <a:t>2-It is greatly affected by modern science and technology.</a:t>
            </a:r>
            <a:endParaRPr lang="en-US" dirty="0" smtClean="0"/>
          </a:p>
          <a:p>
            <a:pPr lvl="0" algn="l"/>
            <a:r>
              <a:rPr lang="en-US" b="1" dirty="0" smtClean="0"/>
              <a:t>3-The modern poet is pessimistic about the future of modern man and his world.</a:t>
            </a:r>
            <a:endParaRPr lang="en-US" dirty="0" smtClean="0"/>
          </a:p>
          <a:p>
            <a:pPr lvl="0" algn="l"/>
            <a:r>
              <a:rPr lang="en-US" b="1" dirty="0" smtClean="0"/>
              <a:t>4-Modern poetry is affected by modern political , social and economic theories.</a:t>
            </a:r>
            <a:endParaRPr lang="en-US" dirty="0" smtClean="0"/>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General Revision</a:t>
            </a:r>
            <a:endParaRPr lang="en-US" dirty="0"/>
          </a:p>
        </p:txBody>
      </p:sp>
      <p:sp>
        <p:nvSpPr>
          <p:cNvPr id="3" name="عنصر نائب للمحتوى 2"/>
          <p:cNvSpPr>
            <a:spLocks noGrp="1"/>
          </p:cNvSpPr>
          <p:nvPr>
            <p:ph idx="1"/>
          </p:nvPr>
        </p:nvSpPr>
        <p:spPr/>
        <p:txBody>
          <a:bodyPr/>
          <a:lstStyle/>
          <a:p>
            <a:pPr algn="l"/>
            <a:r>
              <a:rPr lang="en-US" sz="2800" b="1" dirty="0" smtClean="0"/>
              <a:t>Next, Please by Philip Larkin-(1922-1985)</a:t>
            </a:r>
            <a:r>
              <a:rPr lang="en-US" sz="2800" dirty="0" smtClean="0"/>
              <a:t/>
            </a:r>
            <a:br>
              <a:rPr lang="en-US" sz="2800" dirty="0" smtClean="0"/>
            </a:br>
            <a:r>
              <a:rPr lang="en-US" sz="2800" b="1" u="sng" dirty="0" smtClean="0"/>
              <a:t>Critical appreciation</a:t>
            </a:r>
          </a:p>
          <a:p>
            <a:pPr algn="l"/>
            <a:r>
              <a:rPr lang="en-US" sz="2800" dirty="0" smtClean="0"/>
              <a:t>The theme of disillusionment and of death.</a:t>
            </a:r>
          </a:p>
          <a:p>
            <a:pPr algn="l"/>
            <a:r>
              <a:rPr lang="en-US" sz="2800" dirty="0" smtClean="0"/>
              <a:t>The theme of this poem is the disillusionment that we experience as a result of the disappointment of all our hopes and expectations. We keep hoping for something good to happen to us, but our hope is dashed to the ground every time. Only one expectation is always fulfilled in human life, and that is the expectation of death.</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1780</TotalTime>
  <Words>1229</Words>
  <Application>Microsoft Office PowerPoint</Application>
  <PresentationFormat>A4 Paper (210x297 mm)‎</PresentationFormat>
  <Paragraphs>89</Paragraphs>
  <Slides>26</Slides>
  <Notes>0</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Office Theme</vt:lpstr>
      <vt:lpstr>الشريحة 1</vt:lpstr>
      <vt:lpstr>14th Lecture</vt:lpstr>
      <vt:lpstr>General Revision</vt:lpstr>
      <vt:lpstr>General Revision</vt:lpstr>
      <vt:lpstr>General Revision</vt:lpstr>
      <vt:lpstr>General Revision</vt:lpstr>
      <vt:lpstr>General Revision</vt:lpstr>
      <vt:lpstr>General Revision</vt:lpstr>
      <vt:lpstr>General Revision</vt:lpstr>
      <vt:lpstr>General Revision</vt:lpstr>
      <vt:lpstr>General Revision</vt:lpstr>
      <vt:lpstr>General Revision</vt:lpstr>
      <vt:lpstr>General Revision</vt:lpstr>
      <vt:lpstr>General Revision</vt:lpstr>
      <vt:lpstr>General Revision</vt:lpstr>
      <vt:lpstr>General Revision</vt:lpstr>
      <vt:lpstr>General Revision</vt:lpstr>
      <vt:lpstr>General Revision</vt:lpstr>
      <vt:lpstr>General Revision</vt:lpstr>
      <vt:lpstr>General Revision</vt:lpstr>
      <vt:lpstr>General Revision</vt:lpstr>
      <vt:lpstr>General Revision</vt:lpstr>
      <vt:lpstr>General Revision</vt:lpstr>
      <vt:lpstr>General Revision</vt:lpstr>
      <vt:lpstr>General Revision</vt:lpstr>
      <vt:lpstr>الشريحة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133</cp:revision>
  <dcterms:created xsi:type="dcterms:W3CDTF">2009-10-14T19:14:34Z</dcterms:created>
  <dcterms:modified xsi:type="dcterms:W3CDTF">2012-03-18T22:46:12Z</dcterms:modified>
</cp:coreProperties>
</file>