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03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04" r:id="rId13"/>
    <p:sldId id="305" r:id="rId14"/>
    <p:sldId id="307" r:id="rId15"/>
    <p:sldId id="306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0000FF"/>
    <a:srgbClr val="009900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02666F-E57A-458E-A31D-65E7B9BB7C97}" type="slidenum">
              <a:rPr lang="en-US"/>
              <a:pPr/>
              <a:t>3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26821B-B38E-4B08-8F39-9937A455C5AD}" type="slidenum">
              <a:rPr lang="en-US"/>
              <a:pPr/>
              <a:t>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48C100-0028-41C5-9785-B5E0125EE98F}" type="slidenum">
              <a:rPr lang="en-US"/>
              <a:pPr/>
              <a:t>5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138F2-912C-436D-92D1-BD26E3A2A1E5}" type="slidenum">
              <a:rPr lang="en-US"/>
              <a:pPr/>
              <a:t>6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965578-FEF0-4D93-9756-9239A8AA51CB}" type="slidenum">
              <a:rPr lang="en-US"/>
              <a:pPr/>
              <a:t>7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CD9845-B24F-4D02-AF11-93E430BEF9BF}" type="slidenum">
              <a:rPr lang="en-US"/>
              <a:pPr/>
              <a:t>8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54BA4F-C693-4A6C-8C83-F7D9EEF4EA34}" type="slidenum">
              <a:rPr lang="en-US"/>
              <a:pPr/>
              <a:t>9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9FD6B5-A43D-4102-A8C9-13B9E576513F}" type="slidenum">
              <a:rPr lang="en-US"/>
              <a:pPr/>
              <a:t>10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F02155-17A8-4BE5-9151-17E9754D936C}" type="slidenum">
              <a:rPr lang="en-US"/>
              <a:pPr/>
              <a:t>11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7814"/>
            <a:ext cx="89154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95300" y="1600201"/>
            <a:ext cx="89154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99300" y="6243638"/>
            <a:ext cx="2311400" cy="457200"/>
          </a:xfrm>
        </p:spPr>
        <p:txBody>
          <a:bodyPr/>
          <a:lstStyle>
            <a:lvl1pPr>
              <a:defRPr/>
            </a:lvl1pPr>
          </a:lstStyle>
          <a:p>
            <a:fld id="{6B39B5DB-D006-4810-BB6C-AD6EC52077A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495300" y="6248400"/>
            <a:ext cx="2311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550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  <a:endParaRPr lang="ar-SA" sz="24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Course Title:</a:t>
            </a:r>
            <a:endParaRPr lang="ar-SA" sz="2800" b="1" dirty="0">
              <a:solidFill>
                <a:srgbClr val="0000FF"/>
              </a:solidFill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800" b="1" dirty="0" smtClean="0">
                <a:latin typeface="Candara" pitchFamily="34" charset="0"/>
                <a:cs typeface="Times New Roman" pitchFamily="18" charset="0"/>
              </a:rPr>
              <a:t>The Modern Novel </a:t>
            </a:r>
            <a:endParaRPr lang="en-US" sz="2800" b="1" dirty="0">
              <a:latin typeface="Candara" pitchFamily="34" charset="0"/>
            </a:endParaRPr>
          </a:p>
          <a:p>
            <a:pPr algn="ctr"/>
            <a:r>
              <a:rPr lang="en-GB" sz="32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Instructor</a:t>
            </a:r>
            <a:r>
              <a:rPr lang="en-GB" b="1" dirty="0" smtClean="0">
                <a:latin typeface="Candara" pitchFamily="34" charset="0"/>
                <a:cs typeface="Times New Roman" pitchFamily="18" charset="0"/>
              </a:rPr>
              <a:t>: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Dr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Abdulgawad</a:t>
            </a:r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Elnady</a:t>
            </a:r>
            <a:endParaRPr lang="en-GB" sz="2400" b="1" dirty="0" smtClean="0"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Associate Professor of Literature, Department of  English, 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King Faisal University.</a:t>
            </a:r>
            <a:endParaRPr lang="en-US" sz="2400" b="1" dirty="0">
              <a:latin typeface="Candara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GB" sz="6000" b="1" dirty="0" smtClean="0">
                <a:solidFill>
                  <a:srgbClr val="0000FF"/>
                </a:solidFill>
                <a:cs typeface="Arial" pitchFamily="34" charset="0"/>
              </a:rPr>
              <a:t>Seventh</a:t>
            </a:r>
            <a:br>
              <a:rPr lang="en-GB" sz="6000" b="1" dirty="0" smtClean="0">
                <a:solidFill>
                  <a:srgbClr val="0000FF"/>
                </a:solidFill>
                <a:cs typeface="Arial" pitchFamily="34" charset="0"/>
              </a:rPr>
            </a:br>
            <a:r>
              <a:rPr lang="en-GB" sz="6000" b="1" dirty="0" smtClean="0">
                <a:solidFill>
                  <a:srgbClr val="0000FF"/>
                </a:solidFill>
                <a:cs typeface="Arial" pitchFamily="34" charset="0"/>
              </a:rPr>
              <a:t>Lecture</a:t>
            </a:r>
            <a:endParaRPr lang="en-US" sz="60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9601200" cy="5440363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>
                <a:latin typeface="Arial" charset="0"/>
              </a:rPr>
              <a:t>We </a:t>
            </a:r>
            <a:r>
              <a:rPr lang="en-US" b="1" dirty="0" smtClean="0">
                <a:latin typeface="Arial" charset="0"/>
              </a:rPr>
              <a:t>studied the relationship between the novel and the real history of Russia before and after the 1917 in Russia.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>
                <a:latin typeface="Arial" charset="0"/>
              </a:rPr>
              <a:t>Almost all characters in the novel match real figures of the history of Russia in the first half of the century.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>
                <a:latin typeface="Arial" charset="0"/>
              </a:rPr>
              <a:t>We agreed that the novel attacks the failure of the revolution due to the return back to injustice and inequality and to lack of freedom.</a:t>
            </a:r>
          </a:p>
          <a:p>
            <a:pPr marL="0" indent="0" algn="just">
              <a:buFont typeface="Arial" pitchFamily="34" charset="0"/>
              <a:buChar char="•"/>
            </a:pPr>
            <a:endParaRPr lang="en-US" b="1" dirty="0">
              <a:latin typeface="Arial" charset="0"/>
            </a:endParaRPr>
          </a:p>
          <a:p>
            <a:pPr marL="0" indent="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5553053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990600" y="304800"/>
            <a:ext cx="80899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FD1126"/>
                </a:solidFill>
                <a:latin typeface="Arial" charset="0"/>
              </a:rPr>
              <a:t>Characters in ANIMAL FARM and who they represent</a:t>
            </a:r>
            <a:endParaRPr lang="en-US" sz="2400" dirty="0">
              <a:latin typeface="Arial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12750" y="990600"/>
            <a:ext cx="3797300" cy="3600986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u="sng" dirty="0">
                <a:solidFill>
                  <a:srgbClr val="FD1126"/>
                </a:solidFill>
                <a:latin typeface="Arial" charset="0"/>
              </a:rPr>
              <a:t>Mr.  Jones</a:t>
            </a:r>
            <a:r>
              <a:rPr lang="en-US" sz="2400" b="1" dirty="0">
                <a:latin typeface="Arial" charset="0"/>
              </a:rPr>
              <a:t> 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The owner of Manor Farm. He forces the animals to work and doesn’t take good care of them. He has a good life but doesn’t share his good fortune with the animals, and they feel mistreated.  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5035550" y="1066800"/>
            <a:ext cx="3797300" cy="3231654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Czar Nicholas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The king of Russia, from a dynasty 300 years in the making. He lived well while Russian peasants starved.</a:t>
            </a:r>
            <a:r>
              <a:rPr lang="en-US" sz="2400" dirty="0">
                <a:solidFill>
                  <a:srgbClr val="FD1126"/>
                </a:solidFill>
                <a:latin typeface="Arial" charset="0"/>
              </a:rPr>
              <a:t> </a:t>
            </a:r>
            <a:r>
              <a:rPr lang="en-US" sz="2400" dirty="0">
                <a:latin typeface="Arial" charset="0"/>
              </a:rPr>
              <a:t> Married to Alexandra, several children.</a:t>
            </a:r>
          </a:p>
        </p:txBody>
      </p:sp>
      <p:pic>
        <p:nvPicPr>
          <p:cNvPr id="17418" name="Picture 10" descr="images-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7401" y="4222750"/>
            <a:ext cx="1704314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4293" y="4540250"/>
            <a:ext cx="18161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7361715" y="1600200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 sz="2400">
              <a:latin typeface="Arial" charset="0"/>
            </a:endParaRP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4044950" y="5257800"/>
            <a:ext cx="1073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400">
                <a:latin typeface="Arial" charset="0"/>
              </a:rPr>
              <a:t>=</a:t>
            </a:r>
            <a:endParaRPr 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553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3"/>
                  </p:tgtEl>
                </p:cond>
              </p:nextCondLst>
            </p:seq>
          </p:childTnLst>
        </p:cTn>
      </p:par>
    </p:tnLst>
    <p:bldLst>
      <p:bldP spid="174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9680" y="3523593"/>
            <a:ext cx="1446345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523593"/>
            <a:ext cx="1793743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500" y="3523593"/>
            <a:ext cx="1513417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60400" y="914400"/>
            <a:ext cx="4044950" cy="249299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Karl Marx/</a:t>
            </a:r>
            <a:r>
              <a:rPr lang="en-US" sz="2400" b="1" dirty="0" err="1">
                <a:solidFill>
                  <a:srgbClr val="FD1126"/>
                </a:solidFill>
                <a:latin typeface="Arial" charset="0"/>
              </a:rPr>
              <a:t>Vladmir</a:t>
            </a: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 Lenin</a:t>
            </a:r>
            <a:endParaRPr lang="en-US" sz="2400" b="1" dirty="0">
              <a:latin typeface="Arial" charset="0"/>
            </a:endParaRP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These two men came up with the theory of Communism and inspired others to pursue the Revolution.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613400" y="990600"/>
            <a:ext cx="3714750" cy="249299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Old Major</a:t>
            </a:r>
            <a:endParaRPr lang="en-US" sz="2400" b="1" dirty="0">
              <a:latin typeface="Arial" charset="0"/>
            </a:endParaRP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The oldest pig on the farm, he has a dream and comes up with the idea of an animal revolution against man.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5074439" y="4572000"/>
            <a:ext cx="5148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400">
                <a:latin typeface="Arial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xmlns="" val="34646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5700" y="3276600"/>
            <a:ext cx="2442104" cy="32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8700" y="3048000"/>
            <a:ext cx="2421467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77850" y="457201"/>
            <a:ext cx="3879850" cy="249299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Josef Stalin</a:t>
            </a:r>
            <a:r>
              <a:rPr lang="en-US" sz="2400" b="1" dirty="0">
                <a:latin typeface="Arial" charset="0"/>
              </a:rPr>
              <a:t> </a:t>
            </a: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Stalin had a power struggle with Leon Trotsky for the direction Russia (or the Soviet Union) would take after the Revolution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5283200" y="533400"/>
            <a:ext cx="3962400" cy="249299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Napoleon</a:t>
            </a:r>
            <a:endParaRPr lang="en-US" sz="2400" b="1" dirty="0">
              <a:latin typeface="Arial" charset="0"/>
            </a:endParaRP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A pig who fights with Snowball for control of the farm. He says he wants good conditions for all, but is really greedy. 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 flipV="1">
            <a:off x="4540251" y="4419600"/>
            <a:ext cx="55377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4400">
                <a:latin typeface="Arial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xmlns="" val="289192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8100" y="4495801"/>
            <a:ext cx="3329517" cy="209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30200" y="457200"/>
            <a:ext cx="4044950" cy="4154984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Leon Trotsky</a:t>
            </a:r>
            <a:endParaRPr lang="en-US" sz="2400" b="1" dirty="0">
              <a:latin typeface="Arial" charset="0"/>
            </a:endParaRP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One of the revolutionary leaders who favored Socialism over Communism. He wanted better conditions and education for the common man, and was exiled to Mexico by Stalin.</a:t>
            </a:r>
          </a:p>
          <a:p>
            <a:pPr eaLnBrk="0" hangingPunct="0">
              <a:spcBef>
                <a:spcPct val="50000"/>
              </a:spcBef>
            </a:pPr>
            <a:endParaRPr lang="en-US" sz="2400" dirty="0">
              <a:latin typeface="Arial" charset="0"/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5700" y="4648200"/>
            <a:ext cx="1843617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5118100" y="533401"/>
            <a:ext cx="3302000" cy="3231654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Snowball</a:t>
            </a:r>
            <a:endParaRPr lang="en-US" sz="2400" b="1" dirty="0">
              <a:latin typeface="Arial" charset="0"/>
            </a:endParaRP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An intellectual pig who wants good conditions and education for all the animals. He is betrayed by Napoleon and exiled from the farm.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4001289" y="4876800"/>
            <a:ext cx="5148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400">
                <a:latin typeface="Arial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xmlns="" val="9924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4191000"/>
            <a:ext cx="3219450" cy="206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577850" y="990601"/>
            <a:ext cx="2889250" cy="286232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Pravda </a:t>
            </a:r>
            <a:endParaRPr lang="en-US" sz="2400" b="1" dirty="0">
              <a:latin typeface="Arial" charset="0"/>
            </a:endParaRP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A state-run newspaper that was used by Stalin to control news, information and propaganda.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5118100" y="1143000"/>
            <a:ext cx="3549650" cy="30469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Squealer</a:t>
            </a: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A pig who acts as Napoleon’s “mouthpiece” and he lies to cover  up the crimes Napoleon commits</a:t>
            </a:r>
            <a:r>
              <a:rPr lang="en-US" sz="2400" dirty="0">
                <a:solidFill>
                  <a:srgbClr val="FD1126"/>
                </a:solidFill>
                <a:latin typeface="Arial" charset="0"/>
              </a:rPr>
              <a:t>.</a:t>
            </a:r>
            <a:endParaRPr lang="en-US" sz="2400" dirty="0">
              <a:latin typeface="Arial" charset="0"/>
            </a:endParaRPr>
          </a:p>
          <a:p>
            <a:pPr eaLnBrk="0" hangingPunct="0">
              <a:spcBef>
                <a:spcPct val="50000"/>
              </a:spcBef>
            </a:pPr>
            <a:endParaRPr lang="en-US" sz="2400" dirty="0">
              <a:latin typeface="Arial" charset="0"/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0851" y="3962400"/>
            <a:ext cx="1970881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4331489" y="4876800"/>
            <a:ext cx="5148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400">
                <a:latin typeface="Arial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xmlns="" val="334915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8050" y="3136900"/>
            <a:ext cx="2350956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95300" y="304801"/>
            <a:ext cx="3549650" cy="286232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Russian workers</a:t>
            </a:r>
            <a:endParaRPr lang="en-US" sz="2400" b="1" dirty="0">
              <a:latin typeface="Arial" charset="0"/>
            </a:endParaRP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The “proletariat”, or common workers, made Stalin’s Soviet regime work. They did not benefit from their hard work.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4787900" y="304800"/>
            <a:ext cx="3136900" cy="249299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D1126"/>
                </a:solidFill>
                <a:latin typeface="Arial" charset="0"/>
              </a:rPr>
              <a:t>Boxer</a:t>
            </a:r>
            <a:endParaRPr lang="en-US" sz="2400" b="1" dirty="0">
              <a:latin typeface="Arial" charset="0"/>
            </a:endParaRPr>
          </a:p>
          <a:p>
            <a:pPr algn="l" rtl="0"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A horse whose motto was “I will work harder” and “Napoleon is always right.”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4166389" y="4343400"/>
            <a:ext cx="5148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400">
                <a:latin typeface="Arial" charset="0"/>
              </a:rPr>
              <a:t>=</a:t>
            </a:r>
          </a:p>
        </p:txBody>
      </p:sp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0850" y="3276600"/>
            <a:ext cx="20637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3590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12750" y="762000"/>
            <a:ext cx="8502650" cy="4708981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rtl="0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Pigs:</a:t>
            </a:r>
            <a:r>
              <a:rPr lang="en-US" sz="2400" b="1" dirty="0">
                <a:latin typeface="Arial" charset="0"/>
              </a:rPr>
              <a:t>  they represent the Communist party</a:t>
            </a:r>
          </a:p>
          <a:p>
            <a:pPr algn="just" rtl="0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Dogs (puppies):</a:t>
            </a:r>
            <a:r>
              <a:rPr lang="en-US" sz="2400" b="1" dirty="0">
                <a:latin typeface="Arial" charset="0"/>
              </a:rPr>
              <a:t> they represent the KGB secret police </a:t>
            </a:r>
          </a:p>
          <a:p>
            <a:pPr algn="just" rtl="0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Moses the Raven:</a:t>
            </a:r>
            <a:r>
              <a:rPr lang="en-US" sz="2400" b="1" dirty="0">
                <a:latin typeface="Arial" charset="0"/>
              </a:rPr>
              <a:t> represents Orwell’s idea that religion is used to keep people confused</a:t>
            </a:r>
          </a:p>
          <a:p>
            <a:pPr algn="just" rtl="0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Sheep:</a:t>
            </a:r>
            <a:r>
              <a:rPr lang="en-US" sz="2400" b="1" dirty="0">
                <a:latin typeface="Arial" charset="0"/>
              </a:rPr>
              <a:t> they represent people who are blind followers and who don’t think for themselves. </a:t>
            </a:r>
          </a:p>
          <a:p>
            <a:pPr algn="just" rtl="0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Other humans:</a:t>
            </a:r>
            <a:r>
              <a:rPr lang="en-US" sz="2400" b="1" dirty="0">
                <a:latin typeface="Arial" charset="0"/>
              </a:rPr>
              <a:t> represent different countries that had dealings with the Soviet Union (Hitler’s Germany, Churchill’s England, etc.) </a:t>
            </a:r>
          </a:p>
          <a:p>
            <a:pPr algn="just" rtl="0" eaLnBrk="0" hangingPunct="0">
              <a:spcBef>
                <a:spcPct val="50000"/>
              </a:spcBef>
            </a:pPr>
            <a:endParaRPr lang="en-US" sz="24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48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742950" y="914400"/>
            <a:ext cx="3384550" cy="5139869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Czarist supporters</a:t>
            </a:r>
            <a:endParaRPr lang="en-US" sz="2400" b="1" dirty="0">
              <a:latin typeface="Arial" charset="0"/>
            </a:endParaRPr>
          </a:p>
          <a:p>
            <a:pPr algn="l" rtl="0" eaLnBrk="0" hangingPunct="0">
              <a:spcBef>
                <a:spcPct val="50000"/>
              </a:spcBef>
            </a:pPr>
            <a:r>
              <a:rPr lang="en-US" sz="3200" dirty="0">
                <a:latin typeface="Arial" charset="0"/>
              </a:rPr>
              <a:t>Some Russians remained loyal to the Czar. They are called ‘czarists’ and they had usually benefited from the Czar’s lavish lifestyle. 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564415" y="838200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 sz="2400">
              <a:latin typeface="Arial" charset="0"/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4622800" y="990601"/>
            <a:ext cx="3054350" cy="4647426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FD1126"/>
                </a:solidFill>
                <a:latin typeface="Arial" charset="0"/>
              </a:rPr>
              <a:t>Mollie</a:t>
            </a:r>
            <a:r>
              <a:rPr lang="en-US" sz="2400" b="1" dirty="0">
                <a:latin typeface="Arial" charset="0"/>
              </a:rPr>
              <a:t> </a:t>
            </a:r>
          </a:p>
          <a:p>
            <a:pPr algn="l" rtl="0" eaLnBrk="0" hangingPunct="0">
              <a:spcBef>
                <a:spcPct val="50000"/>
              </a:spcBef>
            </a:pPr>
            <a:r>
              <a:rPr lang="en-US" sz="3200" dirty="0">
                <a:latin typeface="Arial" charset="0"/>
              </a:rPr>
              <a:t>A white horse who loves the ribbons and sugar the humans gave her. She misses the old days. </a:t>
            </a:r>
          </a:p>
        </p:txBody>
      </p:sp>
    </p:spTree>
    <p:extLst>
      <p:ext uri="{BB962C8B-B14F-4D97-AF65-F5344CB8AC3E}">
        <p14:creationId xmlns:p14="http://schemas.microsoft.com/office/powerpoint/2010/main" xmlns="" val="158271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9372600" cy="6096000"/>
          </a:xfrm>
        </p:spPr>
        <p:txBody>
          <a:bodyPr/>
          <a:lstStyle/>
          <a:p>
            <a:pPr marL="0" indent="0" algn="ctr"/>
            <a:r>
              <a:rPr lang="en-US" sz="3600" b="1" dirty="0" smtClean="0">
                <a:solidFill>
                  <a:srgbClr val="0000FF"/>
                </a:solidFill>
              </a:rPr>
              <a:t>Old Major Again</a:t>
            </a:r>
          </a:p>
          <a:p>
            <a:pPr marL="0" indent="0" algn="just"/>
            <a:r>
              <a:rPr lang="en-US" b="1" dirty="0" smtClean="0"/>
              <a:t>"</a:t>
            </a:r>
            <a:r>
              <a:rPr lang="en-US" b="1" dirty="0"/>
              <a:t>I have little more to say. I merely </a:t>
            </a:r>
            <a:r>
              <a:rPr lang="en-US" b="1" dirty="0">
                <a:solidFill>
                  <a:srgbClr val="0000FF"/>
                </a:solidFill>
              </a:rPr>
              <a:t>repeat</a:t>
            </a:r>
            <a:r>
              <a:rPr lang="en-US" b="1" dirty="0"/>
              <a:t>, remember always your </a:t>
            </a:r>
            <a:r>
              <a:rPr lang="en-US" b="1" dirty="0">
                <a:solidFill>
                  <a:srgbClr val="0000FF"/>
                </a:solidFill>
              </a:rPr>
              <a:t>duty </a:t>
            </a:r>
            <a:r>
              <a:rPr lang="en-US" b="1" dirty="0" smtClean="0">
                <a:solidFill>
                  <a:srgbClr val="0000FF"/>
                </a:solidFill>
              </a:rPr>
              <a:t>of enmity </a:t>
            </a:r>
            <a:r>
              <a:rPr lang="en-US" b="1" dirty="0">
                <a:solidFill>
                  <a:srgbClr val="0000FF"/>
                </a:solidFill>
              </a:rPr>
              <a:t>towards Man and all his ways</a:t>
            </a:r>
            <a:r>
              <a:rPr lang="en-US" b="1" dirty="0"/>
              <a:t>. Whatever goes upon two legs is </a:t>
            </a:r>
            <a:r>
              <a:rPr lang="en-US" b="1" dirty="0" smtClean="0"/>
              <a:t>an enemy</a:t>
            </a:r>
            <a:r>
              <a:rPr lang="en-US" b="1" dirty="0"/>
              <a:t>. Whatever goes upon four legs, or has wings, is a friend. </a:t>
            </a:r>
            <a:r>
              <a:rPr lang="en-US" b="1" dirty="0" smtClean="0"/>
              <a:t>And remember </a:t>
            </a:r>
            <a:r>
              <a:rPr lang="en-US" b="1" dirty="0"/>
              <a:t>also that in fighting against Man, we must not come to </a:t>
            </a:r>
            <a:r>
              <a:rPr lang="en-US" b="1" dirty="0" smtClean="0"/>
              <a:t>resemble him</a:t>
            </a:r>
            <a:r>
              <a:rPr lang="en-US" b="1" dirty="0"/>
              <a:t>. Even when you have conquered him, do not adopt his vices. </a:t>
            </a:r>
            <a:endParaRPr lang="en-US" b="1" dirty="0" smtClean="0"/>
          </a:p>
          <a:p>
            <a:pPr marL="0" indent="0" algn="ctr"/>
            <a:r>
              <a:rPr lang="en-US" sz="3600" b="1" dirty="0" smtClean="0">
                <a:solidFill>
                  <a:srgbClr val="0000FF"/>
                </a:solidFill>
              </a:rPr>
              <a:t>Repetition, clarity of thought, generalization, negation, issuing orders</a:t>
            </a:r>
            <a:endParaRPr lang="en-US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6190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9372600" cy="6096000"/>
          </a:xfrm>
        </p:spPr>
        <p:txBody>
          <a:bodyPr/>
          <a:lstStyle/>
          <a:p>
            <a:pPr marL="0" indent="0" algn="just"/>
            <a:r>
              <a:rPr lang="en-US" sz="3600" b="1" dirty="0" smtClean="0">
                <a:solidFill>
                  <a:srgbClr val="0000FF"/>
                </a:solidFill>
              </a:rPr>
              <a:t>No</a:t>
            </a:r>
            <a:r>
              <a:rPr lang="en-US" sz="3600" b="1" dirty="0" smtClean="0"/>
              <a:t> </a:t>
            </a:r>
            <a:r>
              <a:rPr lang="en-US" sz="3600" b="1" dirty="0"/>
              <a:t>animal must ever live in a house, or sleep in a bed, or wear clothes, or drink alcohol, or smoke tobacco, or touch money, or engage in trade. </a:t>
            </a:r>
            <a:r>
              <a:rPr lang="en-US" sz="3600" b="1" dirty="0">
                <a:solidFill>
                  <a:srgbClr val="0000FF"/>
                </a:solidFill>
              </a:rPr>
              <a:t>All the habits of Man are evil</a:t>
            </a:r>
            <a:r>
              <a:rPr lang="en-US" sz="3600" b="1" dirty="0"/>
              <a:t>. And, above all, no animal must ever </a:t>
            </a:r>
            <a:r>
              <a:rPr lang="en-US" sz="3600" b="1" dirty="0" err="1"/>
              <a:t>tyrannise</a:t>
            </a:r>
            <a:r>
              <a:rPr lang="en-US" sz="3600" b="1" dirty="0"/>
              <a:t> over his own kind. Weak or strong, clever or simple, </a:t>
            </a:r>
            <a:r>
              <a:rPr lang="en-US" sz="3600" b="1" dirty="0">
                <a:solidFill>
                  <a:srgbClr val="0000FF"/>
                </a:solidFill>
              </a:rPr>
              <a:t>we are all brothers</a:t>
            </a:r>
            <a:r>
              <a:rPr lang="en-US" sz="3600" b="1" dirty="0"/>
              <a:t>. No animal must ever kill any other animal. </a:t>
            </a:r>
            <a:r>
              <a:rPr lang="en-US" sz="3600" b="1" dirty="0">
                <a:solidFill>
                  <a:srgbClr val="0000FF"/>
                </a:solidFill>
              </a:rPr>
              <a:t>All animals are equal. </a:t>
            </a:r>
            <a:endParaRPr lang="en-US" sz="3600" b="1" dirty="0" smtClean="0">
              <a:solidFill>
                <a:srgbClr val="0000FF"/>
              </a:solidFill>
            </a:endParaRPr>
          </a:p>
          <a:p>
            <a:pPr marL="0" indent="0" algn="ctr"/>
            <a:r>
              <a:rPr lang="en-US" sz="3600" b="1" dirty="0" smtClean="0">
                <a:solidFill>
                  <a:srgbClr val="0000FF"/>
                </a:solidFill>
              </a:rPr>
              <a:t>Generalization </a:t>
            </a:r>
          </a:p>
          <a:p>
            <a:pPr marL="0" indent="0" algn="ctr"/>
            <a:endParaRPr lang="en-US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2814775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The Song</a:t>
            </a:r>
            <a:br>
              <a:rPr lang="en-US" b="1" dirty="0">
                <a:solidFill>
                  <a:srgbClr val="0000FF"/>
                </a:solidFill>
              </a:rPr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9601200" cy="5287963"/>
          </a:xfrm>
        </p:spPr>
        <p:txBody>
          <a:bodyPr/>
          <a:lstStyle/>
          <a:p>
            <a:pPr algn="ctr"/>
            <a:r>
              <a:rPr lang="en-US" sz="3600" b="1" i="1" dirty="0" smtClean="0"/>
              <a:t>Beasts </a:t>
            </a:r>
            <a:r>
              <a:rPr lang="en-US" sz="3600" b="1" i="1" dirty="0"/>
              <a:t>of England, beasts of Ireland,</a:t>
            </a:r>
          </a:p>
          <a:p>
            <a:pPr algn="ctr"/>
            <a:r>
              <a:rPr lang="en-US" sz="3600" b="1" i="1" dirty="0"/>
              <a:t>Beasts of every land and clime,</a:t>
            </a:r>
          </a:p>
          <a:p>
            <a:pPr algn="ctr"/>
            <a:r>
              <a:rPr lang="en-US" sz="3600" b="1" i="1" dirty="0">
                <a:solidFill>
                  <a:srgbClr val="FF0000"/>
                </a:solidFill>
              </a:rPr>
              <a:t>Hearken to my joyful tidings</a:t>
            </a:r>
          </a:p>
          <a:p>
            <a:pPr algn="ctr"/>
            <a:r>
              <a:rPr lang="en-US" sz="3600" b="1" i="1" dirty="0"/>
              <a:t>Of the golden future time.</a:t>
            </a:r>
          </a:p>
          <a:p>
            <a:pPr algn="ctr"/>
            <a:r>
              <a:rPr lang="en-US" sz="3600" b="1" i="1" dirty="0"/>
              <a:t>Soon or late the day is coming</a:t>
            </a:r>
            <a:r>
              <a:rPr lang="en-US" sz="3600" b="1" i="1" dirty="0" smtClean="0"/>
              <a:t>,</a:t>
            </a:r>
          </a:p>
          <a:p>
            <a:pPr algn="ctr"/>
            <a:r>
              <a:rPr lang="en-US" sz="3600" b="1" i="1" dirty="0"/>
              <a:t>Tyrant Man shall be </a:t>
            </a:r>
            <a:r>
              <a:rPr lang="en-US" sz="3600" b="1" i="1" dirty="0" err="1"/>
              <a:t>o'erthrown</a:t>
            </a:r>
            <a:r>
              <a:rPr lang="en-US" sz="3600" b="1" i="1" dirty="0"/>
              <a:t>,</a:t>
            </a:r>
          </a:p>
          <a:p>
            <a:pPr algn="ctr"/>
            <a:r>
              <a:rPr lang="en-US" sz="3600" b="1" i="1" dirty="0"/>
              <a:t>And the fruitful fields of England</a:t>
            </a:r>
          </a:p>
          <a:p>
            <a:pPr algn="ctr"/>
            <a:r>
              <a:rPr lang="en-US" sz="3600" b="1" i="1" dirty="0"/>
              <a:t>Shall be trod by beasts alone.</a:t>
            </a:r>
            <a:endParaRPr lang="en-US" sz="3600" b="1" i="1" dirty="0" smtClean="0">
              <a:solidFill>
                <a:srgbClr val="0000FF"/>
              </a:solidFill>
            </a:endParaRPr>
          </a:p>
          <a:p>
            <a:pPr marL="0" indent="0" algn="just"/>
            <a:endParaRPr lang="en-US" sz="3600" b="1" dirty="0" smtClean="0">
              <a:solidFill>
                <a:srgbClr val="0000FF"/>
              </a:solidFill>
            </a:endParaRPr>
          </a:p>
          <a:p>
            <a:pPr marL="0" indent="0" algn="ctr"/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8305800" y="2209800"/>
            <a:ext cx="1371600" cy="3276600"/>
          </a:xfrm>
          <a:prstGeom prst="snip2Diag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4400" dirty="0" smtClean="0"/>
              <a:t>Using songs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41988172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 The Song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algn="just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b="1" dirty="0">
                <a:solidFill>
                  <a:srgbClr val="0000FF"/>
                </a:solidFill>
              </a:rPr>
              <a:t>It is full of enthusiasm.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It is full of melody so it can be memorized well by all animals/people even those who know nothing about culture or </a:t>
            </a:r>
            <a:r>
              <a:rPr lang="en-US" b="1" dirty="0" smtClean="0">
                <a:solidFill>
                  <a:srgbClr val="0000FF"/>
                </a:solidFill>
              </a:rPr>
              <a:t>education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It has a direct clear relationship with what Old Major plans for in future.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It is stirring.</a:t>
            </a:r>
            <a:endParaRPr lang="en-US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298460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 The start and end of the Song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66800"/>
            <a:ext cx="8915400" cy="5059363"/>
          </a:xfrm>
        </p:spPr>
        <p:txBody>
          <a:bodyPr/>
          <a:lstStyle/>
          <a:p>
            <a:pPr algn="ctr"/>
            <a:endParaRPr lang="en-US" b="1" dirty="0" smtClean="0">
              <a:solidFill>
                <a:srgbClr val="0000FF"/>
              </a:solidFill>
            </a:endParaRP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endParaRPr lang="en-US" b="1" dirty="0" smtClean="0">
              <a:solidFill>
                <a:srgbClr val="0000FF"/>
              </a:solidFill>
            </a:endParaRP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endParaRPr lang="en-US" b="1" dirty="0" smtClean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What is the difference between the first and last stanzas of the song? Isn’t it very intelligent of Old Major to </a:t>
            </a:r>
            <a:r>
              <a:rPr lang="en-US" b="1" dirty="0" smtClean="0">
                <a:solidFill>
                  <a:srgbClr val="0000FF"/>
                </a:solidFill>
              </a:rPr>
              <a:t>make </a:t>
            </a:r>
            <a:r>
              <a:rPr lang="en-US" b="1" dirty="0" smtClean="0">
                <a:solidFill>
                  <a:srgbClr val="0000FF"/>
                </a:solidFill>
              </a:rPr>
              <a:t>those changes while repeating certain ideas?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105400" y="914400"/>
            <a:ext cx="4114800" cy="31741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Beasts of England, beasts of Ireland,</a:t>
            </a:r>
          </a:p>
          <a:p>
            <a:pPr algn="ctr"/>
            <a:r>
              <a:rPr lang="en-US" sz="2400" b="1" dirty="0"/>
              <a:t>Beasts of every land and clime,</a:t>
            </a:r>
          </a:p>
          <a:p>
            <a:pPr algn="ctr"/>
            <a:r>
              <a:rPr lang="en-US" sz="2400" b="1" i="1" u="sng" dirty="0">
                <a:solidFill>
                  <a:srgbClr val="FF0000"/>
                </a:solidFill>
              </a:rPr>
              <a:t>Hearken well and spread my </a:t>
            </a:r>
            <a:r>
              <a:rPr lang="en-US" sz="2400" b="1" i="1" u="sng" dirty="0" smtClean="0">
                <a:solidFill>
                  <a:srgbClr val="FF0000"/>
                </a:solidFill>
              </a:rPr>
              <a:t>tidings</a:t>
            </a:r>
          </a:p>
          <a:p>
            <a:pPr algn="ctr"/>
            <a:r>
              <a:rPr lang="en-US" sz="2400" b="1" dirty="0"/>
              <a:t>Of the golden future 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914400"/>
            <a:ext cx="3962400" cy="317412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i="1" dirty="0"/>
              <a:t>Beasts of England, beasts of Ireland,</a:t>
            </a:r>
          </a:p>
          <a:p>
            <a:pPr algn="ctr"/>
            <a:r>
              <a:rPr lang="en-US" sz="2400" b="1" i="1" dirty="0"/>
              <a:t>Beasts of every land and clime,</a:t>
            </a:r>
          </a:p>
          <a:p>
            <a:pPr algn="ctr"/>
            <a:r>
              <a:rPr lang="en-US" sz="2400" b="1" i="1" u="sng" dirty="0">
                <a:solidFill>
                  <a:srgbClr val="FF0000"/>
                </a:solidFill>
              </a:rPr>
              <a:t>Hearken to my joyful tidings</a:t>
            </a:r>
          </a:p>
          <a:p>
            <a:pPr algn="ctr"/>
            <a:r>
              <a:rPr lang="en-US" sz="2400" b="1" i="1" dirty="0"/>
              <a:t>Of the golden future time.</a:t>
            </a: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22491933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Direct Effect of the Song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9601200" cy="5135563"/>
          </a:xfrm>
        </p:spPr>
        <p:txBody>
          <a:bodyPr/>
          <a:lstStyle/>
          <a:p>
            <a:pPr marL="0" indent="0" algn="just"/>
            <a:r>
              <a:rPr lang="en-US" b="1" dirty="0" smtClean="0"/>
              <a:t> </a:t>
            </a:r>
            <a:r>
              <a:rPr lang="en-US" b="1" dirty="0"/>
              <a:t>The singing of this song threw the animals into the wildest excitement</a:t>
            </a:r>
            <a:r>
              <a:rPr lang="en-US" b="1" dirty="0" smtClean="0"/>
              <a:t>. Almost </a:t>
            </a:r>
            <a:r>
              <a:rPr lang="en-US" b="1" dirty="0"/>
              <a:t>before Major had reached the end, they had begun singing it </a:t>
            </a:r>
            <a:r>
              <a:rPr lang="en-US" b="1" dirty="0" smtClean="0"/>
              <a:t>for themselves</a:t>
            </a:r>
            <a:r>
              <a:rPr lang="en-US" b="1" dirty="0"/>
              <a:t>. Even the stupidest of them had already picked up the tune </a:t>
            </a:r>
            <a:r>
              <a:rPr lang="en-US" b="1" dirty="0" smtClean="0"/>
              <a:t>and a </a:t>
            </a:r>
            <a:r>
              <a:rPr lang="en-US" b="1" dirty="0"/>
              <a:t>few of the words, and as for the clever ones, such as the pigs and dogs</a:t>
            </a:r>
            <a:r>
              <a:rPr lang="en-US" b="1" dirty="0" smtClean="0"/>
              <a:t>, they </a:t>
            </a:r>
            <a:r>
              <a:rPr lang="en-US" b="1" dirty="0"/>
              <a:t>had the entire song by heart within a few minutes. And then, after </a:t>
            </a:r>
            <a:r>
              <a:rPr lang="en-US" b="1" dirty="0" smtClean="0"/>
              <a:t>a few </a:t>
            </a:r>
            <a:r>
              <a:rPr lang="en-US" b="1" dirty="0"/>
              <a:t>preliminary tries, the whole farm burst out into 'Beasts of England' </a:t>
            </a:r>
            <a:r>
              <a:rPr lang="en-US" b="1" dirty="0" smtClean="0"/>
              <a:t>in tremendous </a:t>
            </a:r>
            <a:r>
              <a:rPr lang="en-US" b="1" dirty="0"/>
              <a:t>unison. </a:t>
            </a:r>
            <a:r>
              <a:rPr lang="en-US" b="1" dirty="0">
                <a:solidFill>
                  <a:srgbClr val="0000FF"/>
                </a:solidFill>
              </a:rPr>
              <a:t>The cows lowed it, the dogs whined it, the </a:t>
            </a:r>
            <a:r>
              <a:rPr lang="en-US" b="1" dirty="0" smtClean="0">
                <a:solidFill>
                  <a:srgbClr val="0000FF"/>
                </a:solidFill>
              </a:rPr>
              <a:t>sheep bleated </a:t>
            </a:r>
            <a:r>
              <a:rPr lang="en-US" b="1" dirty="0">
                <a:solidFill>
                  <a:srgbClr val="0000FF"/>
                </a:solidFill>
              </a:rPr>
              <a:t>it, the horses whinnied it, the ducks quacked it.</a:t>
            </a:r>
          </a:p>
        </p:txBody>
      </p:sp>
    </p:spTree>
    <p:extLst>
      <p:ext uri="{BB962C8B-B14F-4D97-AF65-F5344CB8AC3E}">
        <p14:creationId xmlns:p14="http://schemas.microsoft.com/office/powerpoint/2010/main" xmlns="" val="1598604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Direct Effect of the Speech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9601200" cy="5135563"/>
          </a:xfrm>
        </p:spPr>
        <p:txBody>
          <a:bodyPr/>
          <a:lstStyle/>
          <a:p>
            <a:pPr marL="0" indent="0" algn="just">
              <a:buFont typeface="+mj-lt"/>
              <a:buAutoNum type="arabicPeriod"/>
            </a:pP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To address people and touch their hearts, Old Major has been so eloquent.</a:t>
            </a:r>
          </a:p>
          <a:p>
            <a:pPr marL="0" indent="0" algn="just"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He has changed his tone</a:t>
            </a:r>
          </a:p>
          <a:p>
            <a:pPr marL="0" indent="0" algn="just"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He has repeated certain phrases for further effects</a:t>
            </a:r>
          </a:p>
          <a:p>
            <a:pPr marL="0" indent="0" algn="just"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He has addressed some animals by name</a:t>
            </a:r>
          </a:p>
          <a:p>
            <a:pPr marL="0" indent="0" algn="just"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He has used songs that are relevant to his topic</a:t>
            </a:r>
          </a:p>
          <a:p>
            <a:pPr marL="0" indent="0" algn="just"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He has asked questions</a:t>
            </a:r>
          </a:p>
          <a:p>
            <a:pPr marL="0" indent="0" algn="just">
              <a:buFont typeface="+mj-lt"/>
              <a:buAutoNum type="arabicPeriod"/>
            </a:pPr>
            <a:r>
              <a:rPr lang="en-US" sz="2800" b="1" dirty="0">
                <a:solidFill>
                  <a:srgbClr val="0000FF"/>
                </a:solidFill>
              </a:rPr>
              <a:t>He has </a:t>
            </a:r>
            <a:r>
              <a:rPr lang="en-US" sz="2800" b="1" dirty="0" smtClean="0">
                <a:solidFill>
                  <a:srgbClr val="0000FF"/>
                </a:solidFill>
              </a:rPr>
              <a:t>used negations</a:t>
            </a:r>
          </a:p>
          <a:p>
            <a:pPr marL="0" indent="0" algn="just">
              <a:buFont typeface="+mj-lt"/>
              <a:buAutoNum type="arabicPeriod"/>
            </a:pPr>
            <a:r>
              <a:rPr lang="en-US" sz="2800" b="1" dirty="0">
                <a:solidFill>
                  <a:srgbClr val="0000FF"/>
                </a:solidFill>
              </a:rPr>
              <a:t>He has </a:t>
            </a:r>
            <a:r>
              <a:rPr lang="en-US" sz="2800" b="1" dirty="0" smtClean="0">
                <a:solidFill>
                  <a:srgbClr val="0000FF"/>
                </a:solidFill>
              </a:rPr>
              <a:t>used endearing terms like comrades </a:t>
            </a:r>
          </a:p>
          <a:p>
            <a:pPr marL="0" indent="0" algn="just"/>
            <a:r>
              <a:rPr lang="en-US" sz="2800" b="1" dirty="0" smtClean="0">
                <a:solidFill>
                  <a:srgbClr val="0000FF"/>
                </a:solidFill>
              </a:rPr>
              <a:t>and brothers</a:t>
            </a:r>
          </a:p>
          <a:p>
            <a:pPr marL="0" indent="0" algn="just"/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77200" y="1524000"/>
            <a:ext cx="1676400" cy="44196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5400" dirty="0" smtClean="0"/>
              <a:t>Very powerful effect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xmlns="" val="4066513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Direct Effect of the Speech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9601200" cy="5135563"/>
          </a:xfrm>
        </p:spPr>
        <p:txBody>
          <a:bodyPr/>
          <a:lstStyle/>
          <a:p>
            <a:pPr marL="0" indent="0" algn="just"/>
            <a:r>
              <a:rPr lang="en-US" sz="2800" b="1" dirty="0" smtClean="0"/>
              <a:t>After the song has had all this effect upon all animals, </a:t>
            </a:r>
            <a:r>
              <a:rPr lang="en-US" sz="2800" b="1" dirty="0" err="1" smtClean="0"/>
              <a:t>Mr</a:t>
            </a:r>
            <a:r>
              <a:rPr lang="en-US" sz="2800" b="1" dirty="0" smtClean="0"/>
              <a:t> Jones wakes up at the sound. What happens? </a:t>
            </a:r>
          </a:p>
          <a:p>
            <a:pPr marL="0" indent="0" algn="ctr"/>
            <a:r>
              <a:rPr lang="en-US" sz="2800" b="1" dirty="0" smtClean="0">
                <a:solidFill>
                  <a:srgbClr val="0000FF"/>
                </a:solidFill>
              </a:rPr>
              <a:t>Will animals rise to action directly?</a:t>
            </a:r>
          </a:p>
          <a:p>
            <a:pPr algn="just"/>
            <a:r>
              <a:rPr lang="en-US" sz="2400" b="1" i="1" dirty="0"/>
              <a:t>Unfortunately, the uproar awoke Mr. Jones, who sprang out of bed, making</a:t>
            </a:r>
          </a:p>
          <a:p>
            <a:pPr marL="0" indent="0" algn="just"/>
            <a:r>
              <a:rPr lang="en-US" sz="2400" b="1" i="1" dirty="0"/>
              <a:t>sure that there was a fox in the yard. He seized the gun which </a:t>
            </a:r>
            <a:r>
              <a:rPr lang="en-US" sz="2400" b="1" i="1" dirty="0" smtClean="0"/>
              <a:t>always stood </a:t>
            </a:r>
            <a:r>
              <a:rPr lang="en-US" sz="2400" b="1" i="1" dirty="0"/>
              <a:t>in a corner of his bedroom, and let fly a charge of number 6 </a:t>
            </a:r>
            <a:r>
              <a:rPr lang="en-US" sz="2400" b="1" i="1" dirty="0" smtClean="0"/>
              <a:t>shot into </a:t>
            </a:r>
            <a:r>
              <a:rPr lang="en-US" sz="2400" b="1" i="1" dirty="0"/>
              <a:t>the darkness. The pellets buried themselves in the wall of the </a:t>
            </a:r>
            <a:r>
              <a:rPr lang="en-US" sz="2400" b="1" i="1" dirty="0" smtClean="0"/>
              <a:t>barn and </a:t>
            </a:r>
            <a:r>
              <a:rPr lang="en-US" sz="2400" b="1" i="1" dirty="0"/>
              <a:t>the meeting broke up hurriedly. Everyone fled to his </a:t>
            </a:r>
            <a:r>
              <a:rPr lang="en-US" sz="2400" b="1" i="1" dirty="0" smtClean="0"/>
              <a:t>own sleeping-place</a:t>
            </a:r>
            <a:r>
              <a:rPr lang="en-US" sz="2400" b="1" i="1" dirty="0"/>
              <a:t>. The birds jumped on to their perches, the animals </a:t>
            </a:r>
            <a:r>
              <a:rPr lang="en-US" sz="2400" b="1" i="1" dirty="0" smtClean="0"/>
              <a:t>settled down </a:t>
            </a:r>
            <a:r>
              <a:rPr lang="en-US" sz="2400" b="1" i="1" dirty="0"/>
              <a:t>in the straw, and the whole farm was asleep in a moment</a:t>
            </a:r>
            <a:r>
              <a:rPr lang="en-US" sz="2400" b="1" i="1" dirty="0" smtClean="0"/>
              <a:t>.</a:t>
            </a:r>
          </a:p>
          <a:p>
            <a:pPr marL="0" indent="0" algn="ctr"/>
            <a:r>
              <a:rPr lang="en-US" sz="2800" b="1" i="1" dirty="0" smtClean="0">
                <a:solidFill>
                  <a:srgbClr val="0000FF"/>
                </a:solidFill>
              </a:rPr>
              <a:t>What do you understand by this unexpected reaction?</a:t>
            </a:r>
          </a:p>
          <a:p>
            <a:pPr marL="0" indent="0" algn="just"/>
            <a:endParaRPr lang="en-US" sz="2800" b="1" dirty="0" smtClean="0">
              <a:solidFill>
                <a:srgbClr val="0000FF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2003843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Direct Effect of the Speech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9601200" cy="5135563"/>
          </a:xfrm>
        </p:spPr>
        <p:txBody>
          <a:bodyPr/>
          <a:lstStyle/>
          <a:p>
            <a:pPr marL="0" indent="0" algn="ctr"/>
            <a:r>
              <a:rPr lang="en-US" b="1" i="1" dirty="0" smtClean="0"/>
              <a:t>What do you understand by this unexpected reaction?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 smtClean="0"/>
              <a:t> </a:t>
            </a:r>
            <a:r>
              <a:rPr lang="en-US" b="1" dirty="0" smtClean="0"/>
              <a:t>we understand that the writer is so realistic. This passive reaction has only been expected as animals are not used yet to expressing themselves.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b="1" dirty="0" smtClean="0"/>
              <a:t>They need training and some more time and courage in order to put Old Major’s words into effect.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b="1" dirty="0" smtClean="0"/>
              <a:t>In any case, there is a strong sense of verisimilitude in the novel.</a:t>
            </a:r>
            <a:endParaRPr lang="en-US" sz="2000" b="1" dirty="0" smtClean="0"/>
          </a:p>
          <a:p>
            <a:pPr marL="0" indent="0" algn="just"/>
            <a:endParaRPr lang="en-US" sz="2800" b="1" dirty="0" smtClean="0">
              <a:solidFill>
                <a:srgbClr val="0000FF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059614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Direct Effect of the Speech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9601200" cy="5135563"/>
          </a:xfrm>
        </p:spPr>
        <p:txBody>
          <a:bodyPr/>
          <a:lstStyle/>
          <a:p>
            <a:pPr marL="0" indent="0" algn="ctr"/>
            <a:r>
              <a:rPr lang="en-US" sz="6000" b="1" i="1" dirty="0" smtClean="0">
                <a:solidFill>
                  <a:srgbClr val="FF3300"/>
                </a:solidFill>
              </a:rPr>
              <a:t>Question</a:t>
            </a:r>
            <a:endParaRPr lang="en-US" sz="2400" b="1" i="1" dirty="0" smtClean="0">
              <a:solidFill>
                <a:srgbClr val="FF3300"/>
              </a:solidFill>
            </a:endParaRPr>
          </a:p>
          <a:p>
            <a:pPr marL="0" indent="0" algn="ctr"/>
            <a:r>
              <a:rPr lang="en-US" sz="3600" b="1" i="1" dirty="0" smtClean="0">
                <a:solidFill>
                  <a:srgbClr val="0000FF"/>
                </a:solidFill>
              </a:rPr>
              <a:t>When </a:t>
            </a:r>
            <a:r>
              <a:rPr lang="en-US" sz="3600" b="1" i="1" dirty="0" err="1" smtClean="0">
                <a:solidFill>
                  <a:srgbClr val="0000FF"/>
                </a:solidFill>
              </a:rPr>
              <a:t>Mr</a:t>
            </a:r>
            <a:r>
              <a:rPr lang="en-US" sz="3600" b="1" i="1" dirty="0" smtClean="0">
                <a:solidFill>
                  <a:srgbClr val="0000FF"/>
                </a:solidFill>
              </a:rPr>
              <a:t> Jones awakes after the song, 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3600" b="1" i="1" dirty="0" smtClean="0">
                <a:solidFill>
                  <a:srgbClr val="0000FF"/>
                </a:solidFill>
              </a:rPr>
              <a:t>animals rebel directly against him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3600" b="1" i="1" dirty="0" smtClean="0">
                <a:solidFill>
                  <a:srgbClr val="0000FF"/>
                </a:solidFill>
              </a:rPr>
              <a:t>Animals remain in their places without saying anything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3600" b="1" i="1" dirty="0" smtClean="0">
                <a:solidFill>
                  <a:srgbClr val="0000FF"/>
                </a:solidFill>
              </a:rPr>
              <a:t>All animals are afraid and go back to their places</a:t>
            </a:r>
          </a:p>
          <a:p>
            <a:pPr marL="0" indent="0" algn="ctr"/>
            <a:endParaRPr lang="en-US" sz="2400" b="1" i="1" dirty="0" smtClean="0">
              <a:solidFill>
                <a:srgbClr val="0000FF"/>
              </a:solidFill>
            </a:endParaRPr>
          </a:p>
          <a:p>
            <a:pPr marL="0" indent="0" algn="just"/>
            <a:endParaRPr lang="en-US" sz="2800" b="1" dirty="0" smtClean="0">
              <a:solidFill>
                <a:srgbClr val="0000FF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5007123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Remember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GB" dirty="0" smtClean="0"/>
              <a:t> </a:t>
            </a:r>
            <a:r>
              <a:rPr lang="en-US" b="1" dirty="0" smtClean="0"/>
              <a:t>verisimilitude means: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 smtClean="0"/>
              <a:t>Reality as it can be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 smtClean="0"/>
              <a:t>Not reality as it is</a:t>
            </a: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2299</TotalTime>
  <Words>1413</Words>
  <Application>Microsoft Office PowerPoint</Application>
  <PresentationFormat>A4 Paper (210x297 mm)‎</PresentationFormat>
  <Paragraphs>137</Paragraphs>
  <Slides>23</Slides>
  <Notes>9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Seventh Lecture</vt:lpstr>
      <vt:lpstr> 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 </vt:lpstr>
      <vt:lpstr> </vt:lpstr>
      <vt:lpstr>The Song  </vt:lpstr>
      <vt:lpstr> The Song</vt:lpstr>
      <vt:lpstr> The start and end of the Song</vt:lpstr>
      <vt:lpstr>Direct Effect of the Song </vt:lpstr>
      <vt:lpstr>Direct Effect of the Speech </vt:lpstr>
      <vt:lpstr>Direct Effect of the Speech </vt:lpstr>
      <vt:lpstr>Direct Effect of the Speech </vt:lpstr>
      <vt:lpstr>Direct Effect of the Speech </vt:lpstr>
      <vt:lpstr>Remember  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223</cp:revision>
  <dcterms:created xsi:type="dcterms:W3CDTF">2009-10-14T19:14:34Z</dcterms:created>
  <dcterms:modified xsi:type="dcterms:W3CDTF">2012-10-11T12:36:26Z</dcterms:modified>
</cp:coreProperties>
</file>