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4"/>
  </p:notesMasterIdLst>
  <p:sldIdLst>
    <p:sldId id="256" r:id="rId2"/>
    <p:sldId id="257" r:id="rId3"/>
    <p:sldId id="282" r:id="rId4"/>
    <p:sldId id="300" r:id="rId5"/>
    <p:sldId id="291" r:id="rId6"/>
    <p:sldId id="292" r:id="rId7"/>
    <p:sldId id="294" r:id="rId8"/>
    <p:sldId id="295" r:id="rId9"/>
    <p:sldId id="293" r:id="rId10"/>
    <p:sldId id="288" r:id="rId11"/>
    <p:sldId id="289" r:id="rId12"/>
    <p:sldId id="283" r:id="rId13"/>
    <p:sldId id="284" r:id="rId14"/>
    <p:sldId id="285" r:id="rId15"/>
    <p:sldId id="296" r:id="rId16"/>
    <p:sldId id="286" r:id="rId17"/>
    <p:sldId id="287" r:id="rId18"/>
    <p:sldId id="297" r:id="rId19"/>
    <p:sldId id="290" r:id="rId20"/>
    <p:sldId id="298" r:id="rId21"/>
    <p:sldId id="299"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Eleventh </a:t>
            </a:r>
            <a:br>
              <a:rPr lang="en-GB" sz="6000" b="1" dirty="0" smtClean="0">
                <a:solidFill>
                  <a:srgbClr val="0000FF"/>
                </a:solidFill>
                <a:cs typeface="Arial" pitchFamily="34" charset="0"/>
              </a:rPr>
            </a:b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algn="ctr"/>
            <a:r>
              <a:rPr lang="en-US" sz="4000" i="1" dirty="0" smtClean="0">
                <a:solidFill>
                  <a:srgbClr val="FF0000"/>
                </a:solidFill>
              </a:rPr>
              <a:t>Every </a:t>
            </a:r>
            <a:r>
              <a:rPr lang="en-US" sz="4000" i="1" dirty="0">
                <a:solidFill>
                  <a:srgbClr val="FF0000"/>
                </a:solidFill>
              </a:rPr>
              <a:t>day </a:t>
            </a:r>
            <a:r>
              <a:rPr lang="en-US" sz="4000" i="1" dirty="0">
                <a:solidFill>
                  <a:srgbClr val="0000FF"/>
                </a:solidFill>
              </a:rPr>
              <a:t>Snowball and Napoleon </a:t>
            </a:r>
            <a:r>
              <a:rPr lang="en-US" sz="4000" i="1" dirty="0"/>
              <a:t>sent out </a:t>
            </a:r>
            <a:r>
              <a:rPr lang="en-US" sz="4000" i="1" dirty="0" smtClean="0"/>
              <a:t>flights of </a:t>
            </a:r>
            <a:r>
              <a:rPr lang="en-US" sz="4000" i="1" dirty="0"/>
              <a:t>pigeons whose </a:t>
            </a:r>
            <a:r>
              <a:rPr lang="en-US" sz="4000" i="1" dirty="0">
                <a:solidFill>
                  <a:srgbClr val="0000FF"/>
                </a:solidFill>
              </a:rPr>
              <a:t>instructions</a:t>
            </a:r>
            <a:r>
              <a:rPr lang="en-US" sz="4000" i="1" dirty="0"/>
              <a:t> were to </a:t>
            </a:r>
            <a:r>
              <a:rPr lang="en-US" sz="4000" i="1" dirty="0">
                <a:solidFill>
                  <a:srgbClr val="0000FF"/>
                </a:solidFill>
              </a:rPr>
              <a:t>mingle with the animals</a:t>
            </a:r>
            <a:r>
              <a:rPr lang="en-US" sz="4000" i="1" dirty="0"/>
              <a:t> </a:t>
            </a:r>
            <a:r>
              <a:rPr lang="en-US" sz="4000" i="1" dirty="0" smtClean="0"/>
              <a:t>on </a:t>
            </a:r>
            <a:r>
              <a:rPr lang="en-US" sz="4000" i="1" dirty="0" err="1" smtClean="0"/>
              <a:t>neighbouring</a:t>
            </a:r>
            <a:r>
              <a:rPr lang="en-US" sz="4000" i="1" dirty="0" smtClean="0"/>
              <a:t> </a:t>
            </a:r>
            <a:r>
              <a:rPr lang="en-US" sz="4000" i="1" dirty="0"/>
              <a:t>farms, tell them the story of the Rebellion, and </a:t>
            </a:r>
            <a:r>
              <a:rPr lang="en-US" sz="4000" i="1" dirty="0">
                <a:solidFill>
                  <a:srgbClr val="0000FF"/>
                </a:solidFill>
              </a:rPr>
              <a:t>teach </a:t>
            </a:r>
            <a:r>
              <a:rPr lang="en-US" sz="4000" i="1" dirty="0" smtClean="0">
                <a:solidFill>
                  <a:srgbClr val="0000FF"/>
                </a:solidFill>
              </a:rPr>
              <a:t>them </a:t>
            </a:r>
            <a:r>
              <a:rPr lang="en-US" sz="4000" i="1" dirty="0" smtClean="0"/>
              <a:t>the </a:t>
            </a:r>
            <a:r>
              <a:rPr lang="en-US" sz="4000" i="1" dirty="0"/>
              <a:t>tune of 'Beasts of England'.</a:t>
            </a:r>
            <a:endParaRPr lang="en-US" sz="4000" b="1" i="1" dirty="0"/>
          </a:p>
        </p:txBody>
      </p:sp>
    </p:spTree>
    <p:extLst>
      <p:ext uri="{BB962C8B-B14F-4D97-AF65-F5344CB8AC3E}">
        <p14:creationId xmlns:p14="http://schemas.microsoft.com/office/powerpoint/2010/main" xmlns=""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endParaRPr lang="ar-SA" dirty="0"/>
          </a:p>
        </p:txBody>
      </p:sp>
      <p:sp>
        <p:nvSpPr>
          <p:cNvPr id="3" name="عنصر نائب للمحتوى 2"/>
          <p:cNvSpPr>
            <a:spLocks noGrp="1"/>
          </p:cNvSpPr>
          <p:nvPr>
            <p:ph idx="1"/>
          </p:nvPr>
        </p:nvSpPr>
        <p:spPr/>
        <p:txBody>
          <a:bodyPr/>
          <a:lstStyle/>
          <a:p>
            <a:pPr algn="l"/>
            <a:r>
              <a:rPr lang="en-US" dirty="0" smtClean="0"/>
              <a:t> who  was interested in exporting the revolution to other nations?</a:t>
            </a:r>
          </a:p>
          <a:p>
            <a:pPr algn="l"/>
            <a:r>
              <a:rPr lang="en-US" dirty="0" smtClean="0"/>
              <a:t>A- all animals</a:t>
            </a:r>
          </a:p>
          <a:p>
            <a:pPr algn="l"/>
            <a:r>
              <a:rPr lang="en-US" dirty="0" smtClean="0"/>
              <a:t>B- Boxer and Clover</a:t>
            </a:r>
          </a:p>
          <a:p>
            <a:pPr algn="l"/>
            <a:r>
              <a:rPr lang="en-US" dirty="0" smtClean="0"/>
              <a:t>C- Snowball and Napoleon </a:t>
            </a:r>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dirty="0" smtClean="0"/>
              <a:t>Snowball and Napoleon are sending </a:t>
            </a:r>
            <a:r>
              <a:rPr lang="en-US" b="1" dirty="0" smtClean="0">
                <a:solidFill>
                  <a:srgbClr val="FF0000"/>
                </a:solidFill>
              </a:rPr>
              <a:t>pigeons (</a:t>
            </a:r>
            <a:r>
              <a:rPr lang="en-US" b="1" dirty="0" err="1" smtClean="0">
                <a:solidFill>
                  <a:srgbClr val="FF0000"/>
                </a:solidFill>
              </a:rPr>
              <a:t>symobl</a:t>
            </a:r>
            <a:r>
              <a:rPr lang="en-US" b="1" dirty="0" smtClean="0">
                <a:solidFill>
                  <a:srgbClr val="FF0000"/>
                </a:solidFill>
              </a:rPr>
              <a:t> of peace)</a:t>
            </a:r>
            <a:r>
              <a:rPr lang="en-US" dirty="0" smtClean="0"/>
              <a:t> to </a:t>
            </a:r>
            <a:r>
              <a:rPr lang="en-US" dirty="0" err="1" smtClean="0"/>
              <a:t>neighbouring</a:t>
            </a:r>
            <a:r>
              <a:rPr lang="en-US" dirty="0" smtClean="0"/>
              <a:t> farms and beyond, to tell the animals about the rebellion. News of the rebellion has spread to the surrounding countries. The farmers at first pretend not to be troubled about the rebellion, believing that the animals cannot possibly make a success of the farm. But as time passes the farmers become more and more troubled, and their animals become more and more emboldened. The tune of Beasts of England is now known by nearly every animal in the county.</a:t>
            </a:r>
            <a:endParaRPr lang="en-US" b="1" dirty="0"/>
          </a:p>
        </p:txBody>
      </p:sp>
    </p:spTree>
    <p:extLst>
      <p:ext uri="{BB962C8B-B14F-4D97-AF65-F5344CB8AC3E}">
        <p14:creationId xmlns:p14="http://schemas.microsoft.com/office/powerpoint/2010/main" xmlns="" val="408786680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128464" y="836712"/>
            <a:ext cx="9649072" cy="5289451"/>
          </a:xfrm>
        </p:spPr>
        <p:txBody>
          <a:bodyPr/>
          <a:lstStyle/>
          <a:p>
            <a:pPr marL="0" indent="0" algn="just"/>
            <a:r>
              <a:rPr lang="en-US" dirty="0"/>
              <a:t>Nevertheless, they were </a:t>
            </a:r>
            <a:r>
              <a:rPr lang="en-US" b="1" dirty="0">
                <a:solidFill>
                  <a:srgbClr val="0000FF"/>
                </a:solidFill>
              </a:rPr>
              <a:t>both</a:t>
            </a:r>
            <a:r>
              <a:rPr lang="en-US" dirty="0"/>
              <a:t> thoroughly frightened by the rebellion </a:t>
            </a:r>
            <a:r>
              <a:rPr lang="en-US" dirty="0" smtClean="0"/>
              <a:t>on Animal </a:t>
            </a:r>
            <a:r>
              <a:rPr lang="en-US" dirty="0"/>
              <a:t>Farm, and very anxious to prevent their own animals from </a:t>
            </a:r>
            <a:r>
              <a:rPr lang="en-US" dirty="0" smtClean="0"/>
              <a:t>learning too </a:t>
            </a:r>
            <a:r>
              <a:rPr lang="en-US" dirty="0"/>
              <a:t>much about it. At first they pretended to laugh to scorn the idea </a:t>
            </a:r>
            <a:r>
              <a:rPr lang="en-US" dirty="0" smtClean="0"/>
              <a:t>of animals </a:t>
            </a:r>
            <a:r>
              <a:rPr lang="en-US" dirty="0"/>
              <a:t>managing a farm for themselves. The whole thing would be over in </a:t>
            </a:r>
            <a:r>
              <a:rPr lang="en-US" dirty="0" smtClean="0"/>
              <a:t>a fortnight</a:t>
            </a:r>
            <a:r>
              <a:rPr lang="en-US" dirty="0"/>
              <a:t>, they said. They put it about that the animals on the Manor </a:t>
            </a:r>
            <a:r>
              <a:rPr lang="en-US" dirty="0" smtClean="0"/>
              <a:t>Farm (</a:t>
            </a:r>
            <a:r>
              <a:rPr lang="en-US" dirty="0"/>
              <a:t>they insisted on calling it the Manor Farm; they would not tolerate </a:t>
            </a:r>
            <a:r>
              <a:rPr lang="en-US" dirty="0" smtClean="0"/>
              <a:t>the name </a:t>
            </a:r>
            <a:r>
              <a:rPr lang="en-US" dirty="0"/>
              <a:t>"Animal Farm") were perpetually fighting among themselves and </a:t>
            </a:r>
            <a:r>
              <a:rPr lang="en-US" dirty="0" smtClean="0"/>
              <a:t>were also </a:t>
            </a:r>
            <a:r>
              <a:rPr lang="en-US" dirty="0"/>
              <a:t>rapidly starving to death.</a:t>
            </a:r>
            <a:endParaRPr lang="en-US" b="1" dirty="0"/>
          </a:p>
        </p:txBody>
      </p:sp>
    </p:spTree>
    <p:extLst>
      <p:ext uri="{BB962C8B-B14F-4D97-AF65-F5344CB8AC3E}">
        <p14:creationId xmlns:p14="http://schemas.microsoft.com/office/powerpoint/2010/main" xmlns="" val="76603721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128464" y="836712"/>
            <a:ext cx="9649072" cy="5289451"/>
          </a:xfrm>
        </p:spPr>
        <p:txBody>
          <a:bodyPr/>
          <a:lstStyle/>
          <a:p>
            <a:pPr marL="0" indent="0" algn="just"/>
            <a:r>
              <a:rPr lang="en-US" b="1" dirty="0" smtClean="0"/>
              <a:t> </a:t>
            </a:r>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xmlns="" val="1470960278"/>
              </p:ext>
            </p:extLst>
          </p:nvPr>
        </p:nvGraphicFramePr>
        <p:xfrm>
          <a:off x="128464" y="1498600"/>
          <a:ext cx="9649072" cy="4484370"/>
        </p:xfrm>
        <a:graphic>
          <a:graphicData uri="http://schemas.openxmlformats.org/drawingml/2006/table">
            <a:tbl>
              <a:tblPr/>
              <a:tblGrid>
                <a:gridCol w="9649072"/>
              </a:tblGrid>
              <a:tr h="4149566">
                <a:tc>
                  <a:txBody>
                    <a:bodyPr/>
                    <a:lstStyle/>
                    <a:p>
                      <a:pPr algn="ctr"/>
                      <a:r>
                        <a:rPr lang="en-US" sz="3600" b="1" dirty="0"/>
                        <a:t>Mr. Pilkington</a:t>
                      </a:r>
                      <a:r>
                        <a:rPr lang="en-US" sz="3600" dirty="0"/>
                        <a:t> - Owner of </a:t>
                      </a:r>
                      <a:r>
                        <a:rPr lang="en-US" sz="3600" dirty="0" err="1"/>
                        <a:t>Foxwood</a:t>
                      </a:r>
                      <a:r>
                        <a:rPr lang="en-US" sz="3600" dirty="0"/>
                        <a:t> (Leader of England). He doesn't represent one person in particular, but rather is a composite of all of the leaders of England.</a:t>
                      </a:r>
                      <a:br>
                        <a:rPr lang="en-US" sz="3600" dirty="0"/>
                      </a:br>
                      <a:r>
                        <a:rPr lang="en-US" sz="3600" b="1" dirty="0" smtClean="0"/>
                        <a:t>Mr</a:t>
                      </a:r>
                      <a:r>
                        <a:rPr lang="en-US" sz="3600" b="1" dirty="0"/>
                        <a:t>. Frederick</a:t>
                      </a:r>
                      <a:r>
                        <a:rPr lang="en-US" sz="3600" dirty="0"/>
                        <a:t> - Owner of </a:t>
                      </a:r>
                      <a:r>
                        <a:rPr lang="en-US" sz="3600" dirty="0" err="1"/>
                        <a:t>Pinchfield</a:t>
                      </a:r>
                      <a:r>
                        <a:rPr lang="en-US" sz="3600" dirty="0"/>
                        <a:t> (Leader of Germany). Frederick is a composite of the leaders of Germany. However, throughout most of the book, Frederick is a representation of Hitler.</a:t>
                      </a:r>
                    </a:p>
                  </a:txBody>
                  <a:tcPr marL="47625" marR="47625" marT="47625" marB="47625" anchor="ctr">
                    <a:lnL>
                      <a:noFill/>
                    </a:lnL>
                    <a:lnR>
                      <a:noFill/>
                    </a:lnR>
                    <a:lnT>
                      <a:noFill/>
                    </a:lnT>
                    <a:lnB>
                      <a:noFill/>
                    </a:lnB>
                    <a:solidFill>
                      <a:schemeClr val="accent2">
                        <a:lumMod val="20000"/>
                        <a:lumOff val="80000"/>
                      </a:schemeClr>
                    </a:solidFill>
                  </a:tcPr>
                </a:tc>
              </a:tr>
            </a:tbl>
          </a:graphicData>
        </a:graphic>
      </p:graphicFrame>
      <p:pic>
        <p:nvPicPr>
          <p:cNvPr id="1028" name="Picture 4" descr="Hitle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6496" y="188640"/>
            <a:ext cx="1143000" cy="13819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8804102"/>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Question</a:t>
            </a:r>
            <a:r>
              <a:rPr lang="en-US" dirty="0" smtClean="0"/>
              <a:t> </a:t>
            </a:r>
            <a:endParaRPr lang="en-US" dirty="0"/>
          </a:p>
        </p:txBody>
      </p:sp>
      <p:sp>
        <p:nvSpPr>
          <p:cNvPr id="3" name="Content Placeholder 2"/>
          <p:cNvSpPr>
            <a:spLocks noGrp="1"/>
          </p:cNvSpPr>
          <p:nvPr>
            <p:ph idx="1"/>
          </p:nvPr>
        </p:nvSpPr>
        <p:spPr/>
        <p:txBody>
          <a:bodyPr/>
          <a:lstStyle/>
          <a:p>
            <a:pPr marL="0" indent="0" algn="just"/>
            <a:r>
              <a:rPr lang="en-US" i="1" dirty="0" err="1"/>
              <a:t>Foxwood</a:t>
            </a:r>
            <a:r>
              <a:rPr lang="en-US" i="1" dirty="0"/>
              <a:t> </a:t>
            </a:r>
            <a:r>
              <a:rPr lang="en-US" i="1" dirty="0" smtClean="0"/>
              <a:t> and </a:t>
            </a:r>
            <a:r>
              <a:rPr lang="en-US" i="1" dirty="0" err="1"/>
              <a:t>Pinchfield</a:t>
            </a:r>
            <a:r>
              <a:rPr lang="en-US" i="1" dirty="0"/>
              <a:t> </a:t>
            </a:r>
            <a:r>
              <a:rPr lang="en-US" i="1" dirty="0" smtClean="0"/>
              <a:t>are the two farms affected by the revolution on Animal Farm. </a:t>
            </a:r>
          </a:p>
          <a:p>
            <a:pPr algn="just"/>
            <a:r>
              <a:rPr lang="en-US" i="1" dirty="0" err="1" smtClean="0">
                <a:solidFill>
                  <a:srgbClr val="0000FF"/>
                </a:solidFill>
              </a:rPr>
              <a:t>Foxwood</a:t>
            </a:r>
            <a:r>
              <a:rPr lang="en-US" i="1" dirty="0" smtClean="0">
                <a:solidFill>
                  <a:srgbClr val="0000FF"/>
                </a:solidFill>
              </a:rPr>
              <a:t> stands for </a:t>
            </a:r>
          </a:p>
          <a:p>
            <a:pPr algn="ctr"/>
            <a:r>
              <a:rPr lang="en-US" dirty="0" smtClean="0"/>
              <a:t>(England- Germany- Russia)</a:t>
            </a:r>
          </a:p>
          <a:p>
            <a:pPr algn="just"/>
            <a:r>
              <a:rPr lang="en-US" i="1" dirty="0" err="1">
                <a:solidFill>
                  <a:srgbClr val="0000FF"/>
                </a:solidFill>
              </a:rPr>
              <a:t>Pinchfield</a:t>
            </a:r>
            <a:r>
              <a:rPr lang="en-US" i="1" dirty="0">
                <a:solidFill>
                  <a:srgbClr val="0000FF"/>
                </a:solidFill>
              </a:rPr>
              <a:t> </a:t>
            </a:r>
            <a:r>
              <a:rPr lang="en-US" i="1" dirty="0" smtClean="0">
                <a:solidFill>
                  <a:srgbClr val="0000FF"/>
                </a:solidFill>
              </a:rPr>
              <a:t>stands for</a:t>
            </a:r>
          </a:p>
          <a:p>
            <a:pPr algn="ctr"/>
            <a:r>
              <a:rPr lang="en-US" dirty="0" smtClean="0"/>
              <a:t> (</a:t>
            </a:r>
            <a:r>
              <a:rPr lang="en-US" dirty="0"/>
              <a:t>England- Germany- Russia)</a:t>
            </a:r>
          </a:p>
        </p:txBody>
      </p:sp>
    </p:spTree>
    <p:extLst>
      <p:ext uri="{BB962C8B-B14F-4D97-AF65-F5344CB8AC3E}">
        <p14:creationId xmlns:p14="http://schemas.microsoft.com/office/powerpoint/2010/main" xmlns="" val="1580677156"/>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128464" y="836712"/>
            <a:ext cx="9649072" cy="5289451"/>
          </a:xfrm>
        </p:spPr>
        <p:txBody>
          <a:bodyPr/>
          <a:lstStyle/>
          <a:p>
            <a:pPr marL="0" indent="0" algn="just"/>
            <a:r>
              <a:rPr lang="en-US" dirty="0" smtClean="0"/>
              <a:t>How do leaders of </a:t>
            </a:r>
            <a:r>
              <a:rPr lang="en-US" dirty="0" err="1" smtClean="0"/>
              <a:t>neighbouring</a:t>
            </a:r>
            <a:r>
              <a:rPr lang="en-US" dirty="0" smtClean="0"/>
              <a:t> farms first deal with the Revolution on Animal Farm?</a:t>
            </a:r>
          </a:p>
          <a:p>
            <a:pPr marL="457200" indent="-457200" algn="just">
              <a:buFont typeface="Wingdings" pitchFamily="2" charset="2"/>
              <a:buChar char="q"/>
            </a:pPr>
            <a:r>
              <a:rPr lang="en-US" dirty="0" smtClean="0">
                <a:solidFill>
                  <a:srgbClr val="0000FF"/>
                </a:solidFill>
              </a:rPr>
              <a:t>They pretend </a:t>
            </a:r>
            <a:r>
              <a:rPr lang="en-US" dirty="0">
                <a:solidFill>
                  <a:srgbClr val="0000FF"/>
                </a:solidFill>
              </a:rPr>
              <a:t>to laugh to scorn the idea of animals managing a farm for </a:t>
            </a:r>
            <a:r>
              <a:rPr lang="en-US" dirty="0" smtClean="0">
                <a:solidFill>
                  <a:srgbClr val="0000FF"/>
                </a:solidFill>
              </a:rPr>
              <a:t>themselves</a:t>
            </a:r>
          </a:p>
          <a:p>
            <a:pPr marL="457200" indent="-457200" algn="just">
              <a:buFont typeface="Wingdings" pitchFamily="2" charset="2"/>
              <a:buChar char="q"/>
            </a:pPr>
            <a:r>
              <a:rPr lang="en-US" dirty="0" smtClean="0"/>
              <a:t>They begin fighting those animals at once</a:t>
            </a:r>
          </a:p>
          <a:p>
            <a:pPr marL="457200" indent="-457200" algn="just">
              <a:buFont typeface="Wingdings" pitchFamily="2" charset="2"/>
              <a:buChar char="q"/>
            </a:pPr>
            <a:r>
              <a:rPr lang="en-US" dirty="0" smtClean="0"/>
              <a:t>They do nothing</a:t>
            </a:r>
          </a:p>
          <a:p>
            <a:pPr marL="457200" indent="-457200" algn="just">
              <a:buFont typeface="Wingdings" pitchFamily="2" charset="2"/>
              <a:buChar char="q"/>
            </a:pPr>
            <a:r>
              <a:rPr lang="en-US" dirty="0" smtClean="0"/>
              <a:t>We have no idea from the novel.</a:t>
            </a:r>
          </a:p>
          <a:p>
            <a:pPr marL="0" indent="0" algn="just"/>
            <a:endParaRPr lang="en-US" b="1" dirty="0"/>
          </a:p>
        </p:txBody>
      </p:sp>
    </p:spTree>
    <p:extLst>
      <p:ext uri="{BB962C8B-B14F-4D97-AF65-F5344CB8AC3E}">
        <p14:creationId xmlns:p14="http://schemas.microsoft.com/office/powerpoint/2010/main" xmlns="" val="3301552552"/>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418058"/>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764704"/>
            <a:ext cx="9429816" cy="5361459"/>
          </a:xfrm>
        </p:spPr>
        <p:txBody>
          <a:bodyPr/>
          <a:lstStyle/>
          <a:p>
            <a:pPr marL="457200" indent="-457200" algn="just">
              <a:buFont typeface="Wingdings" pitchFamily="2" charset="2"/>
              <a:buChar char="ü"/>
            </a:pPr>
            <a:r>
              <a:rPr lang="en-US" dirty="0" smtClean="0"/>
              <a:t>The same thing happened in Russia. Leaders of the Revolution sent messengers to some European countries to motivate people there towards  revolutions. </a:t>
            </a:r>
          </a:p>
          <a:p>
            <a:pPr marL="457200" indent="-457200" algn="just">
              <a:buFont typeface="Wingdings" pitchFamily="2" charset="2"/>
              <a:buChar char="ü"/>
            </a:pPr>
            <a:r>
              <a:rPr lang="en-US" dirty="0" smtClean="0"/>
              <a:t>This of course troubled the governments of those countries a lot.</a:t>
            </a:r>
          </a:p>
          <a:p>
            <a:pPr marL="457200" indent="-457200" algn="just">
              <a:buFont typeface="Wingdings" pitchFamily="2" charset="2"/>
              <a:buChar char="ü"/>
            </a:pPr>
            <a:r>
              <a:rPr lang="en-US" sz="2800" b="1" dirty="0" smtClean="0"/>
              <a:t>Communism spread all over the world in this way. It reached George Orwell’s England in this manner.</a:t>
            </a:r>
          </a:p>
          <a:p>
            <a:pPr marL="457200" indent="-457200" algn="just">
              <a:buFont typeface="Wingdings" pitchFamily="2" charset="2"/>
              <a:buChar char="ü"/>
            </a:pPr>
            <a:r>
              <a:rPr lang="en-US" sz="2800" b="1" dirty="0" smtClean="0"/>
              <a:t>It was not a welcome movement at first, and that is why Orwell could not publish </a:t>
            </a:r>
            <a:r>
              <a:rPr lang="en-US" sz="2800" b="1" i="1" dirty="0" smtClean="0"/>
              <a:t>Animal Farm </a:t>
            </a:r>
            <a:r>
              <a:rPr lang="en-US" sz="2800" b="1" dirty="0" smtClean="0"/>
              <a:t>until 1945.</a:t>
            </a:r>
            <a:endParaRPr lang="en-US" sz="2800" b="1" dirty="0"/>
          </a:p>
        </p:txBody>
      </p:sp>
    </p:spTree>
    <p:extLst>
      <p:ext uri="{BB962C8B-B14F-4D97-AF65-F5344CB8AC3E}">
        <p14:creationId xmlns:p14="http://schemas.microsoft.com/office/powerpoint/2010/main" xmlns="" val="3517717957"/>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418058"/>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764704"/>
            <a:ext cx="9429816" cy="5361459"/>
          </a:xfrm>
        </p:spPr>
        <p:txBody>
          <a:bodyPr/>
          <a:lstStyle/>
          <a:p>
            <a:pPr marL="457200" indent="-457200" algn="just">
              <a:buFont typeface="Wingdings" pitchFamily="2" charset="2"/>
              <a:buChar char="ü"/>
            </a:pPr>
            <a:r>
              <a:rPr lang="en-US" b="1" i="1" dirty="0" smtClean="0"/>
              <a:t>Have all animals agreed to exporting the revolution to other countries?</a:t>
            </a:r>
          </a:p>
          <a:p>
            <a:pPr marL="457200" indent="-457200" algn="just">
              <a:buFont typeface="Wingdings" pitchFamily="2" charset="2"/>
              <a:buChar char="ü"/>
            </a:pPr>
            <a:r>
              <a:rPr lang="en-US" sz="2800" b="1" dirty="0" smtClean="0"/>
              <a:t>No</a:t>
            </a:r>
          </a:p>
          <a:p>
            <a:pPr marL="457200" indent="-457200" algn="just">
              <a:buFont typeface="Wingdings" pitchFamily="2" charset="2"/>
              <a:buChar char="ü"/>
            </a:pPr>
            <a:r>
              <a:rPr lang="en-US" sz="2800" b="1" dirty="0" smtClean="0"/>
              <a:t>Only pigs decided that. They have never consulted with animals on this issue.</a:t>
            </a:r>
          </a:p>
          <a:p>
            <a:pPr marL="457200" indent="-457200" algn="just">
              <a:buFont typeface="Wingdings" pitchFamily="2" charset="2"/>
              <a:buChar char="ü"/>
            </a:pPr>
            <a:r>
              <a:rPr lang="en-US" sz="2800" b="1" dirty="0" smtClean="0"/>
              <a:t>They wanted to achieve glory for themselves only.</a:t>
            </a:r>
          </a:p>
          <a:p>
            <a:pPr marL="457200" indent="-457200" algn="just">
              <a:buFont typeface="Wingdings" pitchFamily="2" charset="2"/>
              <a:buChar char="ü"/>
            </a:pPr>
            <a:r>
              <a:rPr lang="en-US" sz="2800" b="1" dirty="0" smtClean="0"/>
              <a:t>Again this is a sign that the revolution will not last long.</a:t>
            </a:r>
            <a:endParaRPr lang="en-US" sz="2800" b="1" dirty="0"/>
          </a:p>
        </p:txBody>
      </p:sp>
    </p:spTree>
    <p:extLst>
      <p:ext uri="{BB962C8B-B14F-4D97-AF65-F5344CB8AC3E}">
        <p14:creationId xmlns:p14="http://schemas.microsoft.com/office/powerpoint/2010/main" xmlns="" val="1330313627"/>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836712"/>
            <a:ext cx="9429816" cy="5289451"/>
          </a:xfrm>
        </p:spPr>
        <p:txBody>
          <a:bodyPr/>
          <a:lstStyle/>
          <a:p>
            <a:pPr marL="0" indent="0" algn="just"/>
            <a:r>
              <a:rPr lang="en-US" sz="2400" b="1" dirty="0" smtClean="0">
                <a:solidFill>
                  <a:srgbClr val="FF0000"/>
                </a:solidFill>
              </a:rPr>
              <a:t>  </a:t>
            </a:r>
            <a:r>
              <a:rPr lang="en-US" sz="2800" b="1" dirty="0" smtClean="0">
                <a:solidFill>
                  <a:srgbClr val="FF0000"/>
                </a:solidFill>
              </a:rPr>
              <a:t>The farmers try to spread lies about torture and slavery on Animal Farm</a:t>
            </a:r>
            <a:r>
              <a:rPr lang="en-US" sz="2800" dirty="0" smtClean="0"/>
              <a:t>, but the animals of the county do not believe them. They whistle the tune and sing the words of Beasts of England, though they risk terrible beatings by doing so. More and more stories are heard of individual animals disobeying and in some cases attacking their human masters.</a:t>
            </a:r>
          </a:p>
          <a:p>
            <a:pPr marL="0" indent="0" algn="just"/>
            <a:r>
              <a:rPr lang="en-US" sz="2800" i="1" dirty="0" smtClean="0"/>
              <a:t>The word farmers here means:</a:t>
            </a:r>
          </a:p>
          <a:p>
            <a:pPr marL="457200" indent="-457200" algn="just">
              <a:buFont typeface="Arial" pitchFamily="34" charset="0"/>
              <a:buChar char="•"/>
            </a:pPr>
            <a:r>
              <a:rPr lang="en-US" sz="2800" i="1" u="sng" dirty="0" smtClean="0"/>
              <a:t>Neighboring governments</a:t>
            </a:r>
          </a:p>
          <a:p>
            <a:pPr marL="457200" indent="-457200" algn="just">
              <a:buFont typeface="Arial" pitchFamily="34" charset="0"/>
              <a:buChar char="•"/>
            </a:pPr>
            <a:r>
              <a:rPr lang="en-US" sz="2800" dirty="0" smtClean="0"/>
              <a:t>Real farmers everywhere</a:t>
            </a:r>
          </a:p>
          <a:p>
            <a:pPr marL="457200" indent="-457200" algn="just">
              <a:buFont typeface="Arial" pitchFamily="34" charset="0"/>
              <a:buChar char="•"/>
            </a:pPr>
            <a:r>
              <a:rPr lang="en-US" sz="2800" dirty="0" smtClean="0"/>
              <a:t>Farmers who worked on Animal Farm</a:t>
            </a:r>
          </a:p>
          <a:p>
            <a:pPr marL="457200" indent="-457200" algn="just">
              <a:buFont typeface="Arial" pitchFamily="34" charset="0"/>
              <a:buChar char="•"/>
            </a:pPr>
            <a:r>
              <a:rPr lang="en-US" sz="2800" dirty="0" smtClean="0"/>
              <a:t>Farmers in Africa</a:t>
            </a:r>
          </a:p>
        </p:txBody>
      </p:sp>
    </p:spTree>
    <p:extLst>
      <p:ext uri="{BB962C8B-B14F-4D97-AF65-F5344CB8AC3E}">
        <p14:creationId xmlns:p14="http://schemas.microsoft.com/office/powerpoint/2010/main" xmlns=""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sz="2800" dirty="0" smtClean="0"/>
              <a:t> One day in October, Jones, all his men, and half a dozen others from the </a:t>
            </a:r>
            <a:r>
              <a:rPr lang="en-US" sz="2800" dirty="0" err="1" smtClean="0"/>
              <a:t>neighbouring</a:t>
            </a:r>
            <a:r>
              <a:rPr lang="en-US" sz="2800" dirty="0" smtClean="0"/>
              <a:t> farms, attack Animal Farm. They walk up the laneway through the main gate. They are all armed with sticks except for Jones, who carries a gun. The animals, however, are well prepared. After an initial skirmish where the pigeons and geese attack the humans, Snowball attacks them, supported by Benjamin, Muriel and all the sheep. The men repulse this attack with their sticks, and Snowball sounds the retreat. They fall back to the farmyard, pursued by the men, who think that they have triumphed. However, they have walked into a trap.</a:t>
            </a:r>
          </a:p>
          <a:p>
            <a:pPr marL="0" indent="0" algn="just"/>
            <a:r>
              <a:rPr lang="en-US" sz="2800" dirty="0" smtClean="0"/>
              <a:t/>
            </a:r>
            <a:br>
              <a:rPr lang="en-US" sz="2800" dirty="0" smtClean="0"/>
            </a:br>
            <a:endParaRPr lang="en-US" sz="2800" b="1" dirty="0"/>
          </a:p>
        </p:txBody>
      </p:sp>
    </p:spTree>
    <p:extLst>
      <p:ext uri="{BB962C8B-B14F-4D97-AF65-F5344CB8AC3E}">
        <p14:creationId xmlns:p14="http://schemas.microsoft.com/office/powerpoint/2010/main" xmlns=""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sz="2800" dirty="0" smtClean="0"/>
              <a:t>As soon as the men are in the farmyard, a number of the larger animals emerge from the shed behind them, and cut off their retreat. Snowball’s group now attacks again. Snowball charges at Jones. Jones fires a shot at Snowball and wounds him, but this is not enough to prevent Snowball from crashing into him and sending him tumbling to the ground, the gun flying out of his hand in the process, Now Boxer joins the attack, rearing up on his hind legs and striking viciously with his hoofed forelegs. Boxer strikes one of the men on the skull, apparently killing him. At the sight of this, the other men run for their lives, back down the laneway and out the gate. The invasion is over.</a:t>
            </a:r>
            <a:endParaRPr lang="en-US" sz="2800" b="1" dirty="0"/>
          </a:p>
        </p:txBody>
      </p:sp>
    </p:spTree>
    <p:extLst>
      <p:ext uri="{BB962C8B-B14F-4D97-AF65-F5344CB8AC3E}">
        <p14:creationId xmlns:p14="http://schemas.microsoft.com/office/powerpoint/2010/main" xmlns=""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algn="ctr"/>
            <a:r>
              <a:rPr lang="en-US" sz="4800" b="1" i="1" dirty="0" smtClean="0"/>
              <a:t>There </a:t>
            </a:r>
            <a:r>
              <a:rPr lang="en-US" sz="4800" b="1" i="1" dirty="0"/>
              <a:t>was not an</a:t>
            </a:r>
          </a:p>
          <a:p>
            <a:pPr algn="ctr"/>
            <a:r>
              <a:rPr lang="en-US" sz="4800" b="1" i="1" dirty="0"/>
              <a:t>animal on the farm that did not take vengeance on them after his </a:t>
            </a:r>
            <a:r>
              <a:rPr lang="en-US" sz="4800" b="1" i="1" dirty="0" smtClean="0"/>
              <a:t>own fashion. (but where is Napoleon?)</a:t>
            </a:r>
            <a:endParaRPr lang="en-US" sz="4800" b="1" i="1" dirty="0"/>
          </a:p>
        </p:txBody>
      </p:sp>
    </p:spTree>
    <p:extLst>
      <p:ext uri="{BB962C8B-B14F-4D97-AF65-F5344CB8AC3E}">
        <p14:creationId xmlns:p14="http://schemas.microsoft.com/office/powerpoint/2010/main" xmlns="" val="1826661486"/>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sz="3600" dirty="0" smtClean="0"/>
              <a:t> In the post-battle excitement, Boxer is extremely remorseful for killing the man, while the animals suddenly </a:t>
            </a:r>
            <a:r>
              <a:rPr lang="en-US" sz="3600" dirty="0" err="1" smtClean="0"/>
              <a:t>realise</a:t>
            </a:r>
            <a:r>
              <a:rPr lang="en-US" sz="3600" dirty="0" smtClean="0"/>
              <a:t> that Mollie is missing. They search the farm, and find her hiding in a corner. She fled the battle as soon as the gun went off. They return to the farmyard to find that the man was only stunned, and has since recovered and escaped. </a:t>
            </a:r>
            <a:br>
              <a:rPr lang="en-US" sz="3600" dirty="0" smtClean="0"/>
            </a:br>
            <a:endParaRPr lang="en-US" sz="3600" b="1" dirty="0"/>
          </a:p>
        </p:txBody>
      </p:sp>
    </p:spTree>
    <p:extLst>
      <p:ext uri="{BB962C8B-B14F-4D97-AF65-F5344CB8AC3E}">
        <p14:creationId xmlns:p14="http://schemas.microsoft.com/office/powerpoint/2010/main" xmlns=""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sz="3600" dirty="0" smtClean="0"/>
              <a:t>The animals celebrate their victory. The flag is raised, Beasts of England is sung. A medal for “Animal Hero, First Class” is created and awarded to Snowball. A medal for “Animal Hero, Second Class” is created, and awarded to a sheep that died when Jones fired his gun. They decide to keep the gun and place it at the bottom of the flagstaff, to be fired each year on the anniversaries of the rebellion, and of the battle.</a:t>
            </a:r>
          </a:p>
        </p:txBody>
      </p:sp>
    </p:spTree>
    <p:extLst>
      <p:ext uri="{BB962C8B-B14F-4D97-AF65-F5344CB8AC3E}">
        <p14:creationId xmlns:p14="http://schemas.microsoft.com/office/powerpoint/2010/main" xmlns=""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sz="3300" dirty="0"/>
              <a:t>"He is dead," said Boxer sorrowfully. "I had no intention of doing that</a:t>
            </a:r>
            <a:r>
              <a:rPr lang="en-US" sz="3300" dirty="0" smtClean="0"/>
              <a:t>. I </a:t>
            </a:r>
            <a:r>
              <a:rPr lang="en-US" sz="3300" dirty="0"/>
              <a:t>forgot that I was wearing iron shoes. Who will believe that I did not </a:t>
            </a:r>
            <a:r>
              <a:rPr lang="en-US" sz="3300" dirty="0" smtClean="0"/>
              <a:t>do this </a:t>
            </a:r>
            <a:r>
              <a:rPr lang="en-US" sz="3300" dirty="0"/>
              <a:t>on purpose?" </a:t>
            </a:r>
            <a:endParaRPr lang="en-US" sz="3300" dirty="0" smtClean="0"/>
          </a:p>
          <a:p>
            <a:pPr marL="0" indent="0" algn="just"/>
            <a:r>
              <a:rPr lang="en-US" sz="3300" dirty="0" smtClean="0"/>
              <a:t>"</a:t>
            </a:r>
            <a:r>
              <a:rPr lang="en-US" sz="3300" dirty="0"/>
              <a:t>No sentimentality, comrade!" cried Snowball from whose wounds the </a:t>
            </a:r>
            <a:r>
              <a:rPr lang="en-US" sz="3300" dirty="0" smtClean="0"/>
              <a:t>blood was </a:t>
            </a:r>
            <a:r>
              <a:rPr lang="en-US" sz="3300" dirty="0"/>
              <a:t>still dripping. "War is war. The only good human being is a dead one</a:t>
            </a:r>
            <a:r>
              <a:rPr lang="en-US" sz="3300" dirty="0" smtClean="0"/>
              <a:t>.“</a:t>
            </a:r>
          </a:p>
          <a:p>
            <a:pPr marL="0" indent="0" algn="just"/>
            <a:r>
              <a:rPr lang="en-US" sz="3300" i="1" dirty="0" smtClean="0"/>
              <a:t>See the differences between pigs and other animals?</a:t>
            </a:r>
          </a:p>
        </p:txBody>
      </p:sp>
    </p:spTree>
    <p:extLst>
      <p:ext uri="{BB962C8B-B14F-4D97-AF65-F5344CB8AC3E}">
        <p14:creationId xmlns:p14="http://schemas.microsoft.com/office/powerpoint/2010/main" xmlns="" val="1442251836"/>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buFont typeface="Arial" pitchFamily="34" charset="0"/>
              <a:buChar char="•"/>
            </a:pPr>
            <a:r>
              <a:rPr lang="en-US" sz="2800" dirty="0" smtClean="0"/>
              <a:t>Pigs like to boast about their own achievement as in Snowball rewarding himself with a medal “</a:t>
            </a:r>
            <a:r>
              <a:rPr lang="en-US" sz="2800" dirty="0"/>
              <a:t>Animal Hero, First Class” and </a:t>
            </a:r>
            <a:r>
              <a:rPr lang="en-US" sz="2800" dirty="0" smtClean="0"/>
              <a:t>giving  the sheep </a:t>
            </a:r>
            <a:r>
              <a:rPr lang="en-US" sz="2800" dirty="0"/>
              <a:t>a lesser </a:t>
            </a:r>
            <a:r>
              <a:rPr lang="en-US" sz="2800" dirty="0" smtClean="0"/>
              <a:t>one: “Animal </a:t>
            </a:r>
            <a:r>
              <a:rPr lang="en-US" sz="2800" dirty="0"/>
              <a:t>Hero, Second Class</a:t>
            </a:r>
            <a:r>
              <a:rPr lang="en-US" sz="2800" dirty="0" smtClean="0"/>
              <a:t>”.</a:t>
            </a:r>
          </a:p>
          <a:p>
            <a:pPr marL="0" indent="0" algn="just">
              <a:buFont typeface="Arial" pitchFamily="34" charset="0"/>
              <a:buChar char="•"/>
            </a:pPr>
            <a:r>
              <a:rPr lang="en-US" sz="2800" dirty="0" smtClean="0"/>
              <a:t>Most pigs have not participated in the battle. They only lead towards it and it is only normal animals who fight.</a:t>
            </a:r>
          </a:p>
          <a:p>
            <a:pPr marL="0" indent="0" algn="just">
              <a:buFont typeface="Arial" pitchFamily="34" charset="0"/>
              <a:buChar char="•"/>
            </a:pPr>
            <a:r>
              <a:rPr lang="en-US" sz="2800" dirty="0" smtClean="0"/>
              <a:t>Boxer is so kind. He does not bear the sight of blood or the idea that he might have killed somebody.</a:t>
            </a:r>
          </a:p>
          <a:p>
            <a:pPr marL="0" indent="0" algn="just">
              <a:buFont typeface="Arial" pitchFamily="34" charset="0"/>
              <a:buChar char="•"/>
            </a:pPr>
            <a:r>
              <a:rPr lang="en-US" sz="2800" dirty="0" smtClean="0"/>
              <a:t>Pigs on the </a:t>
            </a:r>
            <a:r>
              <a:rPr lang="en-US" sz="2800" dirty="0" smtClean="0"/>
              <a:t>other </a:t>
            </a:r>
            <a:r>
              <a:rPr lang="en-US" sz="2800" dirty="0" smtClean="0"/>
              <a:t>hand have no problem at all in shedding blood.</a:t>
            </a:r>
          </a:p>
          <a:p>
            <a:pPr marL="0" indent="0" algn="just">
              <a:buFont typeface="Arial" pitchFamily="34" charset="0"/>
              <a:buChar char="•"/>
            </a:pPr>
            <a:r>
              <a:rPr lang="en-US" sz="2800" dirty="0" smtClean="0"/>
              <a:t>Mollie as expected escapes such important scenes. Like real aristocratic people in Russia, she cares only for her comfort and pleasures.</a:t>
            </a:r>
          </a:p>
          <a:p>
            <a:pPr marL="0" indent="0" algn="just"/>
            <a:endParaRPr lang="en-US" sz="2800" dirty="0" smtClean="0"/>
          </a:p>
        </p:txBody>
      </p:sp>
    </p:spTree>
    <p:extLst>
      <p:ext uri="{BB962C8B-B14F-4D97-AF65-F5344CB8AC3E}">
        <p14:creationId xmlns:p14="http://schemas.microsoft.com/office/powerpoint/2010/main" xmlns="" val="1893349940"/>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Chapter Four</a:t>
            </a:r>
            <a:endParaRPr lang="en-US" b="1" dirty="0">
              <a:solidFill>
                <a:schemeClr val="tx1"/>
              </a:solidFill>
            </a:endParaRPr>
          </a:p>
        </p:txBody>
      </p:sp>
      <p:sp>
        <p:nvSpPr>
          <p:cNvPr id="3" name="Content Placeholder 2"/>
          <p:cNvSpPr>
            <a:spLocks noGrp="1"/>
          </p:cNvSpPr>
          <p:nvPr>
            <p:ph idx="1"/>
          </p:nvPr>
        </p:nvSpPr>
        <p:spPr>
          <a:xfrm>
            <a:off x="238092" y="928670"/>
            <a:ext cx="9429816" cy="5197493"/>
          </a:xfrm>
        </p:spPr>
        <p:txBody>
          <a:bodyPr/>
          <a:lstStyle/>
          <a:p>
            <a:pPr marL="0" indent="0" algn="just"/>
            <a:r>
              <a:rPr lang="en-US" dirty="0" smtClean="0"/>
              <a:t> </a:t>
            </a:r>
            <a:r>
              <a:rPr lang="en-US" dirty="0"/>
              <a:t>There was much discussion as to what the battle should be called. In </a:t>
            </a:r>
            <a:r>
              <a:rPr lang="en-US" dirty="0" smtClean="0"/>
              <a:t>the end</a:t>
            </a:r>
            <a:r>
              <a:rPr lang="en-US" dirty="0"/>
              <a:t>, it was named </a:t>
            </a:r>
            <a:r>
              <a:rPr lang="en-US" b="1" dirty="0">
                <a:solidFill>
                  <a:srgbClr val="0000FF"/>
                </a:solidFill>
              </a:rPr>
              <a:t>the Battle of the Cowshed</a:t>
            </a:r>
            <a:r>
              <a:rPr lang="en-US" dirty="0"/>
              <a:t>, since that was where </a:t>
            </a:r>
            <a:r>
              <a:rPr lang="en-US" dirty="0" smtClean="0"/>
              <a:t>the ambush </a:t>
            </a:r>
            <a:r>
              <a:rPr lang="en-US" dirty="0"/>
              <a:t>had been sprung. Mr. Jones's gun had been found lying in the mud</a:t>
            </a:r>
            <a:r>
              <a:rPr lang="en-US" dirty="0" smtClean="0"/>
              <a:t>, and </a:t>
            </a:r>
            <a:r>
              <a:rPr lang="en-US" dirty="0"/>
              <a:t>it was known that there was a supply of cartridges in the farmhouse</a:t>
            </a:r>
            <a:r>
              <a:rPr lang="en-US" dirty="0" smtClean="0"/>
              <a:t>. It </a:t>
            </a:r>
            <a:r>
              <a:rPr lang="en-US" dirty="0"/>
              <a:t>was decided to set the gun up at the foot of the Flagstaff, like </a:t>
            </a:r>
            <a:r>
              <a:rPr lang="en-US" dirty="0" smtClean="0"/>
              <a:t>a piece </a:t>
            </a:r>
            <a:r>
              <a:rPr lang="en-US" dirty="0"/>
              <a:t>of artillery, and to fire it twice a year--once on October </a:t>
            </a:r>
            <a:r>
              <a:rPr lang="en-US" dirty="0" smtClean="0"/>
              <a:t>the twelfth</a:t>
            </a:r>
            <a:r>
              <a:rPr lang="en-US" dirty="0"/>
              <a:t>, the anniversary of the Battle of the Cowshed, and once </a:t>
            </a:r>
            <a:r>
              <a:rPr lang="en-US" dirty="0" smtClean="0"/>
              <a:t>on Midsummer </a:t>
            </a:r>
            <a:r>
              <a:rPr lang="en-US" dirty="0"/>
              <a:t>Day, the anniversary of the Rebellion.</a:t>
            </a:r>
          </a:p>
        </p:txBody>
      </p:sp>
    </p:spTree>
    <p:extLst>
      <p:ext uri="{BB962C8B-B14F-4D97-AF65-F5344CB8AC3E}">
        <p14:creationId xmlns:p14="http://schemas.microsoft.com/office/powerpoint/2010/main" xmlns="" val="329087423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 </a:t>
            </a:r>
            <a:endParaRPr lang="en-US" dirty="0"/>
          </a:p>
        </p:txBody>
      </p:sp>
      <p:sp>
        <p:nvSpPr>
          <p:cNvPr id="3" name="Content Placeholder 2"/>
          <p:cNvSpPr>
            <a:spLocks noGrp="1"/>
          </p:cNvSpPr>
          <p:nvPr>
            <p:ph idx="1"/>
          </p:nvPr>
        </p:nvSpPr>
        <p:spPr/>
        <p:txBody>
          <a:bodyPr/>
          <a:lstStyle/>
          <a:p>
            <a:pPr algn="just"/>
            <a:r>
              <a:rPr lang="en-US" dirty="0" smtClean="0"/>
              <a:t>What is the name of the battle between animals and </a:t>
            </a:r>
            <a:r>
              <a:rPr lang="en-US" dirty="0" err="1" smtClean="0"/>
              <a:t>neighbouring</a:t>
            </a:r>
            <a:r>
              <a:rPr lang="en-US" dirty="0" smtClean="0"/>
              <a:t> farms?</a:t>
            </a:r>
          </a:p>
          <a:p>
            <a:pPr marL="457200" indent="-457200" algn="just">
              <a:buFont typeface="Arial" pitchFamily="34" charset="0"/>
              <a:buChar char="•"/>
            </a:pPr>
            <a:r>
              <a:rPr lang="en-US" b="1" dirty="0" smtClean="0">
                <a:solidFill>
                  <a:srgbClr val="0000FF"/>
                </a:solidFill>
              </a:rPr>
              <a:t>Manor farm battle</a:t>
            </a:r>
          </a:p>
          <a:p>
            <a:pPr marL="457200" indent="-457200" algn="just">
              <a:buFont typeface="Arial" pitchFamily="34" charset="0"/>
              <a:buChar char="•"/>
            </a:pPr>
            <a:r>
              <a:rPr lang="en-US" b="1" dirty="0" smtClean="0">
                <a:solidFill>
                  <a:srgbClr val="0000FF"/>
                </a:solidFill>
              </a:rPr>
              <a:t>Animal farm battle</a:t>
            </a:r>
          </a:p>
          <a:p>
            <a:pPr marL="457200" indent="-457200" algn="just">
              <a:buFont typeface="Arial" pitchFamily="34" charset="0"/>
              <a:buChar char="•"/>
            </a:pPr>
            <a:r>
              <a:rPr lang="en-US" b="1" i="1" u="sng" dirty="0" smtClean="0">
                <a:solidFill>
                  <a:srgbClr val="0000FF"/>
                </a:solidFill>
              </a:rPr>
              <a:t>The </a:t>
            </a:r>
            <a:r>
              <a:rPr lang="en-US" b="1" i="1" u="sng" dirty="0">
                <a:solidFill>
                  <a:srgbClr val="0000FF"/>
                </a:solidFill>
              </a:rPr>
              <a:t>Battle of the </a:t>
            </a:r>
            <a:r>
              <a:rPr lang="en-US" b="1" i="1" u="sng" dirty="0" smtClean="0">
                <a:solidFill>
                  <a:srgbClr val="0000FF"/>
                </a:solidFill>
              </a:rPr>
              <a:t>Cowshed</a:t>
            </a:r>
          </a:p>
          <a:p>
            <a:pPr marL="457200" indent="-457200" algn="just">
              <a:buFont typeface="Arial" pitchFamily="34" charset="0"/>
              <a:buChar char="•"/>
            </a:pPr>
            <a:r>
              <a:rPr lang="en-US" b="1" dirty="0" smtClean="0">
                <a:solidFill>
                  <a:srgbClr val="0000FF"/>
                </a:solidFill>
              </a:rPr>
              <a:t>The </a:t>
            </a:r>
            <a:r>
              <a:rPr lang="en-US" b="1" dirty="0">
                <a:solidFill>
                  <a:srgbClr val="0000FF"/>
                </a:solidFill>
              </a:rPr>
              <a:t>Battle </a:t>
            </a:r>
            <a:r>
              <a:rPr lang="en-US" b="1" dirty="0" smtClean="0">
                <a:solidFill>
                  <a:srgbClr val="0000FF"/>
                </a:solidFill>
              </a:rPr>
              <a:t>of Germany</a:t>
            </a:r>
          </a:p>
          <a:p>
            <a:pPr algn="just"/>
            <a:r>
              <a:rPr lang="en-US" dirty="0" smtClean="0"/>
              <a:t> </a:t>
            </a:r>
            <a:endParaRPr lang="en-US" dirty="0"/>
          </a:p>
        </p:txBody>
      </p:sp>
    </p:spTree>
    <p:extLst>
      <p:ext uri="{BB962C8B-B14F-4D97-AF65-F5344CB8AC3E}">
        <p14:creationId xmlns:p14="http://schemas.microsoft.com/office/powerpoint/2010/main" xmlns="" val="4119219552"/>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2426</TotalTime>
  <Words>1462</Words>
  <Application>Microsoft Office PowerPoint</Application>
  <PresentationFormat>A4 Paper (210x297 mm)‎</PresentationFormat>
  <Paragraphs>87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Eleventh  Lecture</vt:lpstr>
      <vt:lpstr> Chapter Four</vt:lpstr>
      <vt:lpstr> </vt:lpstr>
      <vt:lpstr> Chapter Four</vt:lpstr>
      <vt:lpstr> Chapter Four</vt:lpstr>
      <vt:lpstr>  Chapter Four</vt:lpstr>
      <vt:lpstr>Question </vt:lpstr>
      <vt:lpstr> Chapter Four</vt:lpstr>
      <vt:lpstr> Chapter Four</vt:lpstr>
      <vt:lpstr> Chapter Four</vt:lpstr>
      <vt:lpstr> Chapter Four</vt:lpstr>
      <vt:lpstr> Chapter Four</vt:lpstr>
      <vt:lpstr> Chapter Four</vt:lpstr>
      <vt:lpstr> </vt:lpstr>
      <vt:lpstr> Chapter Four</vt:lpstr>
      <vt:lpstr> Chapter Four</vt:lpstr>
      <vt:lpstr> Chapter Four</vt:lpstr>
      <vt:lpstr> Chapter Four</vt:lpstr>
      <vt:lpstr> Chapter Four</vt:lpstr>
      <vt:lpstr>Question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247</cp:revision>
  <dcterms:created xsi:type="dcterms:W3CDTF">2009-10-14T19:14:34Z</dcterms:created>
  <dcterms:modified xsi:type="dcterms:W3CDTF">2012-11-14T08:35:16Z</dcterms:modified>
</cp:coreProperties>
</file>