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7" r:id="rId4"/>
    <p:sldId id="270" r:id="rId5"/>
    <p:sldId id="271" r:id="rId6"/>
    <p:sldId id="272" r:id="rId7"/>
    <p:sldId id="268" r:id="rId8"/>
    <p:sldId id="269"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Twelfth</a:t>
            </a:r>
            <a:br>
              <a:rPr lang="en-GB" sz="6000" b="1" dirty="0" smtClean="0">
                <a:solidFill>
                  <a:srgbClr val="0000FF"/>
                </a:solidFill>
                <a:cs typeface="Arial" pitchFamily="34" charset="0"/>
              </a:rPr>
            </a:br>
            <a:r>
              <a:rPr lang="en-GB" sz="6000" b="1" dirty="0" smtClean="0">
                <a:solidFill>
                  <a:srgbClr val="0000FF"/>
                </a:solidFill>
                <a:cs typeface="Arial" pitchFamily="34" charset="0"/>
              </a:rPr>
              <a:t>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Five </a:t>
            </a:r>
            <a:endParaRPr lang="en-US" b="1" dirty="0">
              <a:solidFill>
                <a:srgbClr val="0000FF"/>
              </a:solidFill>
            </a:endParaRPr>
          </a:p>
        </p:txBody>
      </p:sp>
      <p:sp>
        <p:nvSpPr>
          <p:cNvPr id="3" name="Content Placeholder 2"/>
          <p:cNvSpPr>
            <a:spLocks noGrp="1"/>
          </p:cNvSpPr>
          <p:nvPr>
            <p:ph idx="1"/>
          </p:nvPr>
        </p:nvSpPr>
        <p:spPr/>
        <p:txBody>
          <a:bodyPr/>
          <a:lstStyle/>
          <a:p>
            <a:r>
              <a:rPr lang="en-US" dirty="0" smtClean="0"/>
              <a:t> </a:t>
            </a:r>
            <a:endParaRPr lang="en-US" dirty="0"/>
          </a:p>
        </p:txBody>
      </p:sp>
      <p:sp>
        <p:nvSpPr>
          <p:cNvPr id="4" name="Rectangle 3"/>
          <p:cNvSpPr/>
          <p:nvPr/>
        </p:nvSpPr>
        <p:spPr>
          <a:xfrm>
            <a:off x="344488" y="1443841"/>
            <a:ext cx="9217024" cy="4893647"/>
          </a:xfrm>
          <a:prstGeom prst="rect">
            <a:avLst/>
          </a:prstGeom>
        </p:spPr>
        <p:txBody>
          <a:bodyPr wrap="square">
            <a:spAutoFit/>
          </a:bodyPr>
          <a:lstStyle/>
          <a:p>
            <a:pPr algn="just" rtl="0"/>
            <a:r>
              <a:rPr lang="en-US" sz="3200" dirty="0"/>
              <a:t>The divisions between Snowball and Napoleon are becoming more pronounced, and it seems that they now oppose each other on every proposal. Snowball’s eloquence allows him to control the </a:t>
            </a:r>
            <a:r>
              <a:rPr lang="en-US" sz="3200" dirty="0" smtClean="0"/>
              <a:t>meetings. </a:t>
            </a:r>
            <a:r>
              <a:rPr lang="en-US" sz="3200" dirty="0"/>
              <a:t>However, Napoleon works quietly behind the scenes building support, and succeeding in getting all of the sheep onto his side</a:t>
            </a:r>
            <a:r>
              <a:rPr lang="en-US" sz="3200" dirty="0" smtClean="0"/>
              <a:t>.</a:t>
            </a:r>
          </a:p>
          <a:p>
            <a:pPr algn="just" rtl="0"/>
            <a:r>
              <a:rPr lang="en-US" sz="2800" dirty="0" smtClean="0">
                <a:solidFill>
                  <a:srgbClr val="FF0000"/>
                </a:solidFill>
              </a:rPr>
              <a:t>Napoleon uses the machinations of dictators: investigating, plotting, and organizing.</a:t>
            </a:r>
            <a:endParaRPr lang="en-US" sz="2800" dirty="0">
              <a:solidFill>
                <a:srgbClr val="FF0000"/>
              </a:solidFill>
            </a:endParaRPr>
          </a:p>
        </p:txBody>
      </p:sp>
    </p:spTree>
    <p:extLst>
      <p:ext uri="{BB962C8B-B14F-4D97-AF65-F5344CB8AC3E}">
        <p14:creationId xmlns="" xmlns:p14="http://schemas.microsoft.com/office/powerpoint/2010/main" val="3923828903"/>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50106"/>
          </a:xfrm>
        </p:spPr>
        <p:txBody>
          <a:bodyPr/>
          <a:lstStyle/>
          <a:p>
            <a:pPr algn="ctr"/>
            <a:r>
              <a:rPr lang="en-US" b="1" dirty="0" smtClean="0">
                <a:solidFill>
                  <a:srgbClr val="0000FF"/>
                </a:solidFill>
              </a:rPr>
              <a:t>Chapter Five </a:t>
            </a:r>
            <a:endParaRPr lang="en-US" b="1" dirty="0">
              <a:solidFill>
                <a:srgbClr val="0000FF"/>
              </a:solidFill>
            </a:endParaRPr>
          </a:p>
        </p:txBody>
      </p:sp>
      <p:sp>
        <p:nvSpPr>
          <p:cNvPr id="3" name="Content Placeholder 2"/>
          <p:cNvSpPr>
            <a:spLocks noGrp="1"/>
          </p:cNvSpPr>
          <p:nvPr>
            <p:ph idx="1"/>
          </p:nvPr>
        </p:nvSpPr>
        <p:spPr/>
        <p:txBody>
          <a:bodyPr/>
          <a:lstStyle/>
          <a:p>
            <a:r>
              <a:rPr lang="en-US" dirty="0" smtClean="0"/>
              <a:t> </a:t>
            </a:r>
            <a:endParaRPr lang="en-US" dirty="0"/>
          </a:p>
        </p:txBody>
      </p:sp>
      <p:sp>
        <p:nvSpPr>
          <p:cNvPr id="4" name="Rectangle 3"/>
          <p:cNvSpPr/>
          <p:nvPr/>
        </p:nvSpPr>
        <p:spPr>
          <a:xfrm>
            <a:off x="344488" y="980728"/>
            <a:ext cx="9217024" cy="5509200"/>
          </a:xfrm>
          <a:prstGeom prst="rect">
            <a:avLst/>
          </a:prstGeom>
        </p:spPr>
        <p:txBody>
          <a:bodyPr wrap="square">
            <a:spAutoFit/>
          </a:bodyPr>
          <a:lstStyle/>
          <a:p>
            <a:pPr algn="just" rtl="0"/>
            <a:r>
              <a:rPr lang="en-US" sz="3200" dirty="0"/>
              <a:t>Snowball is forever proposing new plans and schemes for the improvement of the farm, all of which are opposed by Napoleon. Snowball’s most ambitious plan is for the construction of a windmill, which he says can provide heat and electricity to the farm. </a:t>
            </a:r>
            <a:r>
              <a:rPr lang="en-US" sz="3200" dirty="0" smtClean="0"/>
              <a:t>It can also help animals to work less and to have some days off. He </a:t>
            </a:r>
            <a:r>
              <a:rPr lang="en-US" sz="3200" dirty="0"/>
              <a:t>accepts that it will be a huge undertaking, and is vague about some of the details. </a:t>
            </a:r>
            <a:r>
              <a:rPr lang="en-US" sz="3200" b="1" dirty="0" smtClean="0">
                <a:solidFill>
                  <a:srgbClr val="0000FF"/>
                </a:solidFill>
              </a:rPr>
              <a:t>Most animals are interested in his plans except of course Napoleon.</a:t>
            </a:r>
            <a:endParaRPr lang="en-US" sz="2800" b="1" dirty="0">
              <a:solidFill>
                <a:srgbClr val="0000FF"/>
              </a:solidFill>
            </a:endParaRPr>
          </a:p>
        </p:txBody>
      </p:sp>
    </p:spTree>
    <p:extLst>
      <p:ext uri="{BB962C8B-B14F-4D97-AF65-F5344CB8AC3E}">
        <p14:creationId xmlns="" xmlns:p14="http://schemas.microsoft.com/office/powerpoint/2010/main" val="553522475"/>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rgbClr val="0000FF"/>
                </a:solidFill>
              </a:rPr>
              <a:t>Chapter Five</a:t>
            </a:r>
            <a:endParaRPr lang="en-US" b="1" dirty="0">
              <a:solidFill>
                <a:srgbClr val="0000FF"/>
              </a:solidFill>
            </a:endParaRPr>
          </a:p>
        </p:txBody>
      </p:sp>
      <p:sp>
        <p:nvSpPr>
          <p:cNvPr id="3" name="Content Placeholder 2"/>
          <p:cNvSpPr>
            <a:spLocks noGrp="1"/>
          </p:cNvSpPr>
          <p:nvPr>
            <p:ph idx="1"/>
          </p:nvPr>
        </p:nvSpPr>
        <p:spPr>
          <a:xfrm>
            <a:off x="166654" y="928670"/>
            <a:ext cx="9429816" cy="5197493"/>
          </a:xfrm>
        </p:spPr>
        <p:txBody>
          <a:bodyPr/>
          <a:lstStyle/>
          <a:p>
            <a:pPr marL="0" indent="0" algn="just"/>
            <a:r>
              <a:rPr lang="en-US" dirty="0" smtClean="0"/>
              <a:t> </a:t>
            </a:r>
            <a:r>
              <a:rPr lang="en-US" dirty="0"/>
              <a:t>Napoleon is completely against the idea, and makes his opposition clear. Snowball continues to work on his plans, and spends hours every day in a shed working on them, drawing them out on the wooden floor. All of the animals visit Snowball regularly in the shed to watch the plans grow into something that looks very complex and impressive. Only Napoleon holds back, and when he does come to inspect the plans, he urinates on them</a:t>
            </a:r>
            <a:r>
              <a:rPr lang="en-US" dirty="0" smtClean="0"/>
              <a:t>. It is clear he hates any achievement that makes Snowball popular among animals.</a:t>
            </a:r>
            <a:endParaRPr lang="en-US" dirty="0"/>
          </a:p>
        </p:txBody>
      </p:sp>
    </p:spTree>
    <p:extLst>
      <p:ext uri="{BB962C8B-B14F-4D97-AF65-F5344CB8AC3E}">
        <p14:creationId xmlns="" xmlns:p14="http://schemas.microsoft.com/office/powerpoint/2010/main" val="1157840698"/>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4082"/>
          </a:xfrm>
        </p:spPr>
        <p:txBody>
          <a:bodyPr/>
          <a:lstStyle/>
          <a:p>
            <a:pPr marL="0" indent="0" algn="ctr"/>
            <a:r>
              <a:rPr lang="en-US" sz="2800" b="1" dirty="0" smtClean="0">
                <a:solidFill>
                  <a:srgbClr val="FF0000"/>
                </a:solidFill>
              </a:rPr>
              <a:t>How does Napoleon express his objection to Snowball especially the windmill?</a:t>
            </a:r>
          </a:p>
        </p:txBody>
      </p:sp>
      <p:sp>
        <p:nvSpPr>
          <p:cNvPr id="3" name="Content Placeholder 2"/>
          <p:cNvSpPr>
            <a:spLocks noGrp="1"/>
          </p:cNvSpPr>
          <p:nvPr>
            <p:ph idx="1"/>
          </p:nvPr>
        </p:nvSpPr>
        <p:spPr>
          <a:xfrm>
            <a:off x="272480" y="836712"/>
            <a:ext cx="9633520" cy="5289451"/>
          </a:xfrm>
        </p:spPr>
        <p:txBody>
          <a:bodyPr/>
          <a:lstStyle/>
          <a:p>
            <a:pPr marL="514350" indent="-514350" algn="just">
              <a:buFont typeface="+mj-lt"/>
              <a:buAutoNum type="arabicParenR"/>
            </a:pPr>
            <a:r>
              <a:rPr lang="en-US" sz="2800" dirty="0" smtClean="0"/>
              <a:t>Always being absent from the meetings about the windmill held by Snowball</a:t>
            </a:r>
          </a:p>
          <a:p>
            <a:pPr marL="514350" indent="-514350" algn="just">
              <a:buFont typeface="+mj-lt"/>
              <a:buAutoNum type="arabicParenR"/>
            </a:pPr>
            <a:r>
              <a:rPr lang="en-US" sz="2800" dirty="0" smtClean="0"/>
              <a:t>Saying clearly that feeding animals is better than any other project</a:t>
            </a:r>
          </a:p>
          <a:p>
            <a:pPr marL="514350" indent="-514350" algn="just">
              <a:buFont typeface="+mj-lt"/>
              <a:buAutoNum type="arabicParenR"/>
            </a:pPr>
            <a:r>
              <a:rPr lang="en-US" sz="2800" dirty="0" smtClean="0"/>
              <a:t>Saying directly that the windmill is a failure </a:t>
            </a:r>
          </a:p>
          <a:p>
            <a:pPr marL="514350" indent="-514350" algn="just">
              <a:buFont typeface="+mj-lt"/>
              <a:buAutoNum type="arabicParenR"/>
            </a:pPr>
            <a:r>
              <a:rPr lang="en-US" sz="2800" dirty="0" smtClean="0"/>
              <a:t>Using the sheep to make a rough sound as Snowball speaks</a:t>
            </a:r>
          </a:p>
          <a:p>
            <a:pPr marL="514350" indent="-514350" algn="just">
              <a:buFont typeface="+mj-lt"/>
              <a:buAutoNum type="arabicParenR"/>
            </a:pPr>
            <a:r>
              <a:rPr lang="en-US" sz="2800" dirty="0" smtClean="0"/>
              <a:t>Urinating on the project</a:t>
            </a:r>
          </a:p>
          <a:p>
            <a:pPr marL="514350" indent="-514350" algn="just">
              <a:buFont typeface="+mj-lt"/>
              <a:buAutoNum type="arabicParenR"/>
            </a:pPr>
            <a:r>
              <a:rPr lang="en-US" sz="2800" dirty="0" smtClean="0"/>
              <a:t>Finally chasing Snowball out of the farm</a:t>
            </a:r>
          </a:p>
          <a:p>
            <a:pPr marL="514350" indent="-514350" algn="just">
              <a:buFont typeface="+mj-lt"/>
              <a:buAutoNum type="arabicParenR"/>
            </a:pPr>
            <a:r>
              <a:rPr lang="en-US" sz="2800" dirty="0" smtClean="0"/>
              <a:t>Using the small dogs he has been raising to fight Snowball</a:t>
            </a:r>
          </a:p>
          <a:p>
            <a:pPr marL="514350" indent="-514350" algn="just">
              <a:buFont typeface="+mj-lt"/>
              <a:buAutoNum type="arabicParenR"/>
            </a:pPr>
            <a:r>
              <a:rPr lang="en-GB" sz="2800" dirty="0" smtClean="0"/>
              <a:t>Finally he decides to build the windmill himself saying that he is the one who planned it at first.</a:t>
            </a:r>
            <a:endParaRPr lang="en-US" sz="2800" dirty="0" smtClean="0"/>
          </a:p>
        </p:txBody>
      </p:sp>
    </p:spTree>
    <p:extLst>
      <p:ext uri="{BB962C8B-B14F-4D97-AF65-F5344CB8AC3E}">
        <p14:creationId xmlns="" xmlns:p14="http://schemas.microsoft.com/office/powerpoint/2010/main" val="3756117151"/>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Five </a:t>
            </a:r>
            <a:endParaRPr lang="en-US" b="1" dirty="0">
              <a:solidFill>
                <a:srgbClr val="0000FF"/>
              </a:solidFill>
            </a:endParaRPr>
          </a:p>
        </p:txBody>
      </p:sp>
      <p:sp>
        <p:nvSpPr>
          <p:cNvPr id="3" name="Content Placeholder 2"/>
          <p:cNvSpPr>
            <a:spLocks noGrp="1"/>
          </p:cNvSpPr>
          <p:nvPr>
            <p:ph idx="1"/>
          </p:nvPr>
        </p:nvSpPr>
        <p:spPr/>
        <p:txBody>
          <a:bodyPr/>
          <a:lstStyle/>
          <a:p>
            <a:r>
              <a:rPr lang="en-US" dirty="0" smtClean="0"/>
              <a:t> </a:t>
            </a:r>
            <a:endParaRPr lang="en-US" dirty="0"/>
          </a:p>
        </p:txBody>
      </p:sp>
      <p:sp>
        <p:nvSpPr>
          <p:cNvPr id="4" name="Rectangle 3"/>
          <p:cNvSpPr/>
          <p:nvPr/>
        </p:nvSpPr>
        <p:spPr>
          <a:xfrm>
            <a:off x="344488" y="1000108"/>
            <a:ext cx="9217024" cy="5755422"/>
          </a:xfrm>
          <a:prstGeom prst="rect">
            <a:avLst/>
          </a:prstGeom>
        </p:spPr>
        <p:txBody>
          <a:bodyPr wrap="square">
            <a:spAutoFit/>
          </a:bodyPr>
          <a:lstStyle/>
          <a:p>
            <a:pPr algn="just" rtl="0"/>
            <a:r>
              <a:rPr lang="en-US" sz="3200" dirty="0" smtClean="0"/>
              <a:t> </a:t>
            </a:r>
            <a:r>
              <a:rPr lang="en-US" sz="2800" dirty="0"/>
              <a:t>"Mollie," she said, "I have something very serious to say to you. </a:t>
            </a:r>
            <a:r>
              <a:rPr lang="en-US" sz="2800" dirty="0" smtClean="0"/>
              <a:t>This morning </a:t>
            </a:r>
            <a:r>
              <a:rPr lang="en-US" sz="2800" dirty="0"/>
              <a:t>I saw you looking over the hedge that divides Animal Farm </a:t>
            </a:r>
            <a:r>
              <a:rPr lang="en-US" sz="2800" dirty="0" smtClean="0"/>
              <a:t>from </a:t>
            </a:r>
            <a:r>
              <a:rPr lang="en-US" sz="2800" dirty="0" err="1" smtClean="0"/>
              <a:t>Foxwood</a:t>
            </a:r>
            <a:r>
              <a:rPr lang="en-US" sz="2800" dirty="0"/>
              <a:t>. One of Mr. Pilkington's men was standing on the other side of </a:t>
            </a:r>
            <a:r>
              <a:rPr lang="en-US" sz="2800" dirty="0" smtClean="0"/>
              <a:t>the hedge</a:t>
            </a:r>
            <a:r>
              <a:rPr lang="en-US" sz="2800" dirty="0"/>
              <a:t>. And--I was a long way away, but I am almost certain I saw </a:t>
            </a:r>
            <a:r>
              <a:rPr lang="en-US" sz="2800" dirty="0" smtClean="0"/>
              <a:t>this—he was </a:t>
            </a:r>
            <a:r>
              <a:rPr lang="en-US" sz="2800" dirty="0"/>
              <a:t>talking to you and you were allowing him to stroke your nose. </a:t>
            </a:r>
            <a:r>
              <a:rPr lang="en-US" sz="2800" dirty="0" smtClean="0"/>
              <a:t>What does </a:t>
            </a:r>
            <a:r>
              <a:rPr lang="en-US" sz="2800" dirty="0"/>
              <a:t>that mean, Mollie</a:t>
            </a:r>
            <a:r>
              <a:rPr lang="en-US" sz="2800" dirty="0" smtClean="0"/>
              <a:t>?“ "</a:t>
            </a:r>
            <a:r>
              <a:rPr lang="en-US" sz="2800" dirty="0"/>
              <a:t>He didn't! I wasn't! It isn't true!" cried Mollie, beginning to </a:t>
            </a:r>
            <a:r>
              <a:rPr lang="en-US" sz="2800" dirty="0" smtClean="0"/>
              <a:t>prance about </a:t>
            </a:r>
            <a:r>
              <a:rPr lang="en-US" sz="2800" dirty="0"/>
              <a:t>and paw the ground</a:t>
            </a:r>
            <a:r>
              <a:rPr lang="en-US" sz="2800" dirty="0" smtClean="0"/>
              <a:t>.</a:t>
            </a:r>
          </a:p>
          <a:p>
            <a:pPr algn="just" rtl="0"/>
            <a:r>
              <a:rPr lang="en-GB" sz="2800" dirty="0" smtClean="0">
                <a:solidFill>
                  <a:srgbClr val="FF0000"/>
                </a:solidFill>
              </a:rPr>
              <a:t>Orwell says that supporters of the old regime do not mind working against the revolution like Mollie who never cares about the farm, only about her own interests.</a:t>
            </a:r>
            <a:endParaRPr lang="en-US" sz="2800" dirty="0" smtClean="0">
              <a:solidFill>
                <a:srgbClr val="FF0000"/>
              </a:solidFill>
            </a:endParaRPr>
          </a:p>
          <a:p>
            <a:pPr algn="just" rtl="0"/>
            <a:endParaRPr lang="en-US" sz="2800" dirty="0"/>
          </a:p>
        </p:txBody>
      </p:sp>
    </p:spTree>
    <p:extLst>
      <p:ext uri="{BB962C8B-B14F-4D97-AF65-F5344CB8AC3E}">
        <p14:creationId xmlns="" xmlns:p14="http://schemas.microsoft.com/office/powerpoint/2010/main" val="1847467515"/>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Five </a:t>
            </a:r>
            <a:endParaRPr lang="en-US" b="1" dirty="0">
              <a:solidFill>
                <a:srgbClr val="0000FF"/>
              </a:solidFill>
            </a:endParaRPr>
          </a:p>
        </p:txBody>
      </p:sp>
      <p:sp>
        <p:nvSpPr>
          <p:cNvPr id="3" name="Content Placeholder 2"/>
          <p:cNvSpPr>
            <a:spLocks noGrp="1"/>
          </p:cNvSpPr>
          <p:nvPr>
            <p:ph idx="1"/>
          </p:nvPr>
        </p:nvSpPr>
        <p:spPr/>
        <p:txBody>
          <a:bodyPr/>
          <a:lstStyle/>
          <a:p>
            <a:r>
              <a:rPr lang="en-US" dirty="0" smtClean="0"/>
              <a:t> </a:t>
            </a:r>
            <a:endParaRPr lang="en-US" dirty="0"/>
          </a:p>
        </p:txBody>
      </p:sp>
      <p:sp>
        <p:nvSpPr>
          <p:cNvPr id="4" name="Rectangle 3"/>
          <p:cNvSpPr/>
          <p:nvPr/>
        </p:nvSpPr>
        <p:spPr>
          <a:xfrm>
            <a:off x="344488" y="1052736"/>
            <a:ext cx="9217024" cy="4832092"/>
          </a:xfrm>
          <a:prstGeom prst="rect">
            <a:avLst/>
          </a:prstGeom>
        </p:spPr>
        <p:txBody>
          <a:bodyPr wrap="square">
            <a:spAutoFit/>
          </a:bodyPr>
          <a:lstStyle/>
          <a:p>
            <a:pPr algn="just" rtl="0"/>
            <a:r>
              <a:rPr lang="en-US" sz="2800" dirty="0" smtClean="0"/>
              <a:t>All </a:t>
            </a:r>
            <a:r>
              <a:rPr lang="en-US" sz="2800" dirty="0"/>
              <a:t>of them came </a:t>
            </a:r>
            <a:r>
              <a:rPr lang="en-US" sz="2800" dirty="0" smtClean="0"/>
              <a:t>to look </a:t>
            </a:r>
            <a:r>
              <a:rPr lang="en-US" sz="2800" dirty="0"/>
              <a:t>at Snowball's drawings at least once a day. Even the hens and </a:t>
            </a:r>
            <a:r>
              <a:rPr lang="en-US" sz="2800" dirty="0" smtClean="0"/>
              <a:t>ducks came</a:t>
            </a:r>
            <a:r>
              <a:rPr lang="en-US" sz="2800" dirty="0"/>
              <a:t>, and were at pains not to tread on the chalk marks. Only </a:t>
            </a:r>
            <a:r>
              <a:rPr lang="en-US" sz="2800" dirty="0" smtClean="0"/>
              <a:t>Napoleon held </a:t>
            </a:r>
            <a:r>
              <a:rPr lang="en-US" sz="2800" dirty="0"/>
              <a:t>aloof. He had declared himself against the windmill from the start</a:t>
            </a:r>
            <a:r>
              <a:rPr lang="en-US" sz="2800" dirty="0" smtClean="0"/>
              <a:t>. One </a:t>
            </a:r>
            <a:r>
              <a:rPr lang="en-US" sz="2800" dirty="0"/>
              <a:t>day, however, he arrived unexpectedly to examine the plans. He </a:t>
            </a:r>
            <a:r>
              <a:rPr lang="en-US" sz="2800" dirty="0" smtClean="0"/>
              <a:t>walked heavily </a:t>
            </a:r>
            <a:r>
              <a:rPr lang="en-US" sz="2800" dirty="0"/>
              <a:t>round the shed, looked closely at every detail of the plans </a:t>
            </a:r>
            <a:r>
              <a:rPr lang="en-US" sz="2800" dirty="0" smtClean="0"/>
              <a:t>and snuffed </a:t>
            </a:r>
            <a:r>
              <a:rPr lang="en-US" sz="2800" dirty="0"/>
              <a:t>at them once or twice, then stood for a little while </a:t>
            </a:r>
            <a:r>
              <a:rPr lang="en-US" sz="2800" dirty="0" smtClean="0"/>
              <a:t>contemplating them </a:t>
            </a:r>
            <a:r>
              <a:rPr lang="en-US" sz="2800" dirty="0"/>
              <a:t>out of the corner of his eye; then suddenly he lifted his leg</a:t>
            </a:r>
            <a:r>
              <a:rPr lang="en-US" sz="2800" dirty="0" smtClean="0"/>
              <a:t>, urinated </a:t>
            </a:r>
            <a:r>
              <a:rPr lang="en-US" sz="2800" dirty="0"/>
              <a:t>over the plans, and walked out without uttering a word.</a:t>
            </a:r>
            <a:endParaRPr lang="en-US" sz="2400" dirty="0"/>
          </a:p>
        </p:txBody>
      </p:sp>
    </p:spTree>
    <p:extLst>
      <p:ext uri="{BB962C8B-B14F-4D97-AF65-F5344CB8AC3E}">
        <p14:creationId xmlns="" xmlns:p14="http://schemas.microsoft.com/office/powerpoint/2010/main" val="3145851220"/>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Five </a:t>
            </a:r>
            <a:endParaRPr lang="en-US" b="1" dirty="0">
              <a:solidFill>
                <a:srgbClr val="0000FF"/>
              </a:solidFill>
            </a:endParaRPr>
          </a:p>
        </p:txBody>
      </p:sp>
      <p:sp>
        <p:nvSpPr>
          <p:cNvPr id="3" name="Content Placeholder 2"/>
          <p:cNvSpPr>
            <a:spLocks noGrp="1"/>
          </p:cNvSpPr>
          <p:nvPr>
            <p:ph idx="1"/>
          </p:nvPr>
        </p:nvSpPr>
        <p:spPr/>
        <p:txBody>
          <a:bodyPr/>
          <a:lstStyle/>
          <a:p>
            <a:r>
              <a:rPr lang="en-US" dirty="0" smtClean="0"/>
              <a:t> </a:t>
            </a:r>
            <a:endParaRPr lang="en-US" dirty="0"/>
          </a:p>
        </p:txBody>
      </p:sp>
      <p:sp>
        <p:nvSpPr>
          <p:cNvPr id="4" name="Rectangle 3"/>
          <p:cNvSpPr/>
          <p:nvPr/>
        </p:nvSpPr>
        <p:spPr>
          <a:xfrm>
            <a:off x="344488" y="1052736"/>
            <a:ext cx="9217024" cy="5816977"/>
          </a:xfrm>
          <a:prstGeom prst="rect">
            <a:avLst/>
          </a:prstGeom>
        </p:spPr>
        <p:txBody>
          <a:bodyPr wrap="square">
            <a:spAutoFit/>
          </a:bodyPr>
          <a:lstStyle/>
          <a:p>
            <a:pPr algn="ctr" rtl="0"/>
            <a:r>
              <a:rPr lang="en-US" sz="2800" dirty="0" smtClean="0"/>
              <a:t> </a:t>
            </a:r>
            <a:r>
              <a:rPr lang="en-US" sz="3600" b="1" dirty="0"/>
              <a:t>The narrative voice should be detached and neutral-objective like the narrative voice in </a:t>
            </a:r>
            <a:r>
              <a:rPr lang="en-US" sz="3600" b="1" i="1" dirty="0"/>
              <a:t>Animal Farm. </a:t>
            </a:r>
            <a:r>
              <a:rPr lang="en-US" sz="3600" b="1" dirty="0"/>
              <a:t>The writer should not side with one party against the other</a:t>
            </a:r>
            <a:r>
              <a:rPr lang="en-US" sz="3600" b="1" dirty="0" smtClean="0"/>
              <a:t>.</a:t>
            </a:r>
          </a:p>
          <a:p>
            <a:pPr algn="ctr" rtl="0"/>
            <a:r>
              <a:rPr lang="en-US" sz="3600" b="1" dirty="0" smtClean="0"/>
              <a:t>He should not be:</a:t>
            </a:r>
          </a:p>
          <a:p>
            <a:pPr algn="ctr" rtl="0"/>
            <a:r>
              <a:rPr lang="en-US" sz="3600" b="1" dirty="0"/>
              <a:t>Overseeing, directing, controlling, mastering, guiding, motivating, encouraging, changing, revolutionizing,  pushing, Using, exploiting. Leading</a:t>
            </a:r>
            <a:endParaRPr lang="en-US" sz="3600" dirty="0"/>
          </a:p>
          <a:p>
            <a:pPr algn="just" rtl="0"/>
            <a:endParaRPr lang="en-US" sz="2400" dirty="0"/>
          </a:p>
          <a:p>
            <a:pPr algn="just" rtl="0"/>
            <a:endParaRPr lang="en-US" sz="2400" dirty="0"/>
          </a:p>
        </p:txBody>
      </p:sp>
    </p:spTree>
    <p:extLst>
      <p:ext uri="{BB962C8B-B14F-4D97-AF65-F5344CB8AC3E}">
        <p14:creationId xmlns="" xmlns:p14="http://schemas.microsoft.com/office/powerpoint/2010/main" val="3028606326"/>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60648"/>
            <a:ext cx="8915400" cy="1080120"/>
          </a:xfrm>
        </p:spPr>
        <p:txBody>
          <a:bodyPr/>
          <a:lstStyle/>
          <a:p>
            <a:pPr algn="ctr"/>
            <a:r>
              <a:rPr lang="en-US" sz="3200" b="1" dirty="0" smtClean="0">
                <a:solidFill>
                  <a:srgbClr val="0000FF"/>
                </a:solidFill>
              </a:rPr>
              <a:t/>
            </a:r>
            <a:br>
              <a:rPr lang="en-US" sz="3200" b="1" dirty="0" smtClean="0">
                <a:solidFill>
                  <a:srgbClr val="0000FF"/>
                </a:solidFill>
              </a:rPr>
            </a:br>
            <a:r>
              <a:rPr lang="en-US" sz="3200" b="1" dirty="0" smtClean="0">
                <a:solidFill>
                  <a:srgbClr val="0000FF"/>
                </a:solidFill>
              </a:rPr>
              <a:t>Among </a:t>
            </a:r>
            <a:r>
              <a:rPr lang="en-US" sz="3200" b="1" dirty="0">
                <a:solidFill>
                  <a:srgbClr val="0000FF"/>
                </a:solidFill>
              </a:rPr>
              <a:t>the following animals some will be flat and some will be round characters. Which is which?</a:t>
            </a:r>
            <a:br>
              <a:rPr lang="en-US" sz="3200" b="1" dirty="0">
                <a:solidFill>
                  <a:srgbClr val="0000FF"/>
                </a:solidFill>
              </a:rPr>
            </a:br>
            <a:r>
              <a:rPr lang="en-US" sz="3200" b="1" dirty="0" smtClean="0">
                <a:solidFill>
                  <a:srgbClr val="0000FF"/>
                </a:solidFill>
              </a:rPr>
              <a:t> </a:t>
            </a:r>
            <a:endParaRPr lang="en-US" sz="3200" b="1" dirty="0">
              <a:solidFill>
                <a:srgbClr val="0000FF"/>
              </a:solidFill>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31632021"/>
              </p:ext>
            </p:extLst>
          </p:nvPr>
        </p:nvGraphicFramePr>
        <p:xfrm>
          <a:off x="495300" y="1600200"/>
          <a:ext cx="9282236" cy="4728276"/>
        </p:xfrm>
        <a:graphic>
          <a:graphicData uri="http://schemas.openxmlformats.org/drawingml/2006/table">
            <a:tbl>
              <a:tblPr firstRow="1" bandRow="1">
                <a:tableStyleId>{5C22544A-7EE6-4342-B048-85BDC9FD1C3A}</a:tableStyleId>
              </a:tblPr>
              <a:tblGrid>
                <a:gridCol w="2991759"/>
                <a:gridCol w="2649626"/>
                <a:gridCol w="3640851"/>
              </a:tblGrid>
              <a:tr h="489695">
                <a:tc>
                  <a:txBody>
                    <a:bodyPr/>
                    <a:lstStyle/>
                    <a:p>
                      <a:pPr marL="0" marR="0" algn="justLow">
                        <a:spcBef>
                          <a:spcPts val="0"/>
                        </a:spcBef>
                        <a:spcAft>
                          <a:spcPts val="0"/>
                        </a:spcAft>
                      </a:pPr>
                      <a:r>
                        <a:rPr lang="en-US" sz="2300" dirty="0">
                          <a:solidFill>
                            <a:schemeClr val="tx1"/>
                          </a:solidFill>
                          <a:effectLst/>
                          <a:latin typeface="Arial"/>
                          <a:ea typeface="Times New Roman"/>
                        </a:rPr>
                        <a:t>Round</a:t>
                      </a:r>
                      <a:endParaRPr lang="en-US" sz="1200" dirty="0">
                        <a:solidFill>
                          <a:schemeClr val="tx1"/>
                        </a:solidFill>
                        <a:effectLst/>
                        <a:latin typeface="Times New Roman"/>
                        <a:ea typeface="Times New Roman"/>
                      </a:endParaRPr>
                    </a:p>
                  </a:txBody>
                  <a:tcPr marL="68580" marR="68580" marT="0" marB="0">
                    <a:solidFill>
                      <a:schemeClr val="bg2"/>
                    </a:solidFill>
                  </a:tcPr>
                </a:tc>
                <a:tc>
                  <a:txBody>
                    <a:bodyPr/>
                    <a:lstStyle/>
                    <a:p>
                      <a:pPr marL="0" marR="0" algn="justLow">
                        <a:spcBef>
                          <a:spcPts val="0"/>
                        </a:spcBef>
                        <a:spcAft>
                          <a:spcPts val="0"/>
                        </a:spcAft>
                      </a:pPr>
                      <a:r>
                        <a:rPr lang="en-US" sz="2300" dirty="0">
                          <a:solidFill>
                            <a:schemeClr val="tx1"/>
                          </a:solidFill>
                          <a:effectLst/>
                          <a:latin typeface="Arial"/>
                          <a:ea typeface="Times New Roman"/>
                        </a:rPr>
                        <a:t>Flat </a:t>
                      </a:r>
                      <a:endParaRPr lang="en-US" sz="1200" dirty="0">
                        <a:solidFill>
                          <a:schemeClr val="tx1"/>
                        </a:solidFill>
                        <a:effectLst/>
                        <a:latin typeface="Times New Roman"/>
                        <a:ea typeface="Times New Roman"/>
                      </a:endParaRPr>
                    </a:p>
                  </a:txBody>
                  <a:tcPr marL="68580" marR="68580" marT="0" marB="0">
                    <a:solidFill>
                      <a:schemeClr val="bg2"/>
                    </a:solidFill>
                  </a:tcPr>
                </a:tc>
                <a:tc>
                  <a:txBody>
                    <a:bodyPr/>
                    <a:lstStyle/>
                    <a:p>
                      <a:r>
                        <a:rPr lang="en-US" sz="1800" dirty="0" smtClean="0">
                          <a:solidFill>
                            <a:srgbClr val="FF0000"/>
                          </a:solidFill>
                        </a:rPr>
                        <a:t>You can roughly add all animals here</a:t>
                      </a:r>
                      <a:endParaRPr lang="en-US" sz="1800" dirty="0">
                        <a:solidFill>
                          <a:srgbClr val="FF0000"/>
                        </a:solidFill>
                      </a:endParaRPr>
                    </a:p>
                  </a:txBody>
                  <a:tcPr>
                    <a:solidFill>
                      <a:schemeClr val="bg2"/>
                    </a:solidFill>
                  </a:tcPr>
                </a:tc>
              </a:tr>
              <a:tr h="489695">
                <a:tc>
                  <a:txBody>
                    <a:bodyPr/>
                    <a:lstStyle/>
                    <a:p>
                      <a:endParaRPr lang="en-US" dirty="0">
                        <a:solidFill>
                          <a:schemeClr val="tx1"/>
                        </a:solidFill>
                      </a:endParaRPr>
                    </a:p>
                  </a:txBody>
                  <a:tcPr>
                    <a:solidFill>
                      <a:schemeClr val="bg2"/>
                    </a:solidFill>
                  </a:tcPr>
                </a:tc>
                <a:tc>
                  <a:txBody>
                    <a:bodyPr/>
                    <a:lstStyle/>
                    <a:p>
                      <a:endParaRPr lang="en-US" dirty="0">
                        <a:solidFill>
                          <a:schemeClr val="tx1"/>
                        </a:solidFill>
                      </a:endParaRPr>
                    </a:p>
                  </a:txBody>
                  <a:tcPr>
                    <a:solidFill>
                      <a:schemeClr val="bg2"/>
                    </a:solidFill>
                  </a:tcPr>
                </a:tc>
                <a:tc rowSpan="5">
                  <a:txBody>
                    <a:bodyPr/>
                    <a:lstStyle/>
                    <a:p>
                      <a:pPr marL="0" marR="0" algn="just">
                        <a:spcBef>
                          <a:spcPts val="0"/>
                        </a:spcBef>
                        <a:spcAft>
                          <a:spcPts val="0"/>
                        </a:spcAft>
                      </a:pPr>
                      <a:r>
                        <a:rPr lang="en-US" sz="2800" dirty="0">
                          <a:solidFill>
                            <a:schemeClr val="tx1"/>
                          </a:solidFill>
                          <a:effectLst/>
                          <a:latin typeface="Arial"/>
                          <a:ea typeface="Times New Roman"/>
                        </a:rPr>
                        <a:t>the </a:t>
                      </a:r>
                      <a:r>
                        <a:rPr lang="en-US" sz="2800" dirty="0" smtClean="0">
                          <a:solidFill>
                            <a:schemeClr val="tx1"/>
                          </a:solidFill>
                          <a:effectLst/>
                          <a:latin typeface="Arial"/>
                          <a:ea typeface="Times New Roman"/>
                        </a:rPr>
                        <a:t>horses, </a:t>
                      </a:r>
                      <a:endParaRPr lang="en-US" sz="1600" dirty="0" smtClean="0">
                        <a:solidFill>
                          <a:schemeClr val="tx1"/>
                        </a:solidFill>
                        <a:effectLst/>
                        <a:latin typeface="Times New Roman"/>
                        <a:ea typeface="Times New Roman"/>
                      </a:endParaRPr>
                    </a:p>
                    <a:p>
                      <a:pPr marL="0" marR="0" algn="just">
                        <a:spcBef>
                          <a:spcPts val="0"/>
                        </a:spcBef>
                        <a:spcAft>
                          <a:spcPts val="0"/>
                        </a:spcAft>
                      </a:pPr>
                      <a:r>
                        <a:rPr lang="en-US" sz="2800" dirty="0" smtClean="0">
                          <a:solidFill>
                            <a:schemeClr val="tx1"/>
                          </a:solidFill>
                          <a:effectLst/>
                          <a:latin typeface="Arial"/>
                          <a:ea typeface="Times New Roman"/>
                        </a:rPr>
                        <a:t> the donkey.</a:t>
                      </a:r>
                      <a:endParaRPr lang="en-US" sz="1600" dirty="0" smtClean="0">
                        <a:solidFill>
                          <a:schemeClr val="tx1"/>
                        </a:solidFill>
                        <a:effectLst/>
                        <a:latin typeface="Times New Roman"/>
                        <a:ea typeface="Times New Roman"/>
                      </a:endParaRPr>
                    </a:p>
                    <a:p>
                      <a:pPr marL="0" marR="0" algn="just">
                        <a:spcBef>
                          <a:spcPts val="0"/>
                        </a:spcBef>
                        <a:spcAft>
                          <a:spcPts val="0"/>
                        </a:spcAft>
                      </a:pPr>
                      <a:r>
                        <a:rPr lang="en-US" sz="2800" dirty="0">
                          <a:solidFill>
                            <a:schemeClr val="tx1"/>
                          </a:solidFill>
                          <a:effectLst/>
                          <a:latin typeface="Arial"/>
                          <a:ea typeface="Times New Roman"/>
                        </a:rPr>
                        <a:t> </a:t>
                      </a:r>
                      <a:r>
                        <a:rPr lang="en-US" sz="2800" dirty="0" smtClean="0">
                          <a:solidFill>
                            <a:schemeClr val="tx1"/>
                          </a:solidFill>
                          <a:effectLst/>
                          <a:latin typeface="Arial"/>
                          <a:ea typeface="Times New Roman"/>
                        </a:rPr>
                        <a:t>the </a:t>
                      </a:r>
                      <a:r>
                        <a:rPr lang="en-US" sz="2800" dirty="0">
                          <a:solidFill>
                            <a:schemeClr val="tx1"/>
                          </a:solidFill>
                          <a:effectLst/>
                          <a:latin typeface="Arial"/>
                          <a:ea typeface="Times New Roman"/>
                        </a:rPr>
                        <a:t>hens,</a:t>
                      </a:r>
                      <a:endParaRPr lang="en-US" sz="1600" dirty="0">
                        <a:solidFill>
                          <a:schemeClr val="tx1"/>
                        </a:solidFill>
                        <a:effectLst/>
                        <a:latin typeface="Times New Roman"/>
                        <a:ea typeface="Times New Roman"/>
                      </a:endParaRPr>
                    </a:p>
                    <a:p>
                      <a:pPr marL="0" marR="0" algn="just">
                        <a:spcBef>
                          <a:spcPts val="0"/>
                        </a:spcBef>
                        <a:spcAft>
                          <a:spcPts val="0"/>
                        </a:spcAft>
                      </a:pPr>
                      <a:r>
                        <a:rPr lang="en-US" sz="2800" dirty="0">
                          <a:solidFill>
                            <a:schemeClr val="tx1"/>
                          </a:solidFill>
                          <a:effectLst/>
                          <a:latin typeface="Arial"/>
                          <a:ea typeface="Times New Roman"/>
                        </a:rPr>
                        <a:t>the white goat, </a:t>
                      </a:r>
                      <a:endParaRPr lang="en-US" sz="1600" dirty="0">
                        <a:solidFill>
                          <a:schemeClr val="tx1"/>
                        </a:solidFill>
                        <a:effectLst/>
                        <a:latin typeface="Times New Roman"/>
                        <a:ea typeface="Times New Roman"/>
                      </a:endParaRPr>
                    </a:p>
                    <a:p>
                      <a:pPr marL="0" marR="0" algn="just">
                        <a:spcBef>
                          <a:spcPts val="0"/>
                        </a:spcBef>
                        <a:spcAft>
                          <a:spcPts val="0"/>
                        </a:spcAft>
                      </a:pPr>
                      <a:r>
                        <a:rPr lang="en-US" sz="2800" dirty="0">
                          <a:solidFill>
                            <a:schemeClr val="tx1"/>
                          </a:solidFill>
                          <a:effectLst/>
                          <a:latin typeface="Arial"/>
                          <a:ea typeface="Times New Roman"/>
                        </a:rPr>
                        <a:t>, the </a:t>
                      </a:r>
                      <a:r>
                        <a:rPr lang="en-US" sz="2800" dirty="0" smtClean="0">
                          <a:solidFill>
                            <a:schemeClr val="tx1"/>
                          </a:solidFill>
                          <a:effectLst/>
                          <a:latin typeface="Arial"/>
                          <a:ea typeface="Times New Roman"/>
                        </a:rPr>
                        <a:t>cow, pigeons, </a:t>
                      </a:r>
                      <a:endParaRPr lang="en-US" sz="1600" dirty="0">
                        <a:solidFill>
                          <a:schemeClr val="tx1"/>
                        </a:solidFill>
                        <a:effectLst/>
                        <a:latin typeface="Times New Roman"/>
                        <a:ea typeface="Times New Roman"/>
                      </a:endParaRPr>
                    </a:p>
                    <a:p>
                      <a:pPr marL="0" marR="0" algn="just">
                        <a:spcBef>
                          <a:spcPts val="0"/>
                        </a:spcBef>
                        <a:spcAft>
                          <a:spcPts val="0"/>
                        </a:spcAft>
                      </a:pPr>
                      <a:r>
                        <a:rPr lang="en-US" sz="2800" dirty="0" smtClean="0">
                          <a:solidFill>
                            <a:schemeClr val="tx1"/>
                          </a:solidFill>
                          <a:effectLst/>
                          <a:latin typeface="Arial"/>
                          <a:ea typeface="Times New Roman"/>
                        </a:rPr>
                        <a:t>Moses</a:t>
                      </a:r>
                    </a:p>
                    <a:p>
                      <a:pPr marL="0" marR="0" algn="just">
                        <a:spcBef>
                          <a:spcPts val="0"/>
                        </a:spcBef>
                        <a:spcAft>
                          <a:spcPts val="0"/>
                        </a:spcAft>
                      </a:pPr>
                      <a:r>
                        <a:rPr lang="en-US" sz="2800" dirty="0" smtClean="0">
                          <a:solidFill>
                            <a:schemeClr val="tx1"/>
                          </a:solidFill>
                          <a:effectLst/>
                          <a:latin typeface="Arial"/>
                          <a:ea typeface="Times New Roman"/>
                        </a:rPr>
                        <a:t>Pigs, dogs</a:t>
                      </a:r>
                      <a:endParaRPr lang="en-US" sz="1600" dirty="0">
                        <a:solidFill>
                          <a:schemeClr val="tx1"/>
                        </a:solidFill>
                        <a:effectLst/>
                        <a:latin typeface="Times New Roman"/>
                        <a:ea typeface="Times New Roman"/>
                      </a:endParaRPr>
                    </a:p>
                    <a:p>
                      <a:pPr marL="0" marR="0" algn="justLow">
                        <a:spcBef>
                          <a:spcPts val="0"/>
                        </a:spcBef>
                        <a:spcAft>
                          <a:spcPts val="0"/>
                        </a:spcAft>
                      </a:pPr>
                      <a:r>
                        <a:rPr lang="en-US" sz="2800" dirty="0">
                          <a:solidFill>
                            <a:schemeClr val="tx1"/>
                          </a:solidFill>
                          <a:effectLst/>
                          <a:latin typeface="Arial"/>
                          <a:ea typeface="Times New Roman"/>
                        </a:rPr>
                        <a:t> </a:t>
                      </a:r>
                      <a:endParaRPr lang="en-US" sz="1600" dirty="0">
                        <a:solidFill>
                          <a:schemeClr val="tx1"/>
                        </a:solidFill>
                        <a:effectLst/>
                        <a:latin typeface="Times New Roman"/>
                        <a:ea typeface="Times New Roman"/>
                      </a:endParaRPr>
                    </a:p>
                  </a:txBody>
                  <a:tcPr marL="68580" marR="68580" marT="0" marB="0">
                    <a:solidFill>
                      <a:schemeClr val="bg1"/>
                    </a:solidFill>
                  </a:tcPr>
                </a:tc>
              </a:tr>
              <a:tr h="925724">
                <a:tc>
                  <a:txBody>
                    <a:bodyPr/>
                    <a:lstStyle/>
                    <a:p>
                      <a:endParaRPr lang="en-US">
                        <a:solidFill>
                          <a:schemeClr val="tx1"/>
                        </a:solidFill>
                      </a:endParaRPr>
                    </a:p>
                  </a:txBody>
                  <a:tcPr>
                    <a:solidFill>
                      <a:schemeClr val="bg2"/>
                    </a:solidFill>
                  </a:tcPr>
                </a:tc>
                <a:tc>
                  <a:txBody>
                    <a:bodyPr/>
                    <a:lstStyle/>
                    <a:p>
                      <a:endParaRPr lang="en-US" dirty="0">
                        <a:solidFill>
                          <a:schemeClr val="tx1"/>
                        </a:solidFill>
                      </a:endParaRPr>
                    </a:p>
                  </a:txBody>
                  <a:tcPr>
                    <a:solidFill>
                      <a:schemeClr val="bg2"/>
                    </a:solidFill>
                  </a:tcPr>
                </a:tc>
                <a:tc vMerge="1">
                  <a:txBody>
                    <a:bodyPr/>
                    <a:lstStyle/>
                    <a:p>
                      <a:pPr marL="0" marR="0" algn="justLow">
                        <a:spcBef>
                          <a:spcPts val="0"/>
                        </a:spcBef>
                        <a:spcAft>
                          <a:spcPts val="0"/>
                        </a:spcAft>
                      </a:pPr>
                      <a:endParaRPr lang="en-US" sz="1200">
                        <a:effectLst/>
                        <a:latin typeface="Times New Roman"/>
                        <a:ea typeface="Times New Roman"/>
                      </a:endParaRPr>
                    </a:p>
                  </a:txBody>
                  <a:tcPr marL="68580" marR="68580" marT="0" marB="0">
                    <a:solidFill>
                      <a:schemeClr val="bg2"/>
                    </a:solidFill>
                  </a:tcPr>
                </a:tc>
              </a:tr>
              <a:tr h="1388587">
                <a:tc>
                  <a:txBody>
                    <a:bodyPr/>
                    <a:lstStyle/>
                    <a:p>
                      <a:endParaRPr lang="en-US" dirty="0">
                        <a:solidFill>
                          <a:schemeClr val="tx1"/>
                        </a:solidFill>
                      </a:endParaRPr>
                    </a:p>
                  </a:txBody>
                  <a:tcPr>
                    <a:solidFill>
                      <a:schemeClr val="bg2"/>
                    </a:solidFill>
                  </a:tcPr>
                </a:tc>
                <a:tc>
                  <a:txBody>
                    <a:bodyPr/>
                    <a:lstStyle/>
                    <a:p>
                      <a:endParaRPr lang="en-US" dirty="0">
                        <a:solidFill>
                          <a:schemeClr val="tx1"/>
                        </a:solidFill>
                      </a:endParaRPr>
                    </a:p>
                  </a:txBody>
                  <a:tcPr>
                    <a:solidFill>
                      <a:schemeClr val="bg2"/>
                    </a:solidFill>
                  </a:tcPr>
                </a:tc>
                <a:tc vMerge="1">
                  <a:txBody>
                    <a:bodyPr/>
                    <a:lstStyle/>
                    <a:p>
                      <a:pPr marL="0" marR="0" algn="justLow">
                        <a:spcBef>
                          <a:spcPts val="0"/>
                        </a:spcBef>
                        <a:spcAft>
                          <a:spcPts val="0"/>
                        </a:spcAft>
                      </a:pPr>
                      <a:endParaRPr lang="en-US" sz="1200">
                        <a:effectLst/>
                        <a:latin typeface="Times New Roman"/>
                        <a:ea typeface="Times New Roman"/>
                      </a:endParaRPr>
                    </a:p>
                  </a:txBody>
                  <a:tcPr marL="68580" marR="68580" marT="0" marB="0">
                    <a:solidFill>
                      <a:schemeClr val="bg2"/>
                    </a:solidFill>
                  </a:tcPr>
                </a:tc>
              </a:tr>
              <a:tr h="489695">
                <a:tc>
                  <a:txBody>
                    <a:bodyPr/>
                    <a:lstStyle/>
                    <a:p>
                      <a:endParaRPr lang="en-US">
                        <a:solidFill>
                          <a:schemeClr val="tx1"/>
                        </a:solidFill>
                      </a:endParaRPr>
                    </a:p>
                  </a:txBody>
                  <a:tcPr>
                    <a:solidFill>
                      <a:schemeClr val="bg2"/>
                    </a:solidFill>
                  </a:tcPr>
                </a:tc>
                <a:tc>
                  <a:txBody>
                    <a:bodyPr/>
                    <a:lstStyle/>
                    <a:p>
                      <a:endParaRPr lang="en-US">
                        <a:solidFill>
                          <a:schemeClr val="tx1"/>
                        </a:solidFill>
                      </a:endParaRPr>
                    </a:p>
                  </a:txBody>
                  <a:tcPr>
                    <a:solidFill>
                      <a:schemeClr val="bg2"/>
                    </a:solidFill>
                  </a:tcPr>
                </a:tc>
                <a:tc vMerge="1">
                  <a:txBody>
                    <a:bodyPr/>
                    <a:lstStyle/>
                    <a:p>
                      <a:pPr marL="0" marR="0" algn="justLow">
                        <a:spcBef>
                          <a:spcPts val="0"/>
                        </a:spcBef>
                        <a:spcAft>
                          <a:spcPts val="0"/>
                        </a:spcAft>
                      </a:pPr>
                      <a:endParaRPr lang="en-US" sz="1200">
                        <a:effectLst/>
                        <a:latin typeface="Times New Roman"/>
                        <a:ea typeface="Times New Roman"/>
                      </a:endParaRPr>
                    </a:p>
                  </a:txBody>
                  <a:tcPr marL="68580" marR="68580" marT="0" marB="0">
                    <a:solidFill>
                      <a:schemeClr val="bg2"/>
                    </a:solidFill>
                  </a:tcPr>
                </a:tc>
              </a:tr>
              <a:tr h="925724">
                <a:tc gridSpan="2">
                  <a:txBody>
                    <a:bodyPr/>
                    <a:lstStyle/>
                    <a:p>
                      <a:pPr algn="just"/>
                      <a:r>
                        <a:rPr lang="en-US" sz="2800" b="1" dirty="0" smtClean="0">
                          <a:solidFill>
                            <a:srgbClr val="FF0000"/>
                          </a:solidFill>
                        </a:rPr>
                        <a:t>To learn more about this exercise, go to the next slide.</a:t>
                      </a:r>
                      <a:endParaRPr lang="en-US" sz="2800" b="1" dirty="0">
                        <a:solidFill>
                          <a:srgbClr val="FF0000"/>
                        </a:solidFill>
                      </a:endParaRPr>
                    </a:p>
                  </a:txBody>
                  <a:tcPr>
                    <a:solidFill>
                      <a:schemeClr val="bg2"/>
                    </a:solidFill>
                  </a:tcPr>
                </a:tc>
                <a:tc hMerge="1">
                  <a:txBody>
                    <a:bodyPr/>
                    <a:lstStyle/>
                    <a:p>
                      <a:endParaRPr lang="en-US" dirty="0">
                        <a:solidFill>
                          <a:schemeClr val="tx1"/>
                        </a:solidFill>
                      </a:endParaRPr>
                    </a:p>
                  </a:txBody>
                  <a:tcPr>
                    <a:solidFill>
                      <a:schemeClr val="bg2"/>
                    </a:solidFill>
                  </a:tcPr>
                </a:tc>
                <a:tc vMerge="1">
                  <a:txBody>
                    <a:bodyPr/>
                    <a:lstStyle/>
                    <a:p>
                      <a:pPr marL="0" marR="0" algn="justLow">
                        <a:spcBef>
                          <a:spcPts val="0"/>
                        </a:spcBef>
                        <a:spcAft>
                          <a:spcPts val="0"/>
                        </a:spcAft>
                      </a:pPr>
                      <a:endParaRPr lang="en-US" sz="1200" dirty="0">
                        <a:effectLst/>
                        <a:latin typeface="Times New Roman"/>
                        <a:ea typeface="Times New Roman"/>
                      </a:endParaRPr>
                    </a:p>
                  </a:txBody>
                  <a:tcPr marL="68580" marR="68580" marT="0" marB="0">
                    <a:solidFill>
                      <a:schemeClr val="bg2"/>
                    </a:solidFill>
                  </a:tcPr>
                </a:tc>
              </a:tr>
            </a:tbl>
          </a:graphicData>
        </a:graphic>
      </p:graphicFrame>
      <p:sp>
        <p:nvSpPr>
          <p:cNvPr id="6" name="Down Arrow 5"/>
          <p:cNvSpPr/>
          <p:nvPr/>
        </p:nvSpPr>
        <p:spPr>
          <a:xfrm>
            <a:off x="7185248" y="5085184"/>
            <a:ext cx="1800200"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766795861"/>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60648"/>
            <a:ext cx="8915400" cy="1080120"/>
          </a:xfrm>
        </p:spPr>
        <p:txBody>
          <a:bodyPr/>
          <a:lstStyle/>
          <a:p>
            <a:pPr algn="ctr"/>
            <a:r>
              <a:rPr lang="en-US" sz="3200" b="1" dirty="0" smtClean="0">
                <a:solidFill>
                  <a:srgbClr val="0000FF"/>
                </a:solidFill>
              </a:rPr>
              <a:t>Among </a:t>
            </a:r>
            <a:r>
              <a:rPr lang="en-US" sz="3200" b="1" dirty="0">
                <a:solidFill>
                  <a:srgbClr val="0000FF"/>
                </a:solidFill>
              </a:rPr>
              <a:t>the following animals some will be flat and some will be round characters. </a:t>
            </a:r>
            <a:r>
              <a:rPr lang="en-US" sz="3200" b="1" dirty="0" smtClean="0">
                <a:solidFill>
                  <a:srgbClr val="0000FF"/>
                </a:solidFill>
              </a:rPr>
              <a:t>  </a:t>
            </a:r>
            <a:endParaRPr lang="en-US" sz="3200" b="1" dirty="0">
              <a:solidFill>
                <a:srgbClr val="0000FF"/>
              </a:solidFill>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703385549"/>
              </p:ext>
            </p:extLst>
          </p:nvPr>
        </p:nvGraphicFramePr>
        <p:xfrm>
          <a:off x="128464" y="1340769"/>
          <a:ext cx="9649072" cy="5073719"/>
        </p:xfrm>
        <a:graphic>
          <a:graphicData uri="http://schemas.openxmlformats.org/drawingml/2006/table">
            <a:tbl>
              <a:tblPr firstRow="1" bandRow="1">
                <a:tableStyleId>{5C22544A-7EE6-4342-B048-85BDC9FD1C3A}</a:tableStyleId>
              </a:tblPr>
              <a:tblGrid>
                <a:gridCol w="5157846"/>
                <a:gridCol w="4266665"/>
                <a:gridCol w="224561"/>
              </a:tblGrid>
              <a:tr h="338994">
                <a:tc>
                  <a:txBody>
                    <a:bodyPr/>
                    <a:lstStyle/>
                    <a:p>
                      <a:pPr marL="0" marR="0" algn="ctr">
                        <a:spcBef>
                          <a:spcPts val="0"/>
                        </a:spcBef>
                        <a:spcAft>
                          <a:spcPts val="0"/>
                        </a:spcAft>
                      </a:pPr>
                      <a:r>
                        <a:rPr lang="en-US" sz="2300" b="1" dirty="0" smtClean="0">
                          <a:solidFill>
                            <a:schemeClr val="tx1"/>
                          </a:solidFill>
                          <a:effectLst/>
                          <a:latin typeface="Arial"/>
                          <a:ea typeface="Times New Roman"/>
                        </a:rPr>
                        <a:t>Round </a:t>
                      </a:r>
                      <a:endParaRPr lang="en-US" sz="1200" b="1" dirty="0">
                        <a:solidFill>
                          <a:schemeClr val="tx1"/>
                        </a:solidFill>
                        <a:effectLst/>
                        <a:latin typeface="Times New Roman"/>
                        <a:ea typeface="Times New Roman"/>
                      </a:endParaRPr>
                    </a:p>
                  </a:txBody>
                  <a:tcPr marL="68580" marR="68580" marT="0" marB="0">
                    <a:solidFill>
                      <a:schemeClr val="bg2"/>
                    </a:solidFill>
                  </a:tcPr>
                </a:tc>
                <a:tc>
                  <a:txBody>
                    <a:bodyPr/>
                    <a:lstStyle/>
                    <a:p>
                      <a:pPr marL="0" marR="0" algn="ctr">
                        <a:spcBef>
                          <a:spcPts val="0"/>
                        </a:spcBef>
                        <a:spcAft>
                          <a:spcPts val="0"/>
                        </a:spcAft>
                      </a:pPr>
                      <a:r>
                        <a:rPr lang="en-US" sz="2300" b="1" dirty="0">
                          <a:solidFill>
                            <a:schemeClr val="tx1"/>
                          </a:solidFill>
                          <a:effectLst/>
                          <a:latin typeface="Arial"/>
                          <a:ea typeface="Times New Roman"/>
                        </a:rPr>
                        <a:t>Flat </a:t>
                      </a:r>
                      <a:endParaRPr lang="en-US" sz="1200" b="1" dirty="0">
                        <a:solidFill>
                          <a:schemeClr val="tx1"/>
                        </a:solidFill>
                        <a:effectLst/>
                        <a:latin typeface="Times New Roman"/>
                        <a:ea typeface="Times New Roman"/>
                      </a:endParaRPr>
                    </a:p>
                  </a:txBody>
                  <a:tcPr marL="68580" marR="68580" marT="0" marB="0">
                    <a:solidFill>
                      <a:schemeClr val="bg2"/>
                    </a:solidFill>
                  </a:tcPr>
                </a:tc>
                <a:tc>
                  <a:txBody>
                    <a:bodyPr/>
                    <a:lstStyle/>
                    <a:p>
                      <a:r>
                        <a:rPr lang="en-US" dirty="0" smtClean="0">
                          <a:solidFill>
                            <a:schemeClr val="tx1"/>
                          </a:solidFill>
                        </a:rPr>
                        <a:t> </a:t>
                      </a:r>
                      <a:endParaRPr lang="en-US" dirty="0">
                        <a:solidFill>
                          <a:schemeClr val="tx1"/>
                        </a:solidFill>
                      </a:endParaRPr>
                    </a:p>
                  </a:txBody>
                  <a:tcPr>
                    <a:solidFill>
                      <a:schemeClr val="bg2"/>
                    </a:solidFill>
                  </a:tcPr>
                </a:tc>
              </a:tr>
              <a:tr h="684599">
                <a:tc>
                  <a:txBody>
                    <a:bodyPr/>
                    <a:lstStyle/>
                    <a:p>
                      <a:pPr algn="ctr"/>
                      <a:r>
                        <a:rPr lang="en-US" sz="2400" b="1" dirty="0" smtClean="0">
                          <a:solidFill>
                            <a:schemeClr val="tx1"/>
                          </a:solidFill>
                        </a:rPr>
                        <a:t>They  change and develop</a:t>
                      </a:r>
                      <a:endParaRPr lang="en-US" sz="2400" b="1" dirty="0">
                        <a:solidFill>
                          <a:schemeClr val="tx1"/>
                        </a:solidFill>
                      </a:endParaRPr>
                    </a:p>
                  </a:txBody>
                  <a:tcPr>
                    <a:solidFill>
                      <a:schemeClr val="bg2"/>
                    </a:solidFill>
                  </a:tcPr>
                </a:tc>
                <a:tc>
                  <a:txBody>
                    <a:bodyPr/>
                    <a:lstStyle/>
                    <a:p>
                      <a:pPr algn="ctr"/>
                      <a:r>
                        <a:rPr lang="en-US" sz="2400" b="1" dirty="0" smtClean="0">
                          <a:solidFill>
                            <a:schemeClr val="tx1"/>
                          </a:solidFill>
                        </a:rPr>
                        <a:t>They don’t change or develop</a:t>
                      </a:r>
                      <a:endParaRPr lang="en-US" sz="2400" b="1" dirty="0">
                        <a:solidFill>
                          <a:schemeClr val="tx1"/>
                        </a:solidFill>
                      </a:endParaRPr>
                    </a:p>
                  </a:txBody>
                  <a:tcPr>
                    <a:solidFill>
                      <a:schemeClr val="bg2"/>
                    </a:solidFill>
                  </a:tcPr>
                </a:tc>
                <a:tc rowSpan="5">
                  <a:txBody>
                    <a:bodyPr/>
                    <a:lstStyle/>
                    <a:p>
                      <a:pPr marL="0" marR="0" algn="just">
                        <a:spcBef>
                          <a:spcPts val="0"/>
                        </a:spcBef>
                        <a:spcAft>
                          <a:spcPts val="0"/>
                        </a:spcAft>
                      </a:pPr>
                      <a:r>
                        <a:rPr lang="en-US" sz="2800" dirty="0" smtClean="0">
                          <a:solidFill>
                            <a:schemeClr val="tx1"/>
                          </a:solidFill>
                          <a:effectLst/>
                          <a:latin typeface="Arial"/>
                          <a:ea typeface="Times New Roman"/>
                        </a:rPr>
                        <a:t> </a:t>
                      </a:r>
                      <a:endParaRPr lang="en-US" sz="1600" dirty="0">
                        <a:solidFill>
                          <a:schemeClr val="tx1"/>
                        </a:solidFill>
                        <a:effectLst/>
                        <a:latin typeface="Times New Roman"/>
                        <a:ea typeface="Times New Roman"/>
                      </a:endParaRPr>
                    </a:p>
                    <a:p>
                      <a:pPr marL="0" marR="0" algn="justLow">
                        <a:spcBef>
                          <a:spcPts val="0"/>
                        </a:spcBef>
                        <a:spcAft>
                          <a:spcPts val="0"/>
                        </a:spcAft>
                      </a:pPr>
                      <a:r>
                        <a:rPr lang="en-US" sz="2800" dirty="0">
                          <a:solidFill>
                            <a:schemeClr val="tx1"/>
                          </a:solidFill>
                          <a:effectLst/>
                          <a:latin typeface="Arial"/>
                          <a:ea typeface="Times New Roman"/>
                        </a:rPr>
                        <a:t> </a:t>
                      </a:r>
                      <a:endParaRPr lang="en-US" sz="1600" dirty="0">
                        <a:solidFill>
                          <a:schemeClr val="tx1"/>
                        </a:solidFill>
                        <a:effectLst/>
                        <a:latin typeface="Times New Roman"/>
                        <a:ea typeface="Times New Roman"/>
                      </a:endParaRPr>
                    </a:p>
                  </a:txBody>
                  <a:tcPr marL="68580" marR="68580" marT="0" marB="0">
                    <a:solidFill>
                      <a:schemeClr val="bg1"/>
                    </a:solidFill>
                  </a:tcPr>
                </a:tc>
              </a:tr>
              <a:tr h="762736">
                <a:tc>
                  <a:txBody>
                    <a:bodyPr/>
                    <a:lstStyle/>
                    <a:p>
                      <a:pPr algn="ctr"/>
                      <a:r>
                        <a:rPr lang="en-US" sz="2400" b="1" dirty="0" smtClean="0">
                          <a:solidFill>
                            <a:schemeClr val="tx1"/>
                          </a:solidFill>
                        </a:rPr>
                        <a:t>They benefit</a:t>
                      </a:r>
                      <a:r>
                        <a:rPr lang="en-US" sz="2400" b="1" baseline="0" dirty="0" smtClean="0">
                          <a:solidFill>
                            <a:schemeClr val="tx1"/>
                          </a:solidFill>
                        </a:rPr>
                        <a:t> by experience</a:t>
                      </a:r>
                      <a:endParaRPr lang="en-US" sz="2400" b="1" dirty="0">
                        <a:solidFill>
                          <a:schemeClr val="tx1"/>
                        </a:solidFill>
                      </a:endParaRPr>
                    </a:p>
                  </a:txBody>
                  <a:tcPr>
                    <a:solidFill>
                      <a:schemeClr val="bg2"/>
                    </a:solidFill>
                  </a:tcPr>
                </a:tc>
                <a:tc>
                  <a:txBody>
                    <a:bodyPr/>
                    <a:lstStyle/>
                    <a:p>
                      <a:pPr algn="ctr"/>
                      <a:r>
                        <a:rPr lang="en-US" sz="2400" b="1" dirty="0" smtClean="0">
                          <a:solidFill>
                            <a:schemeClr val="tx1"/>
                          </a:solidFill>
                        </a:rPr>
                        <a:t>They hardly</a:t>
                      </a:r>
                      <a:r>
                        <a:rPr lang="en-US" sz="2400" b="1" baseline="0" dirty="0" smtClean="0">
                          <a:solidFill>
                            <a:schemeClr val="tx1"/>
                          </a:solidFill>
                        </a:rPr>
                        <a:t> benefit by experience</a:t>
                      </a:r>
                      <a:endParaRPr lang="en-US" sz="2400" b="1" dirty="0">
                        <a:solidFill>
                          <a:schemeClr val="tx1"/>
                        </a:solidFill>
                      </a:endParaRPr>
                    </a:p>
                  </a:txBody>
                  <a:tcPr>
                    <a:solidFill>
                      <a:schemeClr val="bg2"/>
                    </a:solidFill>
                  </a:tcPr>
                </a:tc>
                <a:tc vMerge="1">
                  <a:txBody>
                    <a:bodyPr/>
                    <a:lstStyle/>
                    <a:p>
                      <a:pPr marL="0" marR="0" algn="justLow">
                        <a:spcBef>
                          <a:spcPts val="0"/>
                        </a:spcBef>
                        <a:spcAft>
                          <a:spcPts val="0"/>
                        </a:spcAft>
                      </a:pPr>
                      <a:endParaRPr lang="en-US" sz="1200">
                        <a:effectLst/>
                        <a:latin typeface="Times New Roman"/>
                        <a:ea typeface="Times New Roman"/>
                      </a:endParaRPr>
                    </a:p>
                  </a:txBody>
                  <a:tcPr marL="68580" marR="68580" marT="0" marB="0">
                    <a:solidFill>
                      <a:schemeClr val="bg2"/>
                    </a:solidFill>
                  </a:tcPr>
                </a:tc>
              </a:tr>
              <a:tr h="762736">
                <a:tc>
                  <a:txBody>
                    <a:bodyPr/>
                    <a:lstStyle/>
                    <a:p>
                      <a:pPr algn="ctr"/>
                      <a:r>
                        <a:rPr lang="en-US" sz="2400" b="1" dirty="0" smtClean="0">
                          <a:solidFill>
                            <a:schemeClr val="tx1"/>
                          </a:solidFill>
                        </a:rPr>
                        <a:t>They appear most of the time in the novel </a:t>
                      </a:r>
                      <a:endParaRPr lang="en-US" sz="2400" b="1" dirty="0">
                        <a:solidFill>
                          <a:schemeClr val="tx1"/>
                        </a:solidFill>
                      </a:endParaRPr>
                    </a:p>
                  </a:txBody>
                  <a:tcPr>
                    <a:solidFill>
                      <a:schemeClr val="bg2"/>
                    </a:solidFill>
                  </a:tcPr>
                </a:tc>
                <a:tc>
                  <a:txBody>
                    <a:bodyPr/>
                    <a:lstStyle/>
                    <a:p>
                      <a:pPr algn="ctr"/>
                      <a:r>
                        <a:rPr lang="en-US" sz="2400" b="1" dirty="0" smtClean="0">
                          <a:solidFill>
                            <a:schemeClr val="tx1"/>
                          </a:solidFill>
                        </a:rPr>
                        <a:t>They appear once or twice, maybe a few times only</a:t>
                      </a:r>
                      <a:endParaRPr lang="en-US" sz="2400" b="1" dirty="0">
                        <a:solidFill>
                          <a:schemeClr val="tx1"/>
                        </a:solidFill>
                      </a:endParaRPr>
                    </a:p>
                  </a:txBody>
                  <a:tcPr>
                    <a:solidFill>
                      <a:schemeClr val="bg2"/>
                    </a:solidFill>
                  </a:tcPr>
                </a:tc>
                <a:tc vMerge="1">
                  <a:txBody>
                    <a:bodyPr/>
                    <a:lstStyle/>
                    <a:p>
                      <a:pPr marL="0" marR="0" algn="justLow">
                        <a:spcBef>
                          <a:spcPts val="0"/>
                        </a:spcBef>
                        <a:spcAft>
                          <a:spcPts val="0"/>
                        </a:spcAft>
                      </a:pPr>
                      <a:endParaRPr lang="en-US" sz="1200">
                        <a:effectLst/>
                        <a:latin typeface="Times New Roman"/>
                        <a:ea typeface="Times New Roman"/>
                      </a:endParaRPr>
                    </a:p>
                  </a:txBody>
                  <a:tcPr marL="68580" marR="68580" marT="0" marB="0">
                    <a:solidFill>
                      <a:schemeClr val="bg2"/>
                    </a:solidFill>
                  </a:tcPr>
                </a:tc>
              </a:tr>
              <a:tr h="762736">
                <a:tc>
                  <a:txBody>
                    <a:bodyPr/>
                    <a:lstStyle/>
                    <a:p>
                      <a:pPr algn="ctr"/>
                      <a:r>
                        <a:rPr lang="en-US" sz="2400" b="1" dirty="0" smtClean="0">
                          <a:solidFill>
                            <a:schemeClr val="tx1"/>
                          </a:solidFill>
                        </a:rPr>
                        <a:t>They are different at the end from at the start</a:t>
                      </a:r>
                      <a:endParaRPr lang="en-US" sz="2400" b="1" dirty="0">
                        <a:solidFill>
                          <a:schemeClr val="tx1"/>
                        </a:solidFill>
                      </a:endParaRPr>
                    </a:p>
                  </a:txBody>
                  <a:tcPr>
                    <a:solidFill>
                      <a:schemeClr val="bg2"/>
                    </a:solidFill>
                  </a:tcPr>
                </a:tc>
                <a:tc>
                  <a:txBody>
                    <a:bodyPr/>
                    <a:lstStyle/>
                    <a:p>
                      <a:pPr algn="ctr"/>
                      <a:r>
                        <a:rPr lang="en-US" sz="2400" b="1" dirty="0" smtClean="0">
                          <a:solidFill>
                            <a:schemeClr val="tx1"/>
                          </a:solidFill>
                        </a:rPr>
                        <a:t>They are the same at</a:t>
                      </a:r>
                      <a:r>
                        <a:rPr lang="en-US" sz="2400" b="1" baseline="0" dirty="0" smtClean="0">
                          <a:solidFill>
                            <a:schemeClr val="tx1"/>
                          </a:solidFill>
                        </a:rPr>
                        <a:t> the start and at the end</a:t>
                      </a:r>
                      <a:endParaRPr lang="en-US" sz="2400" b="1" dirty="0">
                        <a:solidFill>
                          <a:schemeClr val="tx1"/>
                        </a:solidFill>
                      </a:endParaRPr>
                    </a:p>
                  </a:txBody>
                  <a:tcPr>
                    <a:solidFill>
                      <a:schemeClr val="bg2"/>
                    </a:solidFill>
                  </a:tcPr>
                </a:tc>
                <a:tc vMerge="1">
                  <a:txBody>
                    <a:bodyPr/>
                    <a:lstStyle/>
                    <a:p>
                      <a:pPr marL="0" marR="0" algn="justLow">
                        <a:spcBef>
                          <a:spcPts val="0"/>
                        </a:spcBef>
                        <a:spcAft>
                          <a:spcPts val="0"/>
                        </a:spcAft>
                      </a:pPr>
                      <a:endParaRPr lang="en-US" sz="1200">
                        <a:effectLst/>
                        <a:latin typeface="Times New Roman"/>
                        <a:ea typeface="Times New Roman"/>
                      </a:endParaRPr>
                    </a:p>
                  </a:txBody>
                  <a:tcPr marL="68580" marR="68580" marT="0" marB="0">
                    <a:solidFill>
                      <a:schemeClr val="bg2"/>
                    </a:solidFill>
                  </a:tcPr>
                </a:tc>
              </a:tr>
              <a:tr h="1440724">
                <a:tc>
                  <a:txBody>
                    <a:bodyPr/>
                    <a:lstStyle/>
                    <a:p>
                      <a:pPr algn="ctr"/>
                      <a:r>
                        <a:rPr lang="en-US" sz="2400" b="1" dirty="0" smtClean="0">
                          <a:solidFill>
                            <a:schemeClr val="tx1"/>
                          </a:solidFill>
                        </a:rPr>
                        <a:t>They affect the major theme and story of the novel</a:t>
                      </a:r>
                      <a:endParaRPr lang="en-US" sz="2400" b="1" dirty="0">
                        <a:solidFill>
                          <a:schemeClr val="tx1"/>
                        </a:solidFill>
                      </a:endParaRPr>
                    </a:p>
                  </a:txBody>
                  <a:tcP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They have little effect on the major theme and story of the novel</a:t>
                      </a:r>
                    </a:p>
                    <a:p>
                      <a:pPr algn="ctr"/>
                      <a:endParaRPr lang="en-US" sz="2400" b="1" dirty="0">
                        <a:solidFill>
                          <a:schemeClr val="tx1"/>
                        </a:solidFill>
                      </a:endParaRPr>
                    </a:p>
                  </a:txBody>
                  <a:tcPr>
                    <a:solidFill>
                      <a:schemeClr val="bg2"/>
                    </a:solidFill>
                  </a:tcPr>
                </a:tc>
                <a:tc vMerge="1">
                  <a:txBody>
                    <a:bodyPr/>
                    <a:lstStyle/>
                    <a:p>
                      <a:pPr marL="0" marR="0" algn="justLow">
                        <a:spcBef>
                          <a:spcPts val="0"/>
                        </a:spcBef>
                        <a:spcAft>
                          <a:spcPts val="0"/>
                        </a:spcAft>
                      </a:pPr>
                      <a:endParaRPr lang="en-US" sz="1200" dirty="0">
                        <a:effectLst/>
                        <a:latin typeface="Times New Roman"/>
                        <a:ea typeface="Times New Roman"/>
                      </a:endParaRPr>
                    </a:p>
                  </a:txBody>
                  <a:tcPr marL="68580" marR="68580" marT="0" marB="0">
                    <a:solidFill>
                      <a:schemeClr val="bg2"/>
                    </a:solidFill>
                  </a:tcPr>
                </a:tc>
              </a:tr>
            </a:tbl>
          </a:graphicData>
        </a:graphic>
      </p:graphicFrame>
    </p:spTree>
    <p:extLst>
      <p:ext uri="{BB962C8B-B14F-4D97-AF65-F5344CB8AC3E}">
        <p14:creationId xmlns="" xmlns:p14="http://schemas.microsoft.com/office/powerpoint/2010/main" val="4107636570"/>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Five </a:t>
            </a:r>
            <a:endParaRPr lang="en-US" b="1" dirty="0">
              <a:solidFill>
                <a:srgbClr val="0000FF"/>
              </a:solidFill>
            </a:endParaRPr>
          </a:p>
        </p:txBody>
      </p:sp>
      <p:sp>
        <p:nvSpPr>
          <p:cNvPr id="3" name="Content Placeholder 2"/>
          <p:cNvSpPr>
            <a:spLocks noGrp="1"/>
          </p:cNvSpPr>
          <p:nvPr>
            <p:ph idx="1"/>
          </p:nvPr>
        </p:nvSpPr>
        <p:spPr/>
        <p:txBody>
          <a:bodyPr/>
          <a:lstStyle/>
          <a:p>
            <a:r>
              <a:rPr lang="en-US" dirty="0" smtClean="0"/>
              <a:t> </a:t>
            </a:r>
            <a:endParaRPr lang="en-US" dirty="0"/>
          </a:p>
        </p:txBody>
      </p:sp>
      <p:sp>
        <p:nvSpPr>
          <p:cNvPr id="4" name="Rectangle 3"/>
          <p:cNvSpPr/>
          <p:nvPr/>
        </p:nvSpPr>
        <p:spPr>
          <a:xfrm>
            <a:off x="344488" y="1052736"/>
            <a:ext cx="9217024" cy="4893647"/>
          </a:xfrm>
          <a:prstGeom prst="rect">
            <a:avLst/>
          </a:prstGeom>
        </p:spPr>
        <p:txBody>
          <a:bodyPr wrap="square">
            <a:spAutoFit/>
          </a:bodyPr>
          <a:lstStyle/>
          <a:p>
            <a:pPr algn="just" rtl="0"/>
            <a:r>
              <a:rPr lang="en-US" sz="3200" dirty="0" smtClean="0"/>
              <a:t> </a:t>
            </a:r>
            <a:r>
              <a:rPr lang="en-US" sz="2800" dirty="0"/>
              <a:t>Napoleon addresses them. He tells them that Sunday Meetings are henceforth </a:t>
            </a:r>
            <a:r>
              <a:rPr lang="en-US" sz="2800" dirty="0" smtClean="0"/>
              <a:t>abolished</a:t>
            </a:r>
            <a:r>
              <a:rPr lang="en-US" sz="2800" dirty="0"/>
              <a:t>, and </a:t>
            </a:r>
            <a:r>
              <a:rPr lang="en-US" sz="2800" dirty="0" smtClean="0"/>
              <a:t>that </a:t>
            </a:r>
            <a:r>
              <a:rPr lang="en-US" sz="2800" dirty="0"/>
              <a:t>all decisions in future will be taken solely by the pigs. Any dissent is silenced by growls from the dogs, and the meeting finishes to a fifteen-minute chorus of “Four legs good, two legs bad” from the sheep. </a:t>
            </a:r>
            <a:r>
              <a:rPr lang="en-US" sz="2800" dirty="0">
                <a:solidFill>
                  <a:srgbClr val="0000FF"/>
                </a:solidFill>
              </a:rPr>
              <a:t>Squealer follows up in the aftermath, explaining to the shocked animals of the farm that Napoleon has taken on the leadership with great reluctance and with great sacrifice to himself. The animals are soon won over when they are reminded of what life was like under Jones.</a:t>
            </a:r>
          </a:p>
        </p:txBody>
      </p:sp>
    </p:spTree>
    <p:extLst>
      <p:ext uri="{BB962C8B-B14F-4D97-AF65-F5344CB8AC3E}">
        <p14:creationId xmlns="" xmlns:p14="http://schemas.microsoft.com/office/powerpoint/2010/main" val="2106835276"/>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Five </a:t>
            </a:r>
            <a:endParaRPr lang="en-US" b="1" dirty="0">
              <a:solidFill>
                <a:srgbClr val="0000FF"/>
              </a:solidFill>
            </a:endParaRPr>
          </a:p>
        </p:txBody>
      </p:sp>
      <p:sp>
        <p:nvSpPr>
          <p:cNvPr id="3" name="Content Placeholder 2"/>
          <p:cNvSpPr>
            <a:spLocks noGrp="1"/>
          </p:cNvSpPr>
          <p:nvPr>
            <p:ph idx="1"/>
          </p:nvPr>
        </p:nvSpPr>
        <p:spPr>
          <a:xfrm>
            <a:off x="238092" y="928670"/>
            <a:ext cx="9429816" cy="5197493"/>
          </a:xfrm>
        </p:spPr>
        <p:txBody>
          <a:bodyPr/>
          <a:lstStyle/>
          <a:p>
            <a:pPr marL="0" indent="0" algn="just"/>
            <a:r>
              <a:rPr lang="en-US" dirty="0"/>
              <a:t>Three weeks after this fateful meeting, Napoleon announces that the Windmill will now be built. The animals are warned that this will mean lots of extra hard work, and a reduction in their rations. </a:t>
            </a:r>
            <a:r>
              <a:rPr lang="en-US" dirty="0">
                <a:solidFill>
                  <a:srgbClr val="0000FF"/>
                </a:solidFill>
              </a:rPr>
              <a:t>Squealer explains the apparent change of heart by convincing the animals that Napoleon had been in </a:t>
            </a:r>
            <a:r>
              <a:rPr lang="en-US" dirty="0" err="1">
                <a:solidFill>
                  <a:srgbClr val="0000FF"/>
                </a:solidFill>
              </a:rPr>
              <a:t>favour</a:t>
            </a:r>
            <a:r>
              <a:rPr lang="en-US" dirty="0">
                <a:solidFill>
                  <a:srgbClr val="0000FF"/>
                </a:solidFill>
              </a:rPr>
              <a:t> of the windmill all along, but had to appear to be against it in order to get rid of Snowball. The animals are easily persuaded. Something is rotten in the state of the Animal Farm. </a:t>
            </a:r>
            <a:r>
              <a:rPr lang="en-US" dirty="0" smtClean="0">
                <a:solidFill>
                  <a:srgbClr val="0000FF"/>
                </a:solidFill>
              </a:rPr>
              <a:t> </a:t>
            </a:r>
            <a:endParaRPr lang="en-US" dirty="0">
              <a:solidFill>
                <a:srgbClr val="0000FF"/>
              </a:solidFill>
            </a:endParaRPr>
          </a:p>
        </p:txBody>
      </p:sp>
      <p:sp>
        <p:nvSpPr>
          <p:cNvPr id="4" name="Rectangle 3"/>
          <p:cNvSpPr/>
          <p:nvPr/>
        </p:nvSpPr>
        <p:spPr>
          <a:xfrm>
            <a:off x="344488" y="1052736"/>
            <a:ext cx="9217024" cy="584775"/>
          </a:xfrm>
          <a:prstGeom prst="rect">
            <a:avLst/>
          </a:prstGeom>
        </p:spPr>
        <p:txBody>
          <a:bodyPr wrap="square">
            <a:spAutoFit/>
          </a:bodyPr>
          <a:lstStyle/>
          <a:p>
            <a:pPr algn="just" rtl="0"/>
            <a:r>
              <a:rPr lang="en-US" sz="3200" dirty="0" smtClean="0"/>
              <a:t> </a:t>
            </a:r>
            <a:endParaRPr lang="en-US" sz="2800" dirty="0"/>
          </a:p>
        </p:txBody>
      </p:sp>
    </p:spTree>
    <p:extLst>
      <p:ext uri="{BB962C8B-B14F-4D97-AF65-F5344CB8AC3E}">
        <p14:creationId xmlns="" xmlns:p14="http://schemas.microsoft.com/office/powerpoint/2010/main" val="3852942111"/>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Six</a:t>
            </a:r>
            <a:endParaRPr lang="en-US" b="1" dirty="0">
              <a:solidFill>
                <a:srgbClr val="0000FF"/>
              </a:solidFill>
            </a:endParaRPr>
          </a:p>
        </p:txBody>
      </p:sp>
      <p:sp>
        <p:nvSpPr>
          <p:cNvPr id="3" name="Content Placeholder 2"/>
          <p:cNvSpPr>
            <a:spLocks noGrp="1"/>
          </p:cNvSpPr>
          <p:nvPr>
            <p:ph idx="1"/>
          </p:nvPr>
        </p:nvSpPr>
        <p:spPr>
          <a:xfrm>
            <a:off x="238092" y="928670"/>
            <a:ext cx="9501254" cy="5197493"/>
          </a:xfrm>
        </p:spPr>
        <p:txBody>
          <a:bodyPr/>
          <a:lstStyle/>
          <a:p>
            <a:pPr marL="0" indent="0" algn="just"/>
            <a:r>
              <a:rPr lang="en-US" sz="2800" dirty="0"/>
              <a:t>Another year passes. The animals work themselves to the bone on the harvest and on the windmill, all under the supervision of the pigs. The animals </a:t>
            </a:r>
            <a:r>
              <a:rPr lang="en-US" sz="2800" dirty="0">
                <a:solidFill>
                  <a:srgbClr val="0000FF"/>
                </a:solidFill>
              </a:rPr>
              <a:t>are asked </a:t>
            </a:r>
            <a:r>
              <a:rPr lang="en-US" sz="2800" dirty="0"/>
              <a:t>to work on Sunday afternoons as well, on a voluntary basis, though any animal that did not work on Sunday had their rations halved. By autumn time, it is clear that the harvest is a poorer one than the previous year. This will make the coming winter all the more difficult</a:t>
            </a:r>
            <a:r>
              <a:rPr lang="en-US" sz="2800" dirty="0" smtClean="0"/>
              <a:t>.</a:t>
            </a:r>
          </a:p>
          <a:p>
            <a:pPr marL="0" indent="0" algn="just"/>
            <a:r>
              <a:rPr lang="en-US" sz="2800" dirty="0" smtClean="0">
                <a:solidFill>
                  <a:srgbClr val="0000FF"/>
                </a:solidFill>
              </a:rPr>
              <a:t> As you can notice now, things are getting worse and worse on Animal Farm.</a:t>
            </a:r>
          </a:p>
          <a:p>
            <a:pPr marL="0" indent="0" algn="just"/>
            <a:r>
              <a:rPr lang="en-GB" sz="2800" dirty="0" smtClean="0">
                <a:solidFill>
                  <a:srgbClr val="0000FF"/>
                </a:solidFill>
              </a:rPr>
              <a:t>However, animals are so kind-hearted and forgetful. They do not have the ability, either, to grasp the wickedness </a:t>
            </a:r>
            <a:r>
              <a:rPr lang="en-GB" sz="2800" smtClean="0">
                <a:solidFill>
                  <a:srgbClr val="0000FF"/>
                </a:solidFill>
              </a:rPr>
              <a:t>of </a:t>
            </a:r>
            <a:r>
              <a:rPr lang="en-GB" sz="2800" smtClean="0">
                <a:solidFill>
                  <a:srgbClr val="0000FF"/>
                </a:solidFill>
              </a:rPr>
              <a:t>the </a:t>
            </a:r>
            <a:r>
              <a:rPr lang="en-GB" sz="2800" dirty="0" smtClean="0">
                <a:solidFill>
                  <a:srgbClr val="0000FF"/>
                </a:solidFill>
              </a:rPr>
              <a:t>pigs.</a:t>
            </a:r>
            <a:endParaRPr lang="en-US" sz="2800" dirty="0" smtClean="0">
              <a:solidFill>
                <a:srgbClr val="0000FF"/>
              </a:solidFill>
            </a:endParaRPr>
          </a:p>
          <a:p>
            <a:pPr marL="0" indent="0" algn="just"/>
            <a:endParaRPr lang="en-US" sz="2800" dirty="0" smtClean="0">
              <a:solidFill>
                <a:srgbClr val="0000FF"/>
              </a:solidFill>
            </a:endParaRPr>
          </a:p>
          <a:p>
            <a:pPr marL="0" indent="0" algn="just"/>
            <a:r>
              <a:rPr lang="en-US" sz="2800" dirty="0"/>
              <a:t> </a:t>
            </a:r>
            <a:br>
              <a:rPr lang="en-US" sz="2800" dirty="0"/>
            </a:br>
            <a:endParaRPr lang="en-US" sz="2800" dirty="0"/>
          </a:p>
        </p:txBody>
      </p:sp>
      <p:sp>
        <p:nvSpPr>
          <p:cNvPr id="4" name="Rectangle 3"/>
          <p:cNvSpPr/>
          <p:nvPr/>
        </p:nvSpPr>
        <p:spPr>
          <a:xfrm>
            <a:off x="344488" y="1052736"/>
            <a:ext cx="9217024" cy="584775"/>
          </a:xfrm>
          <a:prstGeom prst="rect">
            <a:avLst/>
          </a:prstGeom>
        </p:spPr>
        <p:txBody>
          <a:bodyPr wrap="square">
            <a:spAutoFit/>
          </a:bodyPr>
          <a:lstStyle/>
          <a:p>
            <a:pPr algn="just" rtl="0"/>
            <a:r>
              <a:rPr lang="en-US" sz="3200" dirty="0" smtClean="0"/>
              <a:t> </a:t>
            </a:r>
            <a:endParaRPr lang="en-US" sz="2800" dirty="0"/>
          </a:p>
        </p:txBody>
      </p:sp>
    </p:spTree>
    <p:extLst>
      <p:ext uri="{BB962C8B-B14F-4D97-AF65-F5344CB8AC3E}">
        <p14:creationId xmlns="" xmlns:p14="http://schemas.microsoft.com/office/powerpoint/2010/main" val="1116869407"/>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Six</a:t>
            </a:r>
            <a:endParaRPr lang="en-US" b="1" dirty="0">
              <a:solidFill>
                <a:srgbClr val="0000FF"/>
              </a:solidFill>
            </a:endParaRPr>
          </a:p>
        </p:txBody>
      </p:sp>
      <p:sp>
        <p:nvSpPr>
          <p:cNvPr id="3" name="Content Placeholder 2"/>
          <p:cNvSpPr>
            <a:spLocks noGrp="1"/>
          </p:cNvSpPr>
          <p:nvPr>
            <p:ph idx="1"/>
          </p:nvPr>
        </p:nvSpPr>
        <p:spPr>
          <a:xfrm>
            <a:off x="495300" y="1052736"/>
            <a:ext cx="8915400" cy="5073427"/>
          </a:xfrm>
        </p:spPr>
        <p:txBody>
          <a:bodyPr/>
          <a:lstStyle/>
          <a:p>
            <a:pPr marL="0" indent="0" algn="just"/>
            <a:r>
              <a:rPr lang="en-US" dirty="0"/>
              <a:t>Progress on the windmill is laborious and slow. The stones with which it is to be built have to be hauled to the top of the quarry and thrown from there to the bottom, so that the stones can be broken into the appropriate sizes. It takes until the end of the summer to accumulate enough stone to begin building the windmill, work which depends almost entirely on the tremendous efforts of Boxer, who works himself harder than ever before. </a:t>
            </a:r>
          </a:p>
        </p:txBody>
      </p:sp>
      <p:sp>
        <p:nvSpPr>
          <p:cNvPr id="4" name="Rectangle 3"/>
          <p:cNvSpPr/>
          <p:nvPr/>
        </p:nvSpPr>
        <p:spPr>
          <a:xfrm>
            <a:off x="344488" y="1052736"/>
            <a:ext cx="9217024" cy="584775"/>
          </a:xfrm>
          <a:prstGeom prst="rect">
            <a:avLst/>
          </a:prstGeom>
        </p:spPr>
        <p:txBody>
          <a:bodyPr wrap="square">
            <a:spAutoFit/>
          </a:bodyPr>
          <a:lstStyle/>
          <a:p>
            <a:pPr algn="just" rtl="0"/>
            <a:r>
              <a:rPr lang="en-US" sz="3200" dirty="0" smtClean="0"/>
              <a:t> </a:t>
            </a:r>
            <a:endParaRPr lang="en-US" sz="2800" dirty="0"/>
          </a:p>
        </p:txBody>
      </p:sp>
    </p:spTree>
    <p:extLst>
      <p:ext uri="{BB962C8B-B14F-4D97-AF65-F5344CB8AC3E}">
        <p14:creationId xmlns="" xmlns:p14="http://schemas.microsoft.com/office/powerpoint/2010/main" val="1554454117"/>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Six</a:t>
            </a:r>
            <a:endParaRPr lang="en-US" b="1" dirty="0">
              <a:solidFill>
                <a:srgbClr val="0000FF"/>
              </a:solidFill>
            </a:endParaRPr>
          </a:p>
        </p:txBody>
      </p:sp>
      <p:sp>
        <p:nvSpPr>
          <p:cNvPr id="3" name="Content Placeholder 2"/>
          <p:cNvSpPr>
            <a:spLocks noGrp="1"/>
          </p:cNvSpPr>
          <p:nvPr>
            <p:ph idx="1"/>
          </p:nvPr>
        </p:nvSpPr>
        <p:spPr>
          <a:xfrm>
            <a:off x="344488" y="928670"/>
            <a:ext cx="9217024" cy="5197493"/>
          </a:xfrm>
        </p:spPr>
        <p:txBody>
          <a:bodyPr/>
          <a:lstStyle/>
          <a:p>
            <a:pPr marL="0" indent="0" algn="just"/>
            <a:r>
              <a:rPr lang="en-US" dirty="0" smtClean="0"/>
              <a:t> </a:t>
            </a:r>
            <a:r>
              <a:rPr lang="en-US" dirty="0"/>
              <a:t>As the work on the harvest and the windmill proceeds, the animals find themselves running out of supplies. Items such as paraffin, seeds, manure and machinery could not be produced on the farm. This problem is resolved when Napoleon announces one day that </a:t>
            </a:r>
            <a:r>
              <a:rPr lang="en-US" dirty="0">
                <a:solidFill>
                  <a:srgbClr val="0000FF"/>
                </a:solidFill>
              </a:rPr>
              <a:t>Animal Farm will henceforth enter into trading arrangements with some of the surrounding farms.</a:t>
            </a:r>
            <a:r>
              <a:rPr lang="en-US" dirty="0"/>
              <a:t> Hay and wheat from the farm will be sold, and the hens are told that they will have to give up some of their eggs, a sacrifice that they should be proud to make.  </a:t>
            </a:r>
          </a:p>
        </p:txBody>
      </p:sp>
      <p:sp>
        <p:nvSpPr>
          <p:cNvPr id="4" name="Rectangle 3"/>
          <p:cNvSpPr/>
          <p:nvPr/>
        </p:nvSpPr>
        <p:spPr>
          <a:xfrm>
            <a:off x="344488" y="1052736"/>
            <a:ext cx="9217024" cy="584775"/>
          </a:xfrm>
          <a:prstGeom prst="rect">
            <a:avLst/>
          </a:prstGeom>
        </p:spPr>
        <p:txBody>
          <a:bodyPr wrap="square">
            <a:spAutoFit/>
          </a:bodyPr>
          <a:lstStyle/>
          <a:p>
            <a:pPr algn="just" rtl="0"/>
            <a:r>
              <a:rPr lang="en-US" sz="3200" dirty="0" smtClean="0"/>
              <a:t> </a:t>
            </a:r>
            <a:endParaRPr lang="en-US" sz="2800" dirty="0"/>
          </a:p>
        </p:txBody>
      </p:sp>
    </p:spTree>
    <p:extLst>
      <p:ext uri="{BB962C8B-B14F-4D97-AF65-F5344CB8AC3E}">
        <p14:creationId xmlns="" xmlns:p14="http://schemas.microsoft.com/office/powerpoint/2010/main" val="1601430967"/>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Six</a:t>
            </a:r>
            <a:endParaRPr lang="en-US" b="1" dirty="0">
              <a:solidFill>
                <a:srgbClr val="0000FF"/>
              </a:solidFill>
            </a:endParaRPr>
          </a:p>
        </p:txBody>
      </p:sp>
      <p:sp>
        <p:nvSpPr>
          <p:cNvPr id="3" name="Content Placeholder 2"/>
          <p:cNvSpPr>
            <a:spLocks noGrp="1"/>
          </p:cNvSpPr>
          <p:nvPr>
            <p:ph idx="1"/>
          </p:nvPr>
        </p:nvSpPr>
        <p:spPr>
          <a:xfrm>
            <a:off x="344488" y="1052736"/>
            <a:ext cx="9217024" cy="5073427"/>
          </a:xfrm>
        </p:spPr>
        <p:txBody>
          <a:bodyPr/>
          <a:lstStyle/>
          <a:p>
            <a:pPr marL="0" indent="0" algn="just"/>
            <a:r>
              <a:rPr lang="en-US" sz="2800" dirty="0"/>
              <a:t>Some of the animals are doubtful about this move, seeming to remember an agreement in the early days after the rebellion never to have anything to do with humans. </a:t>
            </a:r>
            <a:r>
              <a:rPr lang="en-US" sz="2800" dirty="0">
                <a:solidFill>
                  <a:srgbClr val="0000FF"/>
                </a:solidFill>
              </a:rPr>
              <a:t>Again, Squealer puts any doubts to rest in the following days, informing them that such a resolution was never written down</a:t>
            </a:r>
            <a:r>
              <a:rPr lang="en-US" sz="2800" dirty="0"/>
              <a:t>.</a:t>
            </a:r>
            <a:br>
              <a:rPr lang="en-US" sz="2800" dirty="0"/>
            </a:br>
            <a:r>
              <a:rPr lang="en-US" sz="2800" dirty="0"/>
              <a:t>From then on, Napoleon engages a local solicitor to act as the middleman between Animal Farm and the outside world. The solicitor comes every Monday, and his presence makes the other animals very uneasy, but their doubts are eased by their pride in seeing Napoleon give orders to a human</a:t>
            </a:r>
            <a:r>
              <a:rPr lang="en-US" sz="2800" dirty="0" smtClean="0"/>
              <a:t>.</a:t>
            </a:r>
          </a:p>
          <a:p>
            <a:pPr marL="0" indent="0" algn="just"/>
            <a:r>
              <a:rPr lang="en-US" sz="2800" dirty="0" smtClean="0">
                <a:solidFill>
                  <a:srgbClr val="0000FF"/>
                </a:solidFill>
              </a:rPr>
              <a:t>Squealer questions the memory of animals, another strategy.</a:t>
            </a:r>
            <a:endParaRPr lang="en-US" sz="2800" dirty="0"/>
          </a:p>
        </p:txBody>
      </p:sp>
      <p:sp>
        <p:nvSpPr>
          <p:cNvPr id="4" name="Rectangle 3"/>
          <p:cNvSpPr/>
          <p:nvPr/>
        </p:nvSpPr>
        <p:spPr>
          <a:xfrm>
            <a:off x="344488" y="1052736"/>
            <a:ext cx="9217024" cy="584775"/>
          </a:xfrm>
          <a:prstGeom prst="rect">
            <a:avLst/>
          </a:prstGeom>
        </p:spPr>
        <p:txBody>
          <a:bodyPr wrap="square">
            <a:spAutoFit/>
          </a:bodyPr>
          <a:lstStyle/>
          <a:p>
            <a:pPr algn="just" rtl="0"/>
            <a:r>
              <a:rPr lang="en-US" sz="3200" dirty="0" smtClean="0"/>
              <a:t> </a:t>
            </a:r>
            <a:endParaRPr lang="en-US" sz="2800" dirty="0"/>
          </a:p>
        </p:txBody>
      </p:sp>
    </p:spTree>
    <p:extLst>
      <p:ext uri="{BB962C8B-B14F-4D97-AF65-F5344CB8AC3E}">
        <p14:creationId xmlns="" xmlns:p14="http://schemas.microsoft.com/office/powerpoint/2010/main" val="2629307712"/>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Six</a:t>
            </a:r>
            <a:endParaRPr lang="en-US" b="1" dirty="0">
              <a:solidFill>
                <a:srgbClr val="0000FF"/>
              </a:solidFill>
            </a:endParaRPr>
          </a:p>
        </p:txBody>
      </p:sp>
      <p:sp>
        <p:nvSpPr>
          <p:cNvPr id="3" name="Content Placeholder 2"/>
          <p:cNvSpPr>
            <a:spLocks noGrp="1"/>
          </p:cNvSpPr>
          <p:nvPr>
            <p:ph idx="1"/>
          </p:nvPr>
        </p:nvSpPr>
        <p:spPr>
          <a:xfrm>
            <a:off x="344488" y="1052736"/>
            <a:ext cx="9217024" cy="5073427"/>
          </a:xfrm>
        </p:spPr>
        <p:txBody>
          <a:bodyPr/>
          <a:lstStyle/>
          <a:p>
            <a:pPr marL="0" indent="0" algn="just"/>
            <a:r>
              <a:rPr lang="en-US" sz="2800" dirty="0" smtClean="0"/>
              <a:t> </a:t>
            </a:r>
            <a:r>
              <a:rPr lang="en-US" sz="2800" dirty="0">
                <a:solidFill>
                  <a:srgbClr val="0000FF"/>
                </a:solidFill>
              </a:rPr>
              <a:t>Shortly afterwards, the pigs move into the farmhouse. They eat in the kitchen, relax in the drawing room, and even sleep in the beds. </a:t>
            </a:r>
            <a:r>
              <a:rPr lang="en-US" sz="2800" dirty="0"/>
              <a:t>Some of the animals are very doubtful about this. Clover consults the seven commandments on the gable wall, and asks Muriel to read out the fourth commandment, which states, </a:t>
            </a:r>
            <a:r>
              <a:rPr lang="en-US" sz="2800" dirty="0">
                <a:solidFill>
                  <a:srgbClr val="0000FF"/>
                </a:solidFill>
              </a:rPr>
              <a:t>“No animal shall sleep in a bed with sheets</a:t>
            </a:r>
            <a:r>
              <a:rPr lang="en-US" sz="2800" dirty="0"/>
              <a:t>.” Muriel cannot remember sheets being mentioned before. </a:t>
            </a:r>
            <a:r>
              <a:rPr lang="en-US" sz="2800" dirty="0">
                <a:solidFill>
                  <a:srgbClr val="0000FF"/>
                </a:solidFill>
              </a:rPr>
              <a:t>However, helped by the smooth words of Squealer, she assumes that she must have been wrong, She and the other animals accept his argument that the pigs, as the leaders, must have as much comfort as possible to facilitate their brainwork.</a:t>
            </a:r>
          </a:p>
        </p:txBody>
      </p:sp>
      <p:sp>
        <p:nvSpPr>
          <p:cNvPr id="4" name="Rectangle 3"/>
          <p:cNvSpPr/>
          <p:nvPr/>
        </p:nvSpPr>
        <p:spPr>
          <a:xfrm>
            <a:off x="344488" y="1052736"/>
            <a:ext cx="9217024" cy="584775"/>
          </a:xfrm>
          <a:prstGeom prst="rect">
            <a:avLst/>
          </a:prstGeom>
        </p:spPr>
        <p:txBody>
          <a:bodyPr wrap="square">
            <a:spAutoFit/>
          </a:bodyPr>
          <a:lstStyle/>
          <a:p>
            <a:pPr algn="just" rtl="0"/>
            <a:r>
              <a:rPr lang="en-US" sz="3200" dirty="0" smtClean="0"/>
              <a:t> </a:t>
            </a:r>
            <a:endParaRPr lang="en-US" sz="2800" dirty="0"/>
          </a:p>
        </p:txBody>
      </p:sp>
    </p:spTree>
    <p:extLst>
      <p:ext uri="{BB962C8B-B14F-4D97-AF65-F5344CB8AC3E}">
        <p14:creationId xmlns="" xmlns:p14="http://schemas.microsoft.com/office/powerpoint/2010/main" val="1626428877"/>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Chapter Six</a:t>
            </a:r>
            <a:endParaRPr lang="en-US" b="1" dirty="0">
              <a:solidFill>
                <a:srgbClr val="0000FF"/>
              </a:solidFill>
            </a:endParaRPr>
          </a:p>
        </p:txBody>
      </p:sp>
      <p:sp>
        <p:nvSpPr>
          <p:cNvPr id="3" name="Content Placeholder 2"/>
          <p:cNvSpPr>
            <a:spLocks noGrp="1"/>
          </p:cNvSpPr>
          <p:nvPr>
            <p:ph idx="1"/>
          </p:nvPr>
        </p:nvSpPr>
        <p:spPr>
          <a:xfrm>
            <a:off x="128464" y="908720"/>
            <a:ext cx="9577064" cy="5217443"/>
          </a:xfrm>
        </p:spPr>
        <p:txBody>
          <a:bodyPr/>
          <a:lstStyle/>
          <a:p>
            <a:pPr marL="0" indent="0" algn="just"/>
            <a:r>
              <a:rPr lang="en-US" sz="2800" dirty="0" smtClean="0"/>
              <a:t> </a:t>
            </a:r>
            <a:r>
              <a:rPr lang="en-US" sz="2800" dirty="0"/>
              <a:t>The work on the windmill continues. The animals are all extremely proud of their progress so far, except for Benjamin, who expresses no opinion for or against the windmill. By November, the windmill is half finished. However, disaster strikes when a nighttime storm destroys it. The animals all gather around the ruin. Napoleon is silent for a long time, before making the </a:t>
            </a:r>
            <a:r>
              <a:rPr lang="en-US" sz="2800" dirty="0">
                <a:solidFill>
                  <a:srgbClr val="0000FF"/>
                </a:solidFill>
              </a:rPr>
              <a:t>sudden and dramatic announcement that the windmill was destroyed by Snowball</a:t>
            </a:r>
            <a:r>
              <a:rPr lang="en-US" sz="2800" dirty="0"/>
              <a:t>. Some pig footprints leading away from the farm are discovered, and Napoleon confirms them to belong to Snowball. The other animals are shocked that their former leader could do such a thing. Napoleon announces that work on </a:t>
            </a:r>
            <a:r>
              <a:rPr lang="en-US" sz="2800" dirty="0">
                <a:solidFill>
                  <a:srgbClr val="0000FF"/>
                </a:solidFill>
              </a:rPr>
              <a:t>rebuilding the windmill </a:t>
            </a:r>
            <a:r>
              <a:rPr lang="en-US" sz="2800" dirty="0"/>
              <a:t>will commence immediately.</a:t>
            </a:r>
          </a:p>
        </p:txBody>
      </p:sp>
      <p:sp>
        <p:nvSpPr>
          <p:cNvPr id="4" name="Rectangle 3"/>
          <p:cNvSpPr/>
          <p:nvPr/>
        </p:nvSpPr>
        <p:spPr>
          <a:xfrm>
            <a:off x="344488" y="1052736"/>
            <a:ext cx="9217024" cy="584775"/>
          </a:xfrm>
          <a:prstGeom prst="rect">
            <a:avLst/>
          </a:prstGeom>
        </p:spPr>
        <p:txBody>
          <a:bodyPr wrap="square">
            <a:spAutoFit/>
          </a:bodyPr>
          <a:lstStyle/>
          <a:p>
            <a:pPr algn="just" rtl="0"/>
            <a:r>
              <a:rPr lang="en-US" sz="3200" dirty="0" smtClean="0"/>
              <a:t> </a:t>
            </a:r>
            <a:endParaRPr lang="en-US" sz="2800" dirty="0"/>
          </a:p>
        </p:txBody>
      </p:sp>
    </p:spTree>
    <p:extLst>
      <p:ext uri="{BB962C8B-B14F-4D97-AF65-F5344CB8AC3E}">
        <p14:creationId xmlns="" xmlns:p14="http://schemas.microsoft.com/office/powerpoint/2010/main" val="770109123"/>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t> Chapter 6 in Brief</a:t>
            </a:r>
            <a:endParaRPr lang="en-US" b="1" dirty="0"/>
          </a:p>
        </p:txBody>
      </p:sp>
      <p:sp>
        <p:nvSpPr>
          <p:cNvPr id="3" name="Content Placeholder 2"/>
          <p:cNvSpPr>
            <a:spLocks noGrp="1"/>
          </p:cNvSpPr>
          <p:nvPr>
            <p:ph idx="1"/>
          </p:nvPr>
        </p:nvSpPr>
        <p:spPr>
          <a:xfrm>
            <a:off x="495300" y="908720"/>
            <a:ext cx="8915400" cy="5217443"/>
          </a:xfrm>
        </p:spPr>
        <p:txBody>
          <a:bodyPr/>
          <a:lstStyle/>
          <a:p>
            <a:pPr marL="0" lvl="0" indent="0" algn="just"/>
            <a:r>
              <a:rPr lang="en-US" dirty="0" smtClean="0"/>
              <a:t> </a:t>
            </a:r>
            <a:r>
              <a:rPr lang="en-US" dirty="0"/>
              <a:t>The animals work "like slaves." Heavy irony ensues.</a:t>
            </a:r>
          </a:p>
          <a:p>
            <a:pPr marL="0" lvl="0" indent="0" algn="just"/>
            <a:r>
              <a:rPr lang="en-US" dirty="0"/>
              <a:t>Napoleon starts engaging in trade with the neighboring farms. "Wait a minute," you might say, "I thought there was a rule against trade!" Yeah. That’s what the animals thought, too. Talk to Squealer. They also move into the farmhouse. Talk to Squealer again.</a:t>
            </a:r>
          </a:p>
          <a:p>
            <a:pPr marL="0" lvl="0" indent="0" algn="just"/>
            <a:r>
              <a:rPr lang="en-US" dirty="0"/>
              <a:t>Snowball becomes the scapegoat, which is particularly convenient when the windmill blows down in a gale.</a:t>
            </a:r>
          </a:p>
          <a:p>
            <a:pPr marL="0" indent="0" algn="just"/>
            <a:endParaRPr lang="en-US" dirty="0"/>
          </a:p>
        </p:txBody>
      </p:sp>
    </p:spTree>
    <p:extLst>
      <p:ext uri="{BB962C8B-B14F-4D97-AF65-F5344CB8AC3E}">
        <p14:creationId xmlns="" xmlns:p14="http://schemas.microsoft.com/office/powerpoint/2010/main" val="1973551287"/>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t> Chapter 6 in Brief</a:t>
            </a:r>
            <a:endParaRPr lang="en-US" b="1" dirty="0"/>
          </a:p>
        </p:txBody>
      </p:sp>
      <p:sp>
        <p:nvSpPr>
          <p:cNvPr id="3" name="Content Placeholder 2"/>
          <p:cNvSpPr>
            <a:spLocks noGrp="1"/>
          </p:cNvSpPr>
          <p:nvPr>
            <p:ph idx="1"/>
          </p:nvPr>
        </p:nvSpPr>
        <p:spPr>
          <a:xfrm>
            <a:off x="495300" y="908720"/>
            <a:ext cx="8915400" cy="5217443"/>
          </a:xfrm>
        </p:spPr>
        <p:txBody>
          <a:bodyPr/>
          <a:lstStyle/>
          <a:p>
            <a:pPr marL="0" lvl="0" indent="0" algn="just">
              <a:buFont typeface="Wingdings" pitchFamily="2" charset="2"/>
              <a:buChar char="ü"/>
            </a:pPr>
            <a:r>
              <a:rPr lang="en-US" dirty="0" smtClean="0"/>
              <a:t>Little by little, pigs become absolute leaders of the farm.</a:t>
            </a:r>
          </a:p>
          <a:p>
            <a:pPr marL="0" lvl="0" indent="0" algn="just">
              <a:buFont typeface="Wingdings" pitchFamily="2" charset="2"/>
              <a:buChar char="ü"/>
            </a:pPr>
            <a:r>
              <a:rPr lang="en-GB" dirty="0" smtClean="0"/>
              <a:t>They act as dictators.</a:t>
            </a:r>
          </a:p>
          <a:p>
            <a:pPr marL="0" lvl="0" indent="0" algn="just">
              <a:buFont typeface="Wingdings" pitchFamily="2" charset="2"/>
              <a:buChar char="ü"/>
            </a:pPr>
            <a:r>
              <a:rPr lang="en-GB" dirty="0" smtClean="0"/>
              <a:t>They order, ask, and silence the other animals.</a:t>
            </a:r>
          </a:p>
          <a:p>
            <a:pPr marL="0" lvl="0" indent="0" algn="just">
              <a:buFont typeface="Wingdings" pitchFamily="2" charset="2"/>
              <a:buChar char="ü"/>
            </a:pPr>
            <a:r>
              <a:rPr lang="en-GB" dirty="0" smtClean="0"/>
              <a:t>Animals start to notice  that pigs have distinguished themselves but can do nothing as they do not have knowledge or power.</a:t>
            </a:r>
          </a:p>
          <a:p>
            <a:pPr marL="0" lvl="0" indent="0" algn="just">
              <a:buFont typeface="Wingdings" pitchFamily="2" charset="2"/>
              <a:buChar char="ü"/>
            </a:pPr>
            <a:r>
              <a:rPr lang="en-GB" dirty="0" smtClean="0"/>
              <a:t>The revolution will soon come to an end.</a:t>
            </a:r>
          </a:p>
          <a:p>
            <a:pPr marL="0" lvl="0" indent="0" algn="just">
              <a:buFont typeface="Wingdings" pitchFamily="2" charset="2"/>
              <a:buChar char="ü"/>
            </a:pPr>
            <a:r>
              <a:rPr lang="en-GB" dirty="0" smtClean="0"/>
              <a:t>Please always refer to the Seven Commandments.</a:t>
            </a:r>
            <a:endParaRPr lang="en-US" dirty="0"/>
          </a:p>
        </p:txBody>
      </p:sp>
    </p:spTree>
    <p:extLst>
      <p:ext uri="{BB962C8B-B14F-4D97-AF65-F5344CB8AC3E}">
        <p14:creationId xmlns="" xmlns:p14="http://schemas.microsoft.com/office/powerpoint/2010/main" val="1973551287"/>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t> Chapter 6 in Brief</a:t>
            </a:r>
            <a:endParaRPr lang="en-US" b="1" dirty="0"/>
          </a:p>
        </p:txBody>
      </p:sp>
      <p:sp>
        <p:nvSpPr>
          <p:cNvPr id="3" name="Content Placeholder 2"/>
          <p:cNvSpPr>
            <a:spLocks noGrp="1"/>
          </p:cNvSpPr>
          <p:nvPr>
            <p:ph idx="1"/>
          </p:nvPr>
        </p:nvSpPr>
        <p:spPr>
          <a:xfrm>
            <a:off x="495300" y="908720"/>
            <a:ext cx="9101170" cy="5217443"/>
          </a:xfrm>
        </p:spPr>
        <p:txBody>
          <a:bodyPr/>
          <a:lstStyle/>
          <a:p>
            <a:pPr marL="0" lvl="0" indent="0" algn="just"/>
            <a:r>
              <a:rPr lang="en-GB" sz="3600" dirty="0" smtClean="0"/>
              <a:t>1. Whatever goes on two legs is </a:t>
            </a:r>
            <a:r>
              <a:rPr lang="en-GB" sz="3600" dirty="0" smtClean="0">
                <a:solidFill>
                  <a:schemeClr val="tx1">
                    <a:lumMod val="65000"/>
                    <a:lumOff val="35000"/>
                  </a:schemeClr>
                </a:solidFill>
              </a:rPr>
              <a:t>an enemy. </a:t>
            </a:r>
            <a:r>
              <a:rPr lang="en-GB" sz="3600" dirty="0" smtClean="0"/>
              <a:t/>
            </a:r>
            <a:br>
              <a:rPr lang="en-GB" sz="3600" dirty="0" smtClean="0"/>
            </a:br>
            <a:r>
              <a:rPr lang="en-GB" sz="3600" dirty="0" smtClean="0"/>
              <a:t>2. Whatever goes on four legs, or has wings, is a friend. </a:t>
            </a:r>
            <a:br>
              <a:rPr lang="en-GB" sz="3600" dirty="0" smtClean="0"/>
            </a:br>
            <a:r>
              <a:rPr lang="en-GB" sz="3600" dirty="0" smtClean="0"/>
              <a:t>3. No animal shall wear clothes. </a:t>
            </a:r>
            <a:br>
              <a:rPr lang="en-GB" sz="3600" dirty="0" smtClean="0"/>
            </a:br>
            <a:r>
              <a:rPr lang="en-GB" sz="3600" dirty="0" smtClean="0"/>
              <a:t>4. No animal shall sleep in a bed. </a:t>
            </a:r>
            <a:br>
              <a:rPr lang="en-GB" sz="3600" dirty="0" smtClean="0"/>
            </a:br>
            <a:r>
              <a:rPr lang="en-GB" sz="3600" dirty="0" smtClean="0"/>
              <a:t>5. No animal shall drink alcohol. </a:t>
            </a:r>
            <a:br>
              <a:rPr lang="en-GB" sz="3600" dirty="0" smtClean="0"/>
            </a:br>
            <a:r>
              <a:rPr lang="en-GB" sz="3600" dirty="0" smtClean="0"/>
              <a:t>6. No animal shall kill any other animal. </a:t>
            </a:r>
            <a:br>
              <a:rPr lang="en-GB" sz="3600" dirty="0" smtClean="0"/>
            </a:br>
            <a:r>
              <a:rPr lang="en-GB" sz="3600" dirty="0" smtClean="0"/>
              <a:t>7. All animals are equal.</a:t>
            </a:r>
            <a:endParaRPr lang="en-US" sz="3600" dirty="0"/>
          </a:p>
        </p:txBody>
      </p:sp>
    </p:spTree>
    <p:extLst>
      <p:ext uri="{BB962C8B-B14F-4D97-AF65-F5344CB8AC3E}">
        <p14:creationId xmlns="" xmlns:p14="http://schemas.microsoft.com/office/powerpoint/2010/main" val="1973551287"/>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2946</TotalTime>
  <Words>1903</Words>
  <Application>Microsoft Office PowerPoint</Application>
  <PresentationFormat>A4 Paper (210x297 mm)‎</PresentationFormat>
  <Paragraphs>113</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Twelfth Lecture</vt:lpstr>
      <vt:lpstr>Chapter Five </vt:lpstr>
      <vt:lpstr>Chapter Five </vt:lpstr>
      <vt:lpstr>Chapter Five</vt:lpstr>
      <vt:lpstr>How does Napoleon express his objection to Snowball especially the windmill?</vt:lpstr>
      <vt:lpstr>Chapter Five </vt:lpstr>
      <vt:lpstr>Chapter Five </vt:lpstr>
      <vt:lpstr>Chapter Five </vt:lpstr>
      <vt:lpstr> Among the following animals some will be flat and some will be round characters. Which is which?  </vt:lpstr>
      <vt:lpstr>Among the following animals some will be flat and some will be round characters.   </vt:lpstr>
      <vt:lpstr>Chapter Five </vt:lpstr>
      <vt:lpstr>Chapter Five </vt:lpstr>
      <vt:lpstr>Chapter Six</vt:lpstr>
      <vt:lpstr>Chapter Six</vt:lpstr>
      <vt:lpstr>Chapter Six</vt:lpstr>
      <vt:lpstr>Chapter Six</vt:lpstr>
      <vt:lpstr>Chapter Six</vt:lpstr>
      <vt:lpstr>Chapter Six</vt:lpstr>
      <vt:lpstr> Chapter 6 in Brief</vt:lpstr>
      <vt:lpstr> Chapter 6 in Brief</vt:lpstr>
      <vt:lpstr> Chapter 6 in Brief</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257</cp:revision>
  <dcterms:created xsi:type="dcterms:W3CDTF">2009-10-14T19:14:34Z</dcterms:created>
  <dcterms:modified xsi:type="dcterms:W3CDTF">2012-11-14T08:59:12Z</dcterms:modified>
</cp:coreProperties>
</file>