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2" r:id="rId17"/>
    <p:sldId id="280" r:id="rId18"/>
    <p:sldId id="281" r:id="rId19"/>
    <p:sldId id="283" r:id="rId20"/>
    <p:sldId id="28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Fourteenth</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39718"/>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238092" y="714356"/>
            <a:ext cx="9501254" cy="5411807"/>
          </a:xfrm>
        </p:spPr>
        <p:txBody>
          <a:bodyPr/>
          <a:lstStyle/>
          <a:p>
            <a:pPr marL="0" lvl="0" indent="0" algn="just"/>
            <a:r>
              <a:rPr lang="en-GB" sz="2800" dirty="0" smtClean="0"/>
              <a:t>Rebuilding of the windmill begins immediately after the celebrations. Boxer works harder than ever, despite carrying an injury from the battle. His thoughts are now turning to retirement, for which, under the laws of Animal farm, he is due the next year. In the meantime, another cold winter with little food must be endured. Squealer bamboozles the animals with productivity figures which prove how much better off they are than when they were under Jones, although many have by now forgotten life under Jones.</a:t>
            </a:r>
            <a:br>
              <a:rPr lang="en-GB" sz="2800" dirty="0" smtClean="0"/>
            </a:br>
            <a:r>
              <a:rPr lang="en-GB" sz="2800" dirty="0" smtClean="0"/>
              <a:t>The strain of the resources of the farms grows, not least due to the birth of thirty-one piglets the previous autumn.</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238092" y="928670"/>
            <a:ext cx="9358378" cy="5197493"/>
          </a:xfrm>
        </p:spPr>
        <p:txBody>
          <a:bodyPr/>
          <a:lstStyle/>
          <a:p>
            <a:pPr lvl="0" algn="just"/>
            <a:r>
              <a:rPr lang="en-GB" dirty="0" smtClean="0"/>
              <a:t>Napoleon declares that a new schoolroom must be built for the piglets, who are instructed to remain aloof from the other animals. The schoolroom is in addition to the requirement to rebuild the windmill and the need to keep the farm supplied with various other requirements. Potatoes are sold, and practically every egg laid by the hens is sold to earn the money required for these supplies. All the while, the animals’ rations are being reduced, while the pigs make beer from the barley they sowed earlier in the year.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238092" y="928670"/>
            <a:ext cx="9358378" cy="5197493"/>
          </a:xfrm>
        </p:spPr>
        <p:txBody>
          <a:bodyPr/>
          <a:lstStyle/>
          <a:p>
            <a:pPr marL="0" lvl="0" indent="0" algn="just"/>
            <a:r>
              <a:rPr lang="en-GB" dirty="0" smtClean="0"/>
              <a:t>Napoleon declares that a new schoolroom must be built for the piglets, who are instructed to remain aloof from the other animals. The schoolroom is in addition to the requirement to rebuild the windmill and the need to keep the farm supplied with various other requirements. Potatoes are sold, and practically every egg laid by the hens is sold to earn the money required for these supplies. All the while, the animals’ rations are being reduced, while the pigs make beer from the barley they sowed earlier in the year.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238092" y="928670"/>
            <a:ext cx="9358378" cy="5197493"/>
          </a:xfrm>
        </p:spPr>
        <p:txBody>
          <a:bodyPr/>
          <a:lstStyle/>
          <a:p>
            <a:pPr marL="0" lvl="0" indent="0" algn="just"/>
            <a:r>
              <a:rPr lang="en-GB" sz="2800" dirty="0" smtClean="0"/>
              <a:t>Napoleon now introduces a weekly event called the Spontaneous Demonstration, where every animal would leave their work to march in military procession around the farm, so as to instil pride in the animals in the achievements of the farm since the rebellion. It comforts the animals to know that, no matter how hard their lives, at least they have the benefit of being their own masters. Another consolation around this time is the reappearance of Moses and his tales of </a:t>
            </a:r>
            <a:r>
              <a:rPr lang="en-GB" sz="2800" dirty="0" err="1" smtClean="0"/>
              <a:t>SugarCandy</a:t>
            </a:r>
            <a:r>
              <a:rPr lang="en-GB" sz="2800" dirty="0" smtClean="0"/>
              <a:t> Mountain. Many of the animals like to believe that they will go to a better place after their deaths, and the pigs now seem to tolerate Moses, giving him an allowance of beer every day.</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0" lvl="0" indent="0" algn="just"/>
            <a:r>
              <a:rPr lang="en-GB" sz="2800" dirty="0" smtClean="0"/>
              <a:t> The building work around the farm continues through the summer, heavily dependent on the extraordinary efforts of Boxer. He is showing some signs at this stage that his strength is failing. He himself is hoping to get as much done as he possibly can before he retires. Then, one summer evening, he collapses. All the animals rush to his side, unable to bear the thought that anything might happen to him. He barely has the strength to get back to his feet and to struggle back to his stall. Squealer promises to send him to the town so that the veterinary surgeon can treat him. Clover and Benjamin spend as much time as they can over the next few days nursing him. </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2800" dirty="0" smtClean="0"/>
              <a:t>Then, while the animals are all at work, the van comes to take Boxer away. They would not have noticed, except that Benjamin gallops across the farm to tell them that Boxer is being taken away. No one has ever seen Benjamin gallop before. The animals rush to the yard in time to see the van begin to pull away. They start to wave goodbye to Boxer, but Benjamin is very agitated, and tells them to read the letters on the van. Muriel reads out the sign on the van, which describes the van as belonging to the local horse-slaughterer. The animals try to warn Boxer, who tries to kick his way out of the van, but he has no strength, and the kicking from the van soon dies away.</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Ninth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2800" dirty="0" smtClean="0"/>
              <a:t> Three days later, Squealer announces that Boxer died in the hospital. He makes a moving speech in praise of Boxer. He explains the sign on the van by saying that the veterinary surgeon bought the van from the horse-slaughterer, and had not yet replaced the sign. The animals are very relieved to hear this, and are greatly consoled by Squealer’s further descriptions of the wonderful care and treatment that Boxer received in his final hours. Napoleon pays his respects to Boxer at the meeting on the following Sunday. He tells them that it was not possible to return Boxer’s remains for burial on the farm, but that he will be commemorated with a wreath instead. Napoleon announces a memorial banquet for Boxer, which takes place in the farmhouse shortly afterwards, attended only by the pigs.</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600" dirty="0" smtClean="0"/>
              <a:t> Years have passed, and many of the animals are dead. Only Clover, Benjamin, Moses and some of the pigs remember the days before the rebellion. Clover is by now very old, well past retirement age, except that no animal has actually managed to retire yet.</a:t>
            </a:r>
          </a:p>
          <a:p>
            <a:pPr marL="173038" lvl="0" indent="0" algn="just"/>
            <a:r>
              <a:rPr lang="en-GB" sz="3600" dirty="0" smtClean="0"/>
              <a:t>The windmill has finally been completed. It is used for milling corn, rather than for generating electricity, and brings a good profit to the farm. </a:t>
            </a:r>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600" dirty="0" smtClean="0"/>
              <a:t>Another windmill is now being built to generate electricity. There is no more talk of the three-day week, or any of the other luxuries that Snowball originally promised would accrue from the windmill. The farm is growing richer, but the animals themselves do not seem to benefit much from it. There are many pigs and dogs on the farm now.</a:t>
            </a:r>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dirty="0" smtClean="0"/>
              <a:t> The pigs are all involved in the bureaucracy of running the farm, and are not available to do any actual work, though Squealer makes it clear to the others that what the pigs do is of vital importance to the farm. Squealer continues to impress everyone with detailed figures of how everything has improved on the farm, but deep down the animals are unable to reconcile this with the lack of improvement in their own conditions. Nonetheless, Animal Farm remains the only farm in England to be owned by the animals, and the animals remain enormously proud of this.</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dirty="0" smtClean="0"/>
              <a:t> Summer arrives. Squealer is seen to take all the sheep of the farm aside, and no-one sees them for a week. The sheep eventually return. That evening, as the animals are returning to the yard from work, Clover is heard neighing excitedly from the yard. The animals rush forward to see what is happening. They stop dead when they all see what has startled Clover. It is the sight of Squealer walking upright, on his hind legs. At this moment, all of the pigs leave the farmhouse in single file, all upright on two legs. Finally, Napoleon emerges from the farmhouse, upright and carrying a whip.</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100" dirty="0" smtClean="0"/>
              <a:t> It is the most shocking thing the animals have ever seen. It goes against everything that they have been taught </a:t>
            </a:r>
            <a:r>
              <a:rPr lang="en-GB" sz="3100" dirty="0" smtClean="0"/>
              <a:t>up. </a:t>
            </a:r>
            <a:r>
              <a:rPr lang="en-GB" sz="3100" dirty="0" smtClean="0"/>
              <a:t>Just as it seems that someone might object, the sheep break into a deafening chorus of “Four legs good, two legs better.” They went on for five minutes, during which the pigs walked briefly around and then returned to the farmhouse. The chance to protest is gone. Clover goes to the gable wall and brings Benjamin with her. She asks Benjamin to read for her what is on the gable wall. All the commandments are gone, and all that is written there now is “All animals are equal, But some animals are more equal than others.”</a:t>
            </a:r>
            <a:endParaRPr lang="en-US" sz="31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600" dirty="0" smtClean="0"/>
              <a:t> After this, the pigs and their sows start wearing clothes and carrying whips. They begin to have more direct dealings with the neighbouring farmers. One day, the pigs invite a number of the local farmers to inspect the farm. After the inspection, the pigs and the farmers return to the farmhouse for a celebration. After a time, loud noises of laughter and singing are heard through the windows. </a:t>
            </a:r>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600" dirty="0" smtClean="0"/>
              <a:t> The other animals are overcome with curiosity, and they approach the farmhouse to see what is going on. They look through the windows to see the pigs and farmers seated around the living room table, playing cards, making speeches and congratulating one another. Mr Pilkington makes a speech telling the pigs how impressed he is with Animal Farm, especially with the hard work and poor rations of the farm animals.</a:t>
            </a:r>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600" dirty="0" smtClean="0"/>
              <a:t>Napoleon makes a speech in return, expressing his happiness that the mistrust between Animal Farm and the others is now at an end. He furthermore announces that the animals will cease to address each other as “Comrade,” and that “Animal Farm” will now revert to being called “Manor Farm.” As Napoleon finishes his speech to great applause, the animals outside seem to notice something changing in the features of the pigs, but what?</a:t>
            </a:r>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GB" b="1" dirty="0" smtClean="0">
                <a:solidFill>
                  <a:srgbClr val="0000FF"/>
                </a:solidFill>
              </a:rPr>
              <a:t>Tenth Chapter</a:t>
            </a:r>
            <a:endParaRPr lang="en-US" b="1" dirty="0">
              <a:solidFill>
                <a:srgbClr val="0000FF"/>
              </a:solidFill>
            </a:endParaRPr>
          </a:p>
        </p:txBody>
      </p:sp>
      <p:sp>
        <p:nvSpPr>
          <p:cNvPr id="3" name="Content Placeholder 2"/>
          <p:cNvSpPr>
            <a:spLocks noGrp="1"/>
          </p:cNvSpPr>
          <p:nvPr>
            <p:ph idx="1"/>
          </p:nvPr>
        </p:nvSpPr>
        <p:spPr>
          <a:xfrm>
            <a:off x="0" y="785794"/>
            <a:ext cx="9739346" cy="5340369"/>
          </a:xfrm>
        </p:spPr>
        <p:txBody>
          <a:bodyPr/>
          <a:lstStyle/>
          <a:p>
            <a:pPr marL="173038" lvl="0" indent="0" algn="just"/>
            <a:r>
              <a:rPr lang="en-GB" sz="3600" dirty="0" smtClean="0"/>
              <a:t> As the applause dies down and the card game is resumed, the animals creep away from the window. However, they hurry back when they hear a furious argument break out. The argument is because Mr. Pilkington and Napoleon have both played an Ace of Spades at the same time. But as the animals look from Napoleon to Pilkington, from man to pig and from pig back to man, they find that they are unable to tell the difference.</a:t>
            </a:r>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00FF"/>
                </a:solidFill>
              </a:rPr>
              <a:t>Some Final Remarks </a:t>
            </a:r>
            <a:endParaRPr lang="en-US" b="1" dirty="0">
              <a:solidFill>
                <a:srgbClr val="0000FF"/>
              </a:solidFill>
            </a:endParaRPr>
          </a:p>
        </p:txBody>
      </p:sp>
      <p:sp>
        <p:nvSpPr>
          <p:cNvPr id="3" name="Content Placeholder 2"/>
          <p:cNvSpPr>
            <a:spLocks noGrp="1"/>
          </p:cNvSpPr>
          <p:nvPr>
            <p:ph idx="1"/>
          </p:nvPr>
        </p:nvSpPr>
        <p:spPr/>
        <p:txBody>
          <a:bodyPr/>
          <a:lstStyle/>
          <a:p>
            <a:pPr marL="0" indent="0" algn="just">
              <a:buFont typeface="Wingdings" pitchFamily="2" charset="2"/>
              <a:buChar char="q"/>
            </a:pPr>
            <a:r>
              <a:rPr lang="en-GB" dirty="0" smtClean="0"/>
              <a:t> Aren’t we back to point zero?</a:t>
            </a:r>
          </a:p>
          <a:p>
            <a:pPr marL="0" indent="0" algn="just">
              <a:buFont typeface="Wingdings" pitchFamily="2" charset="2"/>
              <a:buChar char="q"/>
            </a:pPr>
            <a:r>
              <a:rPr lang="en-GB" dirty="0" smtClean="0"/>
              <a:t>This is what we call circular structure.</a:t>
            </a:r>
          </a:p>
          <a:p>
            <a:pPr marL="0" indent="0" algn="just">
              <a:buFont typeface="Wingdings" pitchFamily="2" charset="2"/>
              <a:buChar char="q"/>
            </a:pPr>
            <a:r>
              <a:rPr lang="en-GB" dirty="0" smtClean="0"/>
              <a:t>Has the writer said one word about communism or Russia or England?</a:t>
            </a:r>
          </a:p>
          <a:p>
            <a:pPr marL="0" indent="0" algn="just">
              <a:buFont typeface="Wingdings" pitchFamily="2" charset="2"/>
              <a:buChar char="q"/>
            </a:pPr>
            <a:r>
              <a:rPr lang="en-GB" dirty="0" smtClean="0"/>
              <a:t>What do you think of Orwell as an artist?</a:t>
            </a:r>
          </a:p>
          <a:p>
            <a:pPr marL="0" indent="0" algn="just">
              <a:buFont typeface="Wingdings" pitchFamily="2" charset="2"/>
              <a:buChar char="q"/>
            </a:pPr>
            <a:r>
              <a:rPr lang="en-GB" dirty="0" smtClean="0"/>
              <a:t>What do you think of the novel as satire?</a:t>
            </a:r>
          </a:p>
          <a:p>
            <a:pPr marL="0" indent="0" algn="just">
              <a:buFont typeface="Wingdings" pitchFamily="2" charset="2"/>
              <a:buChar char="q"/>
            </a:pPr>
            <a:r>
              <a:rPr lang="en-GB" dirty="0" smtClean="0"/>
              <a:t>Do you like the novel?</a:t>
            </a:r>
          </a:p>
          <a:p>
            <a:pPr marL="0" indent="0" algn="just">
              <a:buFont typeface="Wingdings" pitchFamily="2" charset="2"/>
              <a:buChar char="q"/>
            </a:pP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00FF"/>
                </a:solidFill>
              </a:rPr>
              <a:t>Some Final Remarks </a:t>
            </a:r>
            <a:endParaRPr lang="en-US" b="1" dirty="0">
              <a:solidFill>
                <a:srgbClr val="0000FF"/>
              </a:solidFill>
            </a:endParaRPr>
          </a:p>
        </p:txBody>
      </p:sp>
      <p:sp>
        <p:nvSpPr>
          <p:cNvPr id="3" name="Content Placeholder 2"/>
          <p:cNvSpPr>
            <a:spLocks noGrp="1"/>
          </p:cNvSpPr>
          <p:nvPr>
            <p:ph idx="1"/>
          </p:nvPr>
        </p:nvSpPr>
        <p:spPr/>
        <p:txBody>
          <a:bodyPr/>
          <a:lstStyle/>
          <a:p>
            <a:pPr marL="0" indent="0" algn="ctr"/>
            <a:r>
              <a:rPr lang="en-GB" sz="13800" b="1" dirty="0" smtClean="0">
                <a:solidFill>
                  <a:srgbClr val="0000FF"/>
                </a:solidFill>
              </a:rPr>
              <a:t>Best of luck everyone</a:t>
            </a:r>
            <a:endParaRPr lang="en-US" sz="13800" b="1" dirty="0">
              <a:solidFill>
                <a:srgbClr val="0000FF"/>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3030</TotalTime>
  <Words>1822</Words>
  <Application>Microsoft Office PowerPoint</Application>
  <PresentationFormat>A4 Paper (210x297 mm)‎</PresentationFormat>
  <Paragraphs>54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Fourteenth Lecture</vt:lpstr>
      <vt:lpstr>Ninth Chapter</vt:lpstr>
      <vt:lpstr>Ninth Chapter</vt:lpstr>
      <vt:lpstr>Ninth Chapter</vt:lpstr>
      <vt:lpstr>Ninth Chapter</vt:lpstr>
      <vt:lpstr>Ninth Chapter</vt:lpstr>
      <vt:lpstr>Ninth Chapter</vt:lpstr>
      <vt:lpstr>Ninth Chapter</vt:lpstr>
      <vt:lpstr>Tenth Chapter</vt:lpstr>
      <vt:lpstr>Tenth Chapter</vt:lpstr>
      <vt:lpstr>Tenth Chapter</vt:lpstr>
      <vt:lpstr>Tenth Chapter</vt:lpstr>
      <vt:lpstr>Tenth Chapter</vt:lpstr>
      <vt:lpstr>Tenth Chapter</vt:lpstr>
      <vt:lpstr>Tenth Chapter</vt:lpstr>
      <vt:lpstr>Tenth Chapter</vt:lpstr>
      <vt:lpstr>Tenth Chapter</vt:lpstr>
      <vt:lpstr>Some Final Remarks </vt:lpstr>
      <vt:lpstr>Some Final Remarks </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262</cp:revision>
  <dcterms:created xsi:type="dcterms:W3CDTF">2009-10-14T19:14:34Z</dcterms:created>
  <dcterms:modified xsi:type="dcterms:W3CDTF">2012-11-20T06:19:53Z</dcterms:modified>
</cp:coreProperties>
</file>