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97" r:id="rId4"/>
    <p:sldId id="295" r:id="rId5"/>
    <p:sldId id="296" r:id="rId6"/>
    <p:sldId id="303" r:id="rId7"/>
    <p:sldId id="304" r:id="rId8"/>
    <p:sldId id="305" r:id="rId9"/>
    <p:sldId id="306" r:id="rId10"/>
    <p:sldId id="298" r:id="rId11"/>
    <p:sldId id="299" r:id="rId12"/>
    <p:sldId id="300" r:id="rId13"/>
    <p:sldId id="302" r:id="rId14"/>
    <p:sldId id="266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600" y="34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blahcene@hotmai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latin typeface="Calibri" pitchFamily="34" charset="0"/>
                <a:cs typeface="Times New Roman" pitchFamily="18" charset="0"/>
              </a:rPr>
              <a:t>نظرية المعرفة</a:t>
            </a:r>
            <a:endParaRPr lang="en-US" sz="2800" b="1" dirty="0"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بدران مسعود بن الحسن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sz="3000" b="1" dirty="0" smtClean="0">
                <a:solidFill>
                  <a:schemeClr val="tx1"/>
                </a:solidFill>
                <a:cs typeface="Arial" pitchFamily="34" charset="0"/>
              </a:rPr>
              <a:t>المحاضرة</a:t>
            </a:r>
            <a:r>
              <a:rPr lang="en-US" sz="30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ar-SA" sz="3000" b="1" dirty="0" smtClean="0">
                <a:solidFill>
                  <a:schemeClr val="tx1"/>
                </a:solidFill>
                <a:cs typeface="Arial" pitchFamily="34" charset="0"/>
              </a:rPr>
              <a:t>المباشرة الأولى</a:t>
            </a:r>
            <a:r>
              <a:rPr lang="en-US" sz="3000" b="1" smtClean="0">
                <a:solidFill>
                  <a:schemeClr val="tx1"/>
                </a:solidFill>
                <a:cs typeface="Arial" pitchFamily="34" charset="0"/>
              </a:rPr>
              <a:t> </a:t>
            </a:r>
            <a:endParaRPr lang="en-US" sz="3000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المحاضرة الأولى: المعرفة وأنواعها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rtl="1">
              <a:spcBef>
                <a:spcPts val="0"/>
              </a:spcBef>
            </a:pPr>
            <a:r>
              <a:rPr lang="ar-SA" dirty="0" smtClean="0"/>
              <a:t>عند الحديث عن المعرفة تبرز عدة تساؤلات: ما طبيعة المعرفة؟ وما أنواع المعرفة؟ وما مصادرها؟ وما أبعادها وضوابطها؟ وما علاقتها بعدد من المصطلحات الأخرى ذات العلاقة؟ وما مناهجها؟ وغيرها من الأسئلة المتعلقة.</a:t>
            </a:r>
          </a:p>
          <a:p>
            <a:pPr marL="0" indent="0" algn="just" rtl="1">
              <a:spcBef>
                <a:spcPts val="0"/>
              </a:spcBef>
            </a:pPr>
            <a:r>
              <a:rPr lang="ar-SA" dirty="0" smtClean="0"/>
              <a:t>ولهذا سنتناول في هذه المحاضرة:</a:t>
            </a:r>
          </a:p>
          <a:p>
            <a:pPr marL="0" indent="0" algn="just" rtl="1">
              <a:spcBef>
                <a:spcPts val="0"/>
              </a:spcBef>
            </a:pPr>
            <a:r>
              <a:rPr lang="ar-SA" dirty="0" smtClean="0"/>
              <a:t>ما المعرفة لغة واصطلاحا</a:t>
            </a:r>
          </a:p>
          <a:p>
            <a:pPr marL="0" indent="0" algn="just" rtl="1">
              <a:spcBef>
                <a:spcPts val="0"/>
              </a:spcBef>
            </a:pPr>
            <a:r>
              <a:rPr lang="ar-SA" dirty="0" smtClean="0"/>
              <a:t>الصلة بين المعرفة والعلم</a:t>
            </a:r>
          </a:p>
          <a:p>
            <a:pPr marL="0" indent="0" algn="just" rtl="1">
              <a:spcBef>
                <a:spcPts val="0"/>
              </a:spcBef>
            </a:pPr>
            <a:r>
              <a:rPr lang="ar-SA" dirty="0" smtClean="0"/>
              <a:t>الألفاظ المرادفة للعلم والمعرفة</a:t>
            </a:r>
          </a:p>
          <a:p>
            <a:pPr marL="0" indent="0" algn="just" rtl="1">
              <a:spcBef>
                <a:spcPts val="0"/>
              </a:spcBef>
            </a:pPr>
            <a:r>
              <a:rPr lang="ar-SA" dirty="0" smtClean="0"/>
              <a:t>أنواع المعرفة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/>
            <a:r>
              <a:rPr lang="ar-SA" sz="3200" b="1" dirty="0" smtClean="0">
                <a:solidFill>
                  <a:schemeClr val="tx1"/>
                </a:solidFill>
                <a:cs typeface="Arial" pitchFamily="34" charset="0"/>
              </a:rPr>
              <a:t>المحاضرة الثانية: </a:t>
            </a:r>
            <a:r>
              <a:rPr lang="ar-SA" sz="3200" b="1" dirty="0" smtClean="0">
                <a:solidFill>
                  <a:schemeClr val="tx1"/>
                </a:solidFill>
              </a:rPr>
              <a:t>المعرفة وفلسفة العلم والابستيمولوجيا</a:t>
            </a:r>
            <a:endParaRPr lang="en-US" sz="3200" b="1" dirty="0" smtClean="0">
              <a:solidFill>
                <a:schemeClr val="tx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rtl="1">
              <a:spcBef>
                <a:spcPts val="0"/>
              </a:spcBef>
            </a:pPr>
            <a:r>
              <a:rPr lang="ar-SA" sz="2800" dirty="0" smtClean="0"/>
              <a:t>أولاً: المعرفة والفلسفة:</a:t>
            </a:r>
            <a:endParaRPr lang="en-US" sz="2800" dirty="0" smtClean="0"/>
          </a:p>
          <a:p>
            <a:pPr marL="457200" indent="-457200" algn="just" rtl="1">
              <a:spcBef>
                <a:spcPts val="0"/>
              </a:spcBef>
              <a:buAutoNum type="arabicPeriod"/>
            </a:pPr>
            <a:r>
              <a:rPr lang="ar-SA" sz="2800" dirty="0" smtClean="0"/>
              <a:t>مباحث الفلسفة.</a:t>
            </a:r>
          </a:p>
          <a:p>
            <a:pPr marL="457200" indent="-457200" algn="just" rtl="1">
              <a:spcBef>
                <a:spcPts val="0"/>
              </a:spcBef>
              <a:buAutoNum type="arabicPeriod"/>
            </a:pPr>
            <a:r>
              <a:rPr lang="ar-SA" sz="2800" dirty="0" smtClean="0"/>
              <a:t>قضايا المعرفة قضايا فلسفية (إمكان المعرفة، حدود المعرفة، طبيعة الفلسفة، ...)</a:t>
            </a:r>
          </a:p>
          <a:p>
            <a:pPr rtl="1"/>
            <a:r>
              <a:rPr lang="ar-SA" sz="2800" dirty="0" smtClean="0"/>
              <a:t>ثانيا: نظرية المعرفة: </a:t>
            </a:r>
            <a:endParaRPr lang="en-US" sz="2800" dirty="0" smtClean="0"/>
          </a:p>
          <a:p>
            <a:pPr lvl="0" rtl="1"/>
            <a:r>
              <a:rPr lang="ar-SA" sz="2800" dirty="0" smtClean="0"/>
              <a:t>1. مفهوم النظرية:</a:t>
            </a:r>
            <a:endParaRPr lang="en-US" sz="2800" dirty="0" smtClean="0"/>
          </a:p>
          <a:p>
            <a:pPr marL="457200" lvl="0" indent="-457200" algn="just" rtl="1">
              <a:spcBef>
                <a:spcPts val="0"/>
              </a:spcBef>
            </a:pPr>
            <a:r>
              <a:rPr lang="ar-SA" sz="2800" dirty="0" smtClean="0"/>
              <a:t>2. خصائص النظرية :</a:t>
            </a:r>
            <a:endParaRPr lang="en-US" sz="2800" dirty="0" smtClean="0"/>
          </a:p>
          <a:p>
            <a:pPr marL="457200" lvl="0" indent="-457200" algn="just" rtl="1">
              <a:spcBef>
                <a:spcPts val="0"/>
              </a:spcBef>
            </a:pPr>
            <a:r>
              <a:rPr lang="ar-SA" sz="2800" dirty="0" smtClean="0"/>
              <a:t>3. نظرية المعرفة: </a:t>
            </a:r>
            <a:endParaRPr lang="en-US" sz="2800" dirty="0" smtClean="0"/>
          </a:p>
          <a:p>
            <a:pPr marL="457200" indent="-457200" algn="just" rtl="1">
              <a:spcBef>
                <a:spcPts val="0"/>
              </a:spcBef>
            </a:pPr>
            <a:r>
              <a:rPr lang="ar-SA" sz="2800" dirty="0" smtClean="0"/>
              <a:t>ثالثاً: المعرفة والابستيمولوجيا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/>
            <a:r>
              <a:rPr lang="ar-SA" sz="3200" b="1" dirty="0" smtClean="0">
                <a:solidFill>
                  <a:schemeClr val="tx1"/>
                </a:solidFill>
                <a:cs typeface="Arial" pitchFamily="34" charset="0"/>
              </a:rPr>
              <a:t>المحاضرة الثالثة: </a:t>
            </a:r>
            <a:r>
              <a:rPr lang="ar-SA" sz="3200" b="1" dirty="0" smtClean="0">
                <a:solidFill>
                  <a:schemeClr val="tx1"/>
                </a:solidFill>
              </a:rPr>
              <a:t>نظرية المعرفة (نشأتها ومبادؤها)</a:t>
            </a:r>
            <a:endParaRPr lang="en-US" sz="3200" b="1" dirty="0" smtClean="0">
              <a:solidFill>
                <a:schemeClr val="tx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 smtClean="0"/>
              <a:t>نشأة نظرية المعرفة</a:t>
            </a:r>
          </a:p>
          <a:p>
            <a:r>
              <a:rPr lang="ar-SA" sz="2400" dirty="0" smtClean="0"/>
              <a:t>	         عند الفلاسفة اليونان</a:t>
            </a:r>
          </a:p>
          <a:p>
            <a:r>
              <a:rPr lang="ar-SA" sz="2400" dirty="0" smtClean="0"/>
              <a:t>         عند الفلاسفة الغربيين</a:t>
            </a:r>
          </a:p>
          <a:p>
            <a:r>
              <a:rPr lang="ar-SA" sz="2400" dirty="0" smtClean="0"/>
              <a:t>         عند علماء المسلمين</a:t>
            </a:r>
          </a:p>
          <a:p>
            <a:r>
              <a:rPr lang="ar-SA" sz="2400" dirty="0" smtClean="0"/>
              <a:t>مبادئ نظرية المعرفة</a:t>
            </a:r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المحاضرة الرابعة: </a:t>
            </a:r>
            <a:r>
              <a:rPr lang="ar-SA" b="1" dirty="0" smtClean="0">
                <a:solidFill>
                  <a:schemeClr val="tx1"/>
                </a:solidFill>
              </a:rPr>
              <a:t>مصادر المعرفة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/>
              <a:t>مصادر المعرفة</a:t>
            </a:r>
          </a:p>
          <a:p>
            <a:pPr marL="514350" indent="-514350" algn="just" rtl="1">
              <a:buAutoNum type="arabicPeriod"/>
            </a:pPr>
            <a:r>
              <a:rPr lang="ar-SA" dirty="0" smtClean="0"/>
              <a:t>المذهب العقلي</a:t>
            </a:r>
          </a:p>
          <a:p>
            <a:pPr marL="514350" indent="-514350" algn="just" rtl="1">
              <a:buAutoNum type="arabicPeriod"/>
            </a:pPr>
            <a:r>
              <a:rPr lang="ar-SA" dirty="0" smtClean="0"/>
              <a:t>المذهب التجريبي</a:t>
            </a:r>
          </a:p>
          <a:p>
            <a:pPr marL="514350" indent="-514350" algn="just" rtl="1">
              <a:buAutoNum type="arabicPeriod"/>
            </a:pPr>
            <a:r>
              <a:rPr lang="ar-SA" dirty="0" smtClean="0"/>
              <a:t>المذهب الحدسي.</a:t>
            </a:r>
          </a:p>
          <a:p>
            <a:pPr marL="514350" indent="-514350" algn="just" rtl="1">
              <a:buAutoNum type="arabicPeriod"/>
            </a:pPr>
            <a:r>
              <a:rPr lang="ar-SA" dirty="0" smtClean="0"/>
              <a:t>المذهب البراغماتي.</a:t>
            </a:r>
          </a:p>
          <a:p>
            <a:pPr marL="514350" indent="-514350" algn="just" rtl="1">
              <a:buAutoNum type="arabicPeriod"/>
            </a:pPr>
            <a:r>
              <a:rPr lang="ar-SA" dirty="0" smtClean="0"/>
              <a:t>موقع الوحي من مصادر المعرفة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المحاضرة الخامسة: </a:t>
            </a:r>
            <a:r>
              <a:rPr lang="ar-SA" b="1" dirty="0" smtClean="0">
                <a:solidFill>
                  <a:schemeClr val="tx1"/>
                </a:solidFill>
              </a:rPr>
              <a:t>إمكان المعرفة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/>
              <a:t>مقدمة</a:t>
            </a:r>
          </a:p>
          <a:p>
            <a:pPr algn="just" rtl="1"/>
            <a:r>
              <a:rPr lang="ar-SA" b="1" dirty="0" smtClean="0"/>
              <a:t>مذهب الشك</a:t>
            </a:r>
            <a:endParaRPr lang="en-US" b="1" dirty="0" smtClean="0"/>
          </a:p>
          <a:p>
            <a:pPr algn="just" rtl="1"/>
            <a:r>
              <a:rPr lang="ar-SA" b="1" dirty="0" smtClean="0"/>
              <a:t>موقف الفكر الإسلامي من الشك المذهبي</a:t>
            </a:r>
          </a:p>
          <a:p>
            <a:pPr algn="just" rtl="1"/>
            <a:r>
              <a:rPr lang="ar-SA" b="1" dirty="0" smtClean="0"/>
              <a:t>مذاهب اليقين</a:t>
            </a:r>
          </a:p>
          <a:p>
            <a:pPr algn="just" rtl="1"/>
            <a:r>
              <a:rPr lang="ar-SA" b="1" dirty="0" smtClean="0"/>
              <a:t>المذهب النسبي</a:t>
            </a:r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المحاضرة السادسة: </a:t>
            </a:r>
            <a:r>
              <a:rPr lang="ar-SA" b="1" dirty="0" smtClean="0">
                <a:solidFill>
                  <a:schemeClr val="tx1"/>
                </a:solidFill>
              </a:rPr>
              <a:t>طبيعة المعرفة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مقدمة</a:t>
            </a:r>
            <a:endParaRPr lang="en-US" dirty="0" smtClean="0"/>
          </a:p>
          <a:p>
            <a:r>
              <a:rPr lang="ar-SA" dirty="0" smtClean="0"/>
              <a:t>المذهب المثالي</a:t>
            </a:r>
          </a:p>
          <a:p>
            <a:r>
              <a:rPr lang="ar-SA" dirty="0" smtClean="0"/>
              <a:t>المذهب الواقعي</a:t>
            </a:r>
          </a:p>
          <a:p>
            <a:r>
              <a:rPr lang="ar-SA" dirty="0" smtClean="0"/>
              <a:t>المذهب العملي</a:t>
            </a:r>
            <a:endParaRPr lang="en-US" dirty="0" smtClean="0"/>
          </a:p>
          <a:p>
            <a:r>
              <a:rPr lang="ar-SA" dirty="0" smtClean="0"/>
              <a:t>وقفة نقدية</a:t>
            </a:r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/>
            <a:r>
              <a:rPr lang="ar-SA" sz="3200" b="1" dirty="0" smtClean="0">
                <a:solidFill>
                  <a:schemeClr val="tx1"/>
                </a:solidFill>
                <a:cs typeface="Arial" pitchFamily="34" charset="0"/>
              </a:rPr>
              <a:t>المحاضرة السابعة: </a:t>
            </a:r>
            <a:br>
              <a:rPr lang="ar-SA" sz="3200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sz="3200" b="1" dirty="0" smtClean="0">
                <a:solidFill>
                  <a:schemeClr val="tx1"/>
                </a:solidFill>
                <a:cs typeface="Arial" pitchFamily="34" charset="0"/>
              </a:rPr>
              <a:t>مناهج المعرفة: (المنطق الصوري والمنطق الرمزي)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pPr algn="just" rtl="1"/>
            <a:r>
              <a:rPr lang="ar-SA" dirty="0" smtClean="0"/>
              <a:t>المنطق الصوري:</a:t>
            </a:r>
          </a:p>
          <a:p>
            <a:pPr algn="just" rtl="1"/>
            <a:r>
              <a:rPr lang="ar-SA" dirty="0" smtClean="0"/>
              <a:t>		تعريف المنطق</a:t>
            </a:r>
          </a:p>
          <a:p>
            <a:pPr algn="just" rtl="1"/>
            <a:r>
              <a:rPr lang="ar-SA" dirty="0" smtClean="0"/>
              <a:t>		قوانين الفكر الثلاثة</a:t>
            </a:r>
          </a:p>
          <a:p>
            <a:pPr algn="just" rtl="1"/>
            <a:r>
              <a:rPr lang="ar-SA" dirty="0" smtClean="0"/>
              <a:t>		مباحث المنطق الصوري</a:t>
            </a:r>
          </a:p>
          <a:p>
            <a:pPr algn="just" rtl="1"/>
            <a:r>
              <a:rPr lang="ar-SA" dirty="0" smtClean="0"/>
              <a:t>المنطق الرمزي:</a:t>
            </a:r>
          </a:p>
          <a:p>
            <a:pPr algn="just" rtl="1"/>
            <a:r>
              <a:rPr lang="ar-SA" dirty="0" smtClean="0"/>
              <a:t>		تعريف المنطق الرمزي</a:t>
            </a:r>
          </a:p>
          <a:p>
            <a:pPr algn="just" rtl="1"/>
            <a:r>
              <a:rPr lang="ar-SA" dirty="0" smtClean="0"/>
              <a:t>		خصائص المنطق الرمزي</a:t>
            </a:r>
          </a:p>
          <a:p>
            <a:pPr algn="just" rtl="1"/>
            <a:r>
              <a:rPr lang="ar-SA" dirty="0" smtClean="0"/>
              <a:t>		أهمية المنطق الرمزي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طرائق التدريس والأنشطة المصاحبة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Tx/>
              <a:buChar char="-"/>
            </a:pPr>
            <a:r>
              <a:rPr lang="ar-SA" sz="2400" b="1" dirty="0" smtClean="0"/>
              <a:t>استخدام طريقة </a:t>
            </a:r>
            <a:r>
              <a:rPr lang="ar-SA" sz="2400" b="1" dirty="0" smtClean="0">
                <a:solidFill>
                  <a:srgbClr val="FF0000"/>
                </a:solidFill>
              </a:rPr>
              <a:t>الإلقاء والمحاورة </a:t>
            </a:r>
            <a:r>
              <a:rPr lang="ar-SA" sz="2400" b="1" dirty="0" smtClean="0"/>
              <a:t>عند عرض المادة العلمية.</a:t>
            </a:r>
          </a:p>
          <a:p>
            <a:pPr rtl="1">
              <a:buFontTx/>
              <a:buChar char="-"/>
            </a:pPr>
            <a:endParaRPr lang="en-US" sz="2400" b="1" dirty="0" smtClean="0"/>
          </a:p>
          <a:p>
            <a:pPr rtl="1">
              <a:buFontTx/>
              <a:buChar char="-"/>
            </a:pPr>
            <a:r>
              <a:rPr lang="ar-SA" sz="2400" b="1" dirty="0" smtClean="0"/>
              <a:t>فتح </a:t>
            </a:r>
            <a:r>
              <a:rPr lang="ar-SA" sz="2400" b="1" dirty="0" smtClean="0">
                <a:solidFill>
                  <a:srgbClr val="FF0000"/>
                </a:solidFill>
              </a:rPr>
              <a:t>المناقشة في القضايا المطروحة </a:t>
            </a:r>
            <a:r>
              <a:rPr lang="ar-SA" sz="2400" b="1" dirty="0" smtClean="0"/>
              <a:t>عن طريق مشاركة الطلبة في إنضاج الموضوعات في </a:t>
            </a:r>
            <a:r>
              <a:rPr lang="ar-SA" sz="2400" b="1" dirty="0" smtClean="0">
                <a:solidFill>
                  <a:srgbClr val="FF0000"/>
                </a:solidFill>
              </a:rPr>
              <a:t>منتدى النقاش</a:t>
            </a:r>
            <a:r>
              <a:rPr lang="ar-SA" sz="2400" b="1" dirty="0" smtClean="0"/>
              <a:t> الخاص بالمقرر على </a:t>
            </a:r>
            <a:r>
              <a:rPr lang="ar-SA" sz="2400" b="1" dirty="0" err="1" smtClean="0"/>
              <a:t>البلاكبورد</a:t>
            </a:r>
            <a:r>
              <a:rPr lang="ar-SA" sz="2400" b="1" dirty="0" smtClean="0"/>
              <a:t>.</a:t>
            </a:r>
          </a:p>
          <a:p>
            <a:pPr rtl="1">
              <a:buFontTx/>
              <a:buChar char="-"/>
            </a:pPr>
            <a:endParaRPr lang="en-US" sz="2400" b="1" dirty="0" smtClean="0"/>
          </a:p>
          <a:p>
            <a:pPr rtl="1">
              <a:buFontTx/>
              <a:buChar char="-"/>
            </a:pPr>
            <a:r>
              <a:rPr lang="ar-SA" sz="2400" b="1" dirty="0" smtClean="0"/>
              <a:t>تكليف الطلبة ببعض </a:t>
            </a:r>
            <a:r>
              <a:rPr lang="ar-SA" sz="2400" b="1" dirty="0" smtClean="0">
                <a:solidFill>
                  <a:srgbClr val="FF0000"/>
                </a:solidFill>
              </a:rPr>
              <a:t>الواجبات</a:t>
            </a:r>
            <a:r>
              <a:rPr lang="ar-SA" sz="2400" b="1" dirty="0" smtClean="0"/>
              <a:t>.</a:t>
            </a:r>
          </a:p>
          <a:p>
            <a:pPr rtl="1"/>
            <a:endParaRPr lang="en-US" sz="2400" b="1" dirty="0" smtClean="0"/>
          </a:p>
          <a:p>
            <a:pPr rtl="1"/>
            <a:r>
              <a:rPr lang="ar-SA" sz="2400" b="1" dirty="0" smtClean="0"/>
              <a:t>- </a:t>
            </a:r>
            <a:r>
              <a:rPr lang="ar-SA" sz="2400" b="1" dirty="0" smtClean="0">
                <a:solidFill>
                  <a:srgbClr val="FF0000"/>
                </a:solidFill>
              </a:rPr>
              <a:t>ربط المادة العلمية بمختلف مدارس المعرفة الموجودة</a:t>
            </a:r>
            <a:r>
              <a:rPr lang="ar-SA" sz="2400" b="1" dirty="0" smtClean="0"/>
              <a:t>. </a:t>
            </a:r>
            <a:endParaRPr lang="en-US" sz="2400" b="1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مصادر المقرر ومراجعه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371600"/>
            <a:ext cx="9601200" cy="4754563"/>
          </a:xfrm>
        </p:spPr>
        <p:txBody>
          <a:bodyPr/>
          <a:lstStyle/>
          <a:p>
            <a:pPr marL="0" rtl="1">
              <a:spcBef>
                <a:spcPts val="0"/>
              </a:spcBef>
            </a:pPr>
            <a:r>
              <a:rPr lang="ar-SA" sz="2600" b="1" dirty="0" smtClean="0"/>
              <a:t>المرجع الأساس:</a:t>
            </a:r>
          </a:p>
          <a:p>
            <a:pPr marL="0" rtl="1">
              <a:spcBef>
                <a:spcPts val="0"/>
              </a:spcBef>
            </a:pPr>
            <a:r>
              <a:rPr lang="ar-SA" sz="2600" b="1" dirty="0" smtClean="0"/>
              <a:t>1. </a:t>
            </a:r>
            <a:r>
              <a:rPr lang="ar-SA" sz="2600" dirty="0" smtClean="0">
                <a:solidFill>
                  <a:srgbClr val="FF0000"/>
                </a:solidFill>
              </a:rPr>
              <a:t>نظرية المعرفة عند مفكري الإسلام وفلاسفة الغرب المعاصرين</a:t>
            </a:r>
            <a:r>
              <a:rPr lang="ar-SA" sz="2600" dirty="0" smtClean="0"/>
              <a:t>، محمود زيدان، دار النهضة العربية. بيروت.</a:t>
            </a:r>
          </a:p>
          <a:p>
            <a:pPr marL="0" rtl="1">
              <a:spcBef>
                <a:spcPts val="0"/>
              </a:spcBef>
            </a:pPr>
            <a:r>
              <a:rPr lang="ar-SA" sz="2600" dirty="0" smtClean="0"/>
              <a:t>2. </a:t>
            </a:r>
            <a:r>
              <a:rPr lang="ar-SA" sz="2600" dirty="0" smtClean="0">
                <a:solidFill>
                  <a:srgbClr val="FF0000"/>
                </a:solidFill>
              </a:rPr>
              <a:t>مناهج البحث عند مفكري الإسلام</a:t>
            </a:r>
            <a:r>
              <a:rPr lang="ar-SA" sz="2600" dirty="0" smtClean="0"/>
              <a:t>، علي سامي النشار دار السلام بمصر.</a:t>
            </a:r>
            <a:endParaRPr lang="en-US" sz="2600" dirty="0" smtClean="0"/>
          </a:p>
          <a:p>
            <a:pPr marL="0" rtl="1">
              <a:spcBef>
                <a:spcPts val="0"/>
              </a:spcBef>
            </a:pPr>
            <a:r>
              <a:rPr lang="ar-SA" sz="2600" b="1" dirty="0" smtClean="0"/>
              <a:t>المراجع المساعدة:</a:t>
            </a:r>
          </a:p>
          <a:p>
            <a:pPr marL="0" indent="0" rtl="1">
              <a:spcBef>
                <a:spcPts val="0"/>
              </a:spcBef>
            </a:pPr>
            <a:r>
              <a:rPr lang="ar-SA" sz="2600" dirty="0" smtClean="0"/>
              <a:t>1. نظرية المعرفة المعاصرة، صلاح إسماعيل  الدار المصرية السعودية – القاهرة</a:t>
            </a:r>
            <a:endParaRPr lang="en-US" sz="2600" dirty="0" smtClean="0"/>
          </a:p>
          <a:p>
            <a:pPr marL="0" indent="0" rtl="1">
              <a:spcBef>
                <a:spcPts val="0"/>
              </a:spcBef>
            </a:pPr>
            <a:r>
              <a:rPr lang="ar-SA" sz="2600" dirty="0" smtClean="0"/>
              <a:t>2. نقد العقل الخالص. </a:t>
            </a:r>
            <a:r>
              <a:rPr lang="ar-SA" sz="2600" dirty="0" err="1" smtClean="0"/>
              <a:t>كانط</a:t>
            </a:r>
            <a:r>
              <a:rPr lang="ar-SA" sz="2600" dirty="0" smtClean="0"/>
              <a:t>، ترجمة أحمد </a:t>
            </a:r>
            <a:r>
              <a:rPr lang="ar-SA" sz="2600" dirty="0" err="1" smtClean="0"/>
              <a:t>الشّيبانيّ</a:t>
            </a:r>
            <a:r>
              <a:rPr lang="ar-SA" sz="2600" dirty="0" smtClean="0"/>
              <a:t> 0</a:t>
            </a:r>
            <a:endParaRPr lang="en-US" sz="2600" dirty="0" smtClean="0"/>
          </a:p>
          <a:p>
            <a:pPr marL="0" indent="0" rtl="1">
              <a:spcBef>
                <a:spcPts val="0"/>
              </a:spcBef>
            </a:pPr>
            <a:r>
              <a:rPr lang="ar-SA" sz="2600" dirty="0" smtClean="0"/>
              <a:t>3. الفلسفة والعلم، من </a:t>
            </a:r>
            <a:r>
              <a:rPr lang="ar-SA" sz="2600" dirty="0" err="1" smtClean="0"/>
              <a:t>كانط</a:t>
            </a:r>
            <a:r>
              <a:rPr lang="ar-SA" sz="2600" dirty="0" smtClean="0"/>
              <a:t> ونيوتن إلى الوضعيّة وحدود المعرفة الإنسانيّة. عبد القادر </a:t>
            </a:r>
            <a:r>
              <a:rPr lang="ar-SA" sz="2600" dirty="0" err="1" smtClean="0"/>
              <a:t>بشتة</a:t>
            </a:r>
            <a:r>
              <a:rPr lang="ar-SA" sz="2600" dirty="0" smtClean="0"/>
              <a:t> </a:t>
            </a:r>
            <a:endParaRPr lang="en-US" sz="2600" dirty="0" smtClean="0"/>
          </a:p>
          <a:p>
            <a:pPr marL="0" indent="0" rtl="1">
              <a:spcBef>
                <a:spcPts val="0"/>
              </a:spcBef>
            </a:pPr>
            <a:r>
              <a:rPr lang="ar-SA" sz="2600" dirty="0" smtClean="0"/>
              <a:t>4. تجديد المنهج في تقويم التراث. طه عبد الرّحمن</a:t>
            </a:r>
            <a:endParaRPr lang="en-US" sz="2600" dirty="0" smtClean="0"/>
          </a:p>
          <a:p>
            <a:pPr marL="0" rtl="1">
              <a:spcBef>
                <a:spcPts val="0"/>
              </a:spcBef>
            </a:pPr>
            <a:endParaRPr lang="ar-SA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</a:rPr>
              <a:t>توزيع الدرجات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12</a:t>
            </a:fld>
            <a:endParaRPr lang="en-US" dirty="0" smtClean="0"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71600" y="2362200"/>
          <a:ext cx="7086600" cy="22256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النشاط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المشاركة في منتديات الحوار على البلاك</a:t>
                      </a:r>
                      <a:r>
                        <a:rPr lang="ar-SA" sz="1800" baseline="0" dirty="0" smtClean="0"/>
                        <a:t> بورد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حضور المحاضرات المسجلة والمحاضرات المباشرة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الواجبات المنزلية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 درجات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الاختبار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70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المجموع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3048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</a:rPr>
              <a:t>الساعات المكتبية الجوالة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13</a:t>
            </a:fld>
            <a:endParaRPr lang="en-US" dirty="0" smtClean="0">
              <a:cs typeface="Arial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133600" y="1828800"/>
          <a:ext cx="4724400" cy="219471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134007"/>
                <a:gridCol w="1590393"/>
              </a:tblGrid>
              <a:tr h="29210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اليوم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الوقت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533400" y="1524000"/>
            <a:ext cx="8763000" cy="5139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ar-SA" sz="2000" dirty="0">
                <a:solidFill>
                  <a:srgbClr val="0070C0"/>
                </a:solidFill>
              </a:rPr>
              <a:t>الساعات المكتبية:</a:t>
            </a:r>
          </a:p>
          <a:p>
            <a:endParaRPr lang="ar-SA" sz="2800" dirty="0"/>
          </a:p>
          <a:p>
            <a:r>
              <a:rPr lang="ar-SA" sz="2800" dirty="0" smtClean="0">
                <a:solidFill>
                  <a:srgbClr val="FF0000"/>
                </a:solidFill>
              </a:rPr>
              <a:t>			     </a:t>
            </a:r>
            <a:r>
              <a:rPr lang="ar-SA" sz="2800" dirty="0" smtClean="0">
                <a:solidFill>
                  <a:srgbClr val="FF0000"/>
                </a:solidFill>
              </a:rPr>
              <a:t>الاثنين</a:t>
            </a:r>
            <a:r>
              <a:rPr lang="ar-SA" sz="2800" dirty="0" smtClean="0">
                <a:solidFill>
                  <a:srgbClr val="FF0000"/>
                </a:solidFill>
              </a:rPr>
              <a:t>		9.30--10.30</a:t>
            </a:r>
            <a:endParaRPr lang="ar-SA" sz="2800" dirty="0">
              <a:solidFill>
                <a:srgbClr val="FF0000"/>
              </a:solidFill>
            </a:endParaRPr>
          </a:p>
          <a:p>
            <a:r>
              <a:rPr lang="ar-SA" sz="2800" dirty="0" smtClean="0">
                <a:solidFill>
                  <a:srgbClr val="FF0000"/>
                </a:solidFill>
              </a:rPr>
              <a:t>			     </a:t>
            </a:r>
            <a:r>
              <a:rPr lang="ar-SA" sz="2800" dirty="0" smtClean="0">
                <a:solidFill>
                  <a:srgbClr val="FF0000"/>
                </a:solidFill>
              </a:rPr>
              <a:t>الثلاثاء</a:t>
            </a:r>
            <a:r>
              <a:rPr lang="ar-SA" sz="2800" dirty="0" smtClean="0">
                <a:solidFill>
                  <a:srgbClr val="FF0000"/>
                </a:solidFill>
              </a:rPr>
              <a:t>		</a:t>
            </a:r>
            <a:r>
              <a:rPr lang="ar-SA" sz="2800" dirty="0" smtClean="0">
                <a:solidFill>
                  <a:srgbClr val="FF0000"/>
                </a:solidFill>
              </a:rPr>
              <a:t>8.30</a:t>
            </a:r>
            <a:r>
              <a:rPr lang="ar-SA" sz="2800" dirty="0" smtClean="0">
                <a:solidFill>
                  <a:srgbClr val="FF0000"/>
                </a:solidFill>
              </a:rPr>
              <a:t>– </a:t>
            </a:r>
            <a:r>
              <a:rPr lang="ar-SA" sz="2800" dirty="0" smtClean="0">
                <a:solidFill>
                  <a:srgbClr val="FF0000"/>
                </a:solidFill>
              </a:rPr>
              <a:t>9.30</a:t>
            </a:r>
            <a:endParaRPr lang="ar-SA" sz="2800" dirty="0">
              <a:solidFill>
                <a:srgbClr val="FF0000"/>
              </a:solidFill>
            </a:endParaRPr>
          </a:p>
          <a:p>
            <a:r>
              <a:rPr lang="ar-SA" sz="2800" dirty="0" smtClean="0">
                <a:solidFill>
                  <a:srgbClr val="FF0000"/>
                </a:solidFill>
              </a:rPr>
              <a:t>			     </a:t>
            </a:r>
            <a:r>
              <a:rPr lang="ar-SA" sz="2800" dirty="0" smtClean="0">
                <a:solidFill>
                  <a:srgbClr val="FF0000"/>
                </a:solidFill>
              </a:rPr>
              <a:t>الأربعاء</a:t>
            </a:r>
            <a:r>
              <a:rPr lang="ar-SA" sz="2800" dirty="0" smtClean="0">
                <a:solidFill>
                  <a:srgbClr val="FF0000"/>
                </a:solidFill>
              </a:rPr>
              <a:t>		 </a:t>
            </a:r>
            <a:r>
              <a:rPr lang="ar-SA" sz="2800" dirty="0" smtClean="0">
                <a:solidFill>
                  <a:srgbClr val="FF0000"/>
                </a:solidFill>
              </a:rPr>
              <a:t>11.00</a:t>
            </a:r>
            <a:r>
              <a:rPr lang="ar-SA" sz="2800" dirty="0" smtClean="0">
                <a:solidFill>
                  <a:srgbClr val="FF0000"/>
                </a:solidFill>
              </a:rPr>
              <a:t>– </a:t>
            </a:r>
            <a:r>
              <a:rPr lang="ar-SA" sz="2800" dirty="0" smtClean="0">
                <a:solidFill>
                  <a:srgbClr val="FF0000"/>
                </a:solidFill>
              </a:rPr>
              <a:t>12.00</a:t>
            </a:r>
            <a:endParaRPr lang="ar-SA" sz="2800" dirty="0">
              <a:solidFill>
                <a:srgbClr val="FF0000"/>
              </a:solidFill>
            </a:endParaRPr>
          </a:p>
          <a:p>
            <a:endParaRPr lang="ar-SA" sz="2000" dirty="0" smtClean="0">
              <a:solidFill>
                <a:srgbClr val="0070C0"/>
              </a:solidFill>
            </a:endParaRPr>
          </a:p>
          <a:p>
            <a:r>
              <a:rPr lang="ar-SA" sz="2000" dirty="0" smtClean="0">
                <a:solidFill>
                  <a:srgbClr val="0070C0"/>
                </a:solidFill>
              </a:rPr>
              <a:t>رقم </a:t>
            </a:r>
            <a:r>
              <a:rPr lang="ar-SA" sz="2000" dirty="0">
                <a:solidFill>
                  <a:srgbClr val="0070C0"/>
                </a:solidFill>
              </a:rPr>
              <a:t>جوال المقرر:</a:t>
            </a:r>
            <a:endParaRPr lang="en-US" sz="2000" dirty="0">
              <a:solidFill>
                <a:srgbClr val="0070C0"/>
              </a:solidFill>
            </a:endParaRPr>
          </a:p>
          <a:p>
            <a:pPr algn="ctr"/>
            <a:r>
              <a:rPr lang="ar-SA" sz="2800" dirty="0" smtClean="0"/>
              <a:t>0537512304</a:t>
            </a:r>
            <a:r>
              <a:rPr lang="ar-SA" sz="2800" dirty="0"/>
              <a:t> </a:t>
            </a:r>
            <a:endParaRPr lang="en-US" sz="2800" dirty="0"/>
          </a:p>
          <a:p>
            <a:r>
              <a:rPr lang="ar-SA" sz="1600" dirty="0">
                <a:solidFill>
                  <a:srgbClr val="FF0000"/>
                </a:solidFill>
              </a:rPr>
              <a:t>سيكون الجوال </a:t>
            </a:r>
            <a:r>
              <a:rPr lang="ar-SA" sz="1600" dirty="0" smtClean="0">
                <a:solidFill>
                  <a:srgbClr val="FF0000"/>
                </a:solidFill>
              </a:rPr>
              <a:t>مفتوحا </a:t>
            </a:r>
            <a:r>
              <a:rPr lang="ar-SA" sz="1600" dirty="0">
                <a:solidFill>
                  <a:srgbClr val="FF0000"/>
                </a:solidFill>
              </a:rPr>
              <a:t>في الأوقات المحددة </a:t>
            </a:r>
            <a:r>
              <a:rPr lang="ar-SA" sz="1600" dirty="0" smtClean="0">
                <a:solidFill>
                  <a:srgbClr val="FF0000"/>
                </a:solidFill>
              </a:rPr>
              <a:t>في جدول الساعات المكتبية، </a:t>
            </a:r>
            <a:r>
              <a:rPr lang="ar-SA" sz="1600" dirty="0">
                <a:solidFill>
                  <a:srgbClr val="FF0000"/>
                </a:solidFill>
              </a:rPr>
              <a:t>وسيتم </a:t>
            </a:r>
            <a:r>
              <a:rPr lang="ar-SA" sz="1600" dirty="0" smtClean="0">
                <a:solidFill>
                  <a:srgbClr val="FF0000"/>
                </a:solidFill>
              </a:rPr>
              <a:t>إغلاقه </a:t>
            </a:r>
            <a:r>
              <a:rPr lang="ar-SA" sz="1600" dirty="0">
                <a:solidFill>
                  <a:srgbClr val="FF0000"/>
                </a:solidFill>
              </a:rPr>
              <a:t>خارج هذه الأوقات، لذا على الجميع التقيد بهذه </a:t>
            </a:r>
            <a:r>
              <a:rPr lang="ar-SA" sz="1600" dirty="0" smtClean="0">
                <a:solidFill>
                  <a:srgbClr val="FF0000"/>
                </a:solidFill>
              </a:rPr>
              <a:t>المواعيد.</a:t>
            </a:r>
            <a:endParaRPr lang="ar-SA" sz="1600" dirty="0">
              <a:solidFill>
                <a:srgbClr val="FF0000"/>
              </a:solidFill>
            </a:endParaRPr>
          </a:p>
          <a:p>
            <a:endParaRPr lang="ar-SA" sz="2800" dirty="0"/>
          </a:p>
          <a:p>
            <a:r>
              <a:rPr lang="ar-SA" sz="2000" dirty="0">
                <a:solidFill>
                  <a:srgbClr val="0070C0"/>
                </a:solidFill>
              </a:rPr>
              <a:t>البريد الإلكتروني</a:t>
            </a:r>
            <a:r>
              <a:rPr lang="ar-SA" sz="2000" dirty="0" smtClean="0">
                <a:solidFill>
                  <a:srgbClr val="0070C0"/>
                </a:solidFill>
              </a:rPr>
              <a:t>:			</a:t>
            </a:r>
            <a:r>
              <a:rPr lang="en-US" sz="2000" dirty="0" smtClean="0">
                <a:hlinkClick r:id="rId3"/>
              </a:rPr>
              <a:t>blahcene@hotmail.com</a:t>
            </a:r>
            <a:endParaRPr lang="en-US" sz="2000" dirty="0" smtClean="0"/>
          </a:p>
          <a:p>
            <a:pPr algn="ctr"/>
            <a:r>
              <a:rPr lang="en-US" sz="2000" dirty="0" smtClean="0"/>
              <a:t>  blahcene@kfu.edu.sa</a:t>
            </a:r>
            <a:endParaRPr lang="en-US" sz="2000" dirty="0"/>
          </a:p>
          <a:p>
            <a:pPr algn="ctr"/>
            <a:r>
              <a:rPr lang="ar-SA" sz="2800" dirty="0"/>
              <a:t> 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1589</TotalTime>
  <Words>405</Words>
  <Application>Microsoft Office PowerPoint</Application>
  <PresentationFormat>A4 Paper (210x297 mm)‎</PresentationFormat>
  <Paragraphs>110</Paragraphs>
  <Slides>14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Office Theme</vt:lpstr>
      <vt:lpstr>الشريحة 1</vt:lpstr>
      <vt:lpstr>المحاضرة المباشرة الأولى </vt:lpstr>
      <vt:lpstr>المحاضرة الأولى: المعرفة وأنواعها </vt:lpstr>
      <vt:lpstr>المحاضرة الثانية: المعرفة وفلسفة العلم والابستيمولوجيا</vt:lpstr>
      <vt:lpstr>المحاضرة الثالثة: نظرية المعرفة (نشأتها ومبادؤها)</vt:lpstr>
      <vt:lpstr>المحاضرة الرابعة: مصادر المعرفة</vt:lpstr>
      <vt:lpstr>المحاضرة الخامسة: إمكان المعرفة</vt:lpstr>
      <vt:lpstr>المحاضرة السادسة: طبيعة المعرفة</vt:lpstr>
      <vt:lpstr>المحاضرة السابعة:  مناهج المعرفة: (المنطق الصوري والمنطق الرمزي)</vt:lpstr>
      <vt:lpstr>طرائق التدريس والأنشطة المصاحبة</vt:lpstr>
      <vt:lpstr>مصادر المقرر ومراجعه</vt:lpstr>
      <vt:lpstr>توزيع الدرجات</vt:lpstr>
      <vt:lpstr>الساعات المكتبية الجوالة</vt:lpstr>
      <vt:lpstr>الشريحة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Dell</cp:lastModifiedBy>
  <cp:revision>132</cp:revision>
  <dcterms:created xsi:type="dcterms:W3CDTF">2009-10-14T19:14:34Z</dcterms:created>
  <dcterms:modified xsi:type="dcterms:W3CDTF">2013-03-13T11:57:04Z</dcterms:modified>
</cp:coreProperties>
</file>