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7"/>
  </p:notesMasterIdLst>
  <p:handoutMasterIdLst>
    <p:handoutMasterId r:id="rId28"/>
  </p:handoutMasterIdLst>
  <p:sldIdLst>
    <p:sldId id="286" r:id="rId5"/>
    <p:sldId id="287" r:id="rId6"/>
    <p:sldId id="329" r:id="rId7"/>
    <p:sldId id="330" r:id="rId8"/>
    <p:sldId id="320" r:id="rId9"/>
    <p:sldId id="327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288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0066FF"/>
    <a:srgbClr val="0033CC"/>
    <a:srgbClr val="FF3300"/>
    <a:srgbClr val="FF0000"/>
    <a:srgbClr val="A50021"/>
    <a:srgbClr val="660033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>
        <p:scale>
          <a:sx n="75" d="100"/>
          <a:sy n="75" d="100"/>
        </p:scale>
        <p:origin x="-1976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x-none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x-none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x-none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1882574"/>
            <a:ext cx="9144000" cy="912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51520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5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The Modern Novel</a:t>
            </a:r>
            <a:endParaRPr lang="en-US" sz="25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Dr. Fouzi Slisli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x-none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683568" y="2130427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9: </a:t>
            </a:r>
            <a:br>
              <a:rPr lang="en-US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b="1" i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Heart of Darkness</a:t>
            </a:r>
            <a:r>
              <a:rPr lang="en-US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: Background</a:t>
            </a: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x-none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The Modern Novel</a:t>
            </a: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07504" y="1412776"/>
            <a:ext cx="856895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90000"/>
              </a:lnSpc>
            </a:pPr>
            <a:endParaRPr lang="ru-RU" sz="2400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476672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Joseph Conrad: 1857-1924</a:t>
            </a:r>
            <a:endParaRPr lang="en-US" sz="2400" b="1" dirty="0">
              <a:effectLst/>
              <a:latin typeface="Times New Roman"/>
              <a:cs typeface="Times New Roman"/>
            </a:endParaRPr>
          </a:p>
        </p:txBody>
      </p:sp>
      <p:pic>
        <p:nvPicPr>
          <p:cNvPr id="4" name="Picture 9" descr="conradphoto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628800"/>
            <a:ext cx="293528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47864" y="1628800"/>
            <a:ext cx="5400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400" dirty="0">
                <a:latin typeface="Times New Roman"/>
                <a:cs typeface="Times New Roman"/>
              </a:rPr>
              <a:t>born </a:t>
            </a:r>
            <a:r>
              <a:rPr lang="en-US" sz="2400" dirty="0" err="1">
                <a:latin typeface="Times New Roman"/>
                <a:cs typeface="Times New Roman"/>
              </a:rPr>
              <a:t>Józef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Teodor</a:t>
            </a:r>
            <a:r>
              <a:rPr lang="en-US" sz="2400" dirty="0">
                <a:latin typeface="Times New Roman"/>
                <a:cs typeface="Times New Roman"/>
              </a:rPr>
              <a:t> Conrad </a:t>
            </a:r>
            <a:r>
              <a:rPr lang="en-US" sz="2400" dirty="0" err="1">
                <a:latin typeface="Times New Roman"/>
                <a:cs typeface="Times New Roman"/>
              </a:rPr>
              <a:t>Korzeniowski</a:t>
            </a:r>
            <a:r>
              <a:rPr lang="en-US" sz="2400" dirty="0">
                <a:latin typeface="Times New Roman"/>
                <a:cs typeface="Times New Roman"/>
              </a:rPr>
              <a:t> in Russian occupied </a:t>
            </a:r>
            <a:r>
              <a:rPr lang="en-US" sz="2400" dirty="0" smtClean="0">
                <a:latin typeface="Times New Roman"/>
                <a:cs typeface="Times New Roman"/>
              </a:rPr>
              <a:t>Ukraine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400" dirty="0">
                <a:latin typeface="Times New Roman"/>
                <a:cs typeface="Times New Roman"/>
              </a:rPr>
              <a:t>1874 joined French merchant marines, later the </a:t>
            </a:r>
            <a:r>
              <a:rPr lang="en-US" sz="2400" dirty="0" smtClean="0">
                <a:latin typeface="Times New Roman"/>
                <a:cs typeface="Times New Roman"/>
              </a:rPr>
              <a:t>British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400" dirty="0">
                <a:latin typeface="Times New Roman"/>
                <a:cs typeface="Times New Roman"/>
              </a:rPr>
              <a:t>1886 became British </a:t>
            </a:r>
            <a:r>
              <a:rPr lang="en-US" sz="2400" dirty="0" smtClean="0">
                <a:latin typeface="Times New Roman"/>
                <a:cs typeface="Times New Roman"/>
              </a:rPr>
              <a:t>citizen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400" dirty="0">
                <a:latin typeface="Times New Roman"/>
                <a:cs typeface="Times New Roman"/>
              </a:rPr>
              <a:t>1890 traveled to Congo</a:t>
            </a:r>
          </a:p>
        </p:txBody>
      </p:sp>
    </p:spTree>
    <p:extLst>
      <p:ext uri="{BB962C8B-B14F-4D97-AF65-F5344CB8AC3E}">
        <p14:creationId xmlns:p14="http://schemas.microsoft.com/office/powerpoint/2010/main" val="2842546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07504" y="1412776"/>
            <a:ext cx="8568952" cy="41549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400" i="1" dirty="0">
                <a:latin typeface="Times New Roman"/>
                <a:cs typeface="Times New Roman"/>
              </a:rPr>
              <a:t>The Nigger of the Narcissus</a:t>
            </a:r>
            <a:r>
              <a:rPr lang="en-US" sz="2400" dirty="0">
                <a:latin typeface="Times New Roman"/>
                <a:cs typeface="Times New Roman"/>
              </a:rPr>
              <a:t> (1897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400" i="1" dirty="0">
                <a:latin typeface="Times New Roman"/>
                <a:cs typeface="Times New Roman"/>
              </a:rPr>
              <a:t>Lord Jim</a:t>
            </a:r>
            <a:r>
              <a:rPr lang="en-US" sz="2400" dirty="0">
                <a:latin typeface="Times New Roman"/>
                <a:cs typeface="Times New Roman"/>
              </a:rPr>
              <a:t> (1900)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400" i="1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400" i="1" dirty="0" err="1" smtClean="0">
                <a:latin typeface="Times New Roman"/>
                <a:cs typeface="Times New Roman"/>
              </a:rPr>
              <a:t>Nostromo</a:t>
            </a:r>
            <a:r>
              <a:rPr lang="en-US" sz="2400" i="1" dirty="0" smtClean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(1904)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400" i="1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400" i="1" dirty="0" smtClean="0">
                <a:latin typeface="Times New Roman"/>
                <a:cs typeface="Times New Roman"/>
              </a:rPr>
              <a:t>The </a:t>
            </a:r>
            <a:r>
              <a:rPr lang="en-US" sz="2400" i="1" dirty="0">
                <a:latin typeface="Times New Roman"/>
                <a:cs typeface="Times New Roman"/>
              </a:rPr>
              <a:t>Secret Agent</a:t>
            </a:r>
            <a:r>
              <a:rPr lang="en-US" sz="2400" dirty="0">
                <a:latin typeface="Times New Roman"/>
                <a:cs typeface="Times New Roman"/>
              </a:rPr>
              <a:t> (1907)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400" i="1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400" i="1" dirty="0" smtClean="0">
                <a:latin typeface="Times New Roman"/>
                <a:cs typeface="Times New Roman"/>
              </a:rPr>
              <a:t>The </a:t>
            </a:r>
            <a:r>
              <a:rPr lang="en-US" sz="2400" i="1" dirty="0">
                <a:latin typeface="Times New Roman"/>
                <a:cs typeface="Times New Roman"/>
              </a:rPr>
              <a:t>Secret Sharer</a:t>
            </a:r>
            <a:r>
              <a:rPr lang="en-US" sz="2400" dirty="0">
                <a:latin typeface="Times New Roman"/>
                <a:cs typeface="Times New Roman"/>
              </a:rPr>
              <a:t> (1909)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ru-RU" sz="2400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476672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pPr algn="ctr"/>
            <a:r>
              <a:rPr lang="en-US" sz="2400" b="1" dirty="0">
                <a:latin typeface="Times New Roman" charset="0"/>
              </a:rPr>
              <a:t>Major works:</a:t>
            </a:r>
            <a:endParaRPr lang="en-US" sz="2400" b="1" dirty="0">
              <a:effectLst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1338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07504" y="1412776"/>
            <a:ext cx="8568952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According to Conrad, it is based on real </a:t>
            </a:r>
            <a:r>
              <a:rPr lang="en-US" sz="2400" dirty="0" smtClean="0">
                <a:latin typeface="Times New Roman"/>
                <a:cs typeface="Times New Roman"/>
              </a:rPr>
              <a:t>events– 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Conrad is "Marlow" in the novella. 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Conrad</a:t>
            </a:r>
            <a:r>
              <a:rPr lang="en-US" sz="2400" dirty="0">
                <a:latin typeface="Times New Roman"/>
                <a:cs typeface="Times New Roman"/>
              </a:rPr>
              <a:t>, born in Russia of Polish parents, did not learn to speak English until he was in his late 20s, yet he wrote </a:t>
            </a:r>
            <a:r>
              <a:rPr lang="en-US" sz="2400" i="1" dirty="0">
                <a:latin typeface="Times New Roman"/>
                <a:cs typeface="Times New Roman"/>
              </a:rPr>
              <a:t>Heart of Darkness </a:t>
            </a:r>
            <a:r>
              <a:rPr lang="en-US" sz="2400" dirty="0">
                <a:latin typeface="Times New Roman"/>
                <a:cs typeface="Times New Roman"/>
              </a:rPr>
              <a:t>in English and is considered to be a British </a:t>
            </a:r>
            <a:r>
              <a:rPr lang="en-US" sz="2400" dirty="0" smtClean="0">
                <a:latin typeface="Times New Roman"/>
                <a:cs typeface="Times New Roman"/>
              </a:rPr>
              <a:t>novelist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and one of the best prose writers in the English language.</a:t>
            </a:r>
            <a:endParaRPr lang="en-US" sz="2400" dirty="0">
              <a:latin typeface="Times New Roman"/>
              <a:cs typeface="Times New Roman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476672"/>
            <a:ext cx="835292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pPr algn="ctr"/>
            <a:r>
              <a:rPr lang="en-US" sz="2400" b="1" i="1" dirty="0">
                <a:latin typeface="Times New Roman" charset="0"/>
              </a:rPr>
              <a:t>Heart of Darkness </a:t>
            </a:r>
            <a:r>
              <a:rPr lang="en-US" sz="2400" b="1" dirty="0">
                <a:latin typeface="Times New Roman" charset="0"/>
              </a:rPr>
              <a:t>(1899, 1902)</a:t>
            </a:r>
            <a:br>
              <a:rPr lang="en-US" sz="2400" b="1" dirty="0">
                <a:latin typeface="Times New Roman" charset="0"/>
              </a:rPr>
            </a:b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1155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07504" y="1412776"/>
            <a:ext cx="8568952" cy="41549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Heart of Darkness is set in the Congo at the time of the Belgian colonization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Africa </a:t>
            </a:r>
            <a:r>
              <a:rPr lang="en-US" sz="2400" dirty="0">
                <a:latin typeface="Times New Roman"/>
                <a:cs typeface="Times New Roman"/>
              </a:rPr>
              <a:t>was the last continent to be overtaken by Europeans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There was a big push to colonize </a:t>
            </a:r>
            <a:r>
              <a:rPr lang="en-US" sz="2400" dirty="0" smtClean="0">
                <a:latin typeface="Times New Roman"/>
                <a:cs typeface="Times New Roman"/>
              </a:rPr>
              <a:t>by </a:t>
            </a:r>
            <a:r>
              <a:rPr lang="en-US" sz="2400" dirty="0">
                <a:latin typeface="Times New Roman"/>
                <a:cs typeface="Times New Roman"/>
              </a:rPr>
              <a:t>Britain, France, Germany, Netherlands, and Belgium. 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There </a:t>
            </a:r>
            <a:r>
              <a:rPr lang="en-US" sz="2400" dirty="0">
                <a:latin typeface="Times New Roman"/>
                <a:cs typeface="Times New Roman"/>
              </a:rPr>
              <a:t>was no regard for the native </a:t>
            </a:r>
            <a:r>
              <a:rPr lang="en-US" sz="2400" dirty="0" smtClean="0">
                <a:latin typeface="Times New Roman"/>
                <a:cs typeface="Times New Roman"/>
              </a:rPr>
              <a:t>inhabitants. Millions of Africans were killed and maimed or worked to death.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 fontAlgn="auto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476672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pPr algn="ctr"/>
            <a:r>
              <a:rPr lang="en-US" sz="2400" b="1" i="1" dirty="0" smtClean="0">
                <a:latin typeface="Times New Roman" charset="0"/>
              </a:rPr>
              <a:t>Heart of Darkness</a:t>
            </a:r>
            <a:r>
              <a:rPr lang="en-US" sz="2400" b="1" dirty="0" smtClean="0">
                <a:latin typeface="Times New Roman" charset="0"/>
              </a:rPr>
              <a:t>: background</a:t>
            </a:r>
            <a:endParaRPr lang="en-US" sz="2400" b="1" dirty="0">
              <a:effectLst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6649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476672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pPr algn="ctr"/>
            <a:r>
              <a:rPr lang="en-US" sz="2400" b="1" dirty="0">
                <a:latin typeface="Times New Roman"/>
                <a:cs typeface="Times New Roman"/>
              </a:rPr>
              <a:t>KING LEOPOLD II of Belgium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3" y="1456880"/>
            <a:ext cx="3240360" cy="4852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91880" y="1556793"/>
            <a:ext cx="54726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Leopold II became king of Belgium in 1865</a:t>
            </a:r>
          </a:p>
          <a:p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He was greedy, inept, and unscrupulous. 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Leopold had an inferiority complex due to his small stature and because Belgium was small and weak. 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He wanted to acquire colonies and compete politically with the big powers like France and England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0966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484784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In 1876 </a:t>
            </a:r>
            <a:r>
              <a:rPr lang="en-US" sz="2400" dirty="0">
                <a:latin typeface="Times New Roman"/>
                <a:cs typeface="Times New Roman"/>
              </a:rPr>
              <a:t>[Leopold] organized a private holding company disguised as an international scientific and philanthropic association.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In </a:t>
            </a:r>
            <a:r>
              <a:rPr lang="en-US" sz="2400" dirty="0">
                <a:latin typeface="Times New Roman"/>
                <a:cs typeface="Times New Roman"/>
              </a:rPr>
              <a:t>1879, under the auspices of the holding company, he hired the famous explorer Henry Morton Stanley to establish a colony in the </a:t>
            </a:r>
            <a:r>
              <a:rPr lang="en-US" sz="2400" dirty="0" smtClean="0">
                <a:latin typeface="Times New Roman"/>
                <a:cs typeface="Times New Roman"/>
              </a:rPr>
              <a:t>Congo </a:t>
            </a:r>
            <a:r>
              <a:rPr lang="pl-PL" sz="2400" dirty="0" smtClean="0">
                <a:latin typeface="Times New Roman"/>
                <a:cs typeface="Times New Roman"/>
              </a:rPr>
              <a:t>region</a:t>
            </a:r>
            <a:r>
              <a:rPr lang="pl-PL" sz="2400" dirty="0">
                <a:latin typeface="Times New Roman"/>
                <a:cs typeface="Times New Roman"/>
              </a:rPr>
              <a:t>” </a:t>
            </a:r>
            <a:endParaRPr lang="pl-PL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pl-PL" sz="2400" dirty="0" smtClean="0">
              <a:latin typeface="Times New Roman"/>
              <a:cs typeface="Times New Roman"/>
            </a:endParaRPr>
          </a:p>
          <a:p>
            <a:r>
              <a:rPr lang="pl-PL" sz="2400" dirty="0" smtClean="0">
                <a:latin typeface="Times New Roman"/>
                <a:cs typeface="Times New Roman"/>
              </a:rPr>
              <a:t>(</a:t>
            </a:r>
            <a:r>
              <a:rPr lang="pl-PL" sz="2400" dirty="0">
                <a:latin typeface="Times New Roman"/>
                <a:cs typeface="Times New Roman"/>
              </a:rPr>
              <a:t>http://</a:t>
            </a:r>
            <a:r>
              <a:rPr lang="pl-PL" sz="2400" dirty="0" err="1">
                <a:latin typeface="Times New Roman"/>
                <a:cs typeface="Times New Roman"/>
              </a:rPr>
              <a:t>www.reference.com</a:t>
            </a:r>
            <a:r>
              <a:rPr lang="pl-PL" sz="2400" dirty="0">
                <a:latin typeface="Times New Roman"/>
                <a:cs typeface="Times New Roman"/>
              </a:rPr>
              <a:t>/</a:t>
            </a:r>
            <a:r>
              <a:rPr lang="pl-PL" sz="2400" dirty="0" err="1">
                <a:latin typeface="Times New Roman"/>
                <a:cs typeface="Times New Roman"/>
              </a:rPr>
              <a:t>browse</a:t>
            </a:r>
            <a:r>
              <a:rPr lang="pl-PL" sz="2400" dirty="0">
                <a:latin typeface="Times New Roman"/>
                <a:cs typeface="Times New Roman"/>
              </a:rPr>
              <a:t>/</a:t>
            </a:r>
            <a:r>
              <a:rPr lang="pl-PL" sz="2400" dirty="0" err="1">
                <a:latin typeface="Times New Roman"/>
                <a:cs typeface="Times New Roman"/>
              </a:rPr>
              <a:t>wiki</a:t>
            </a:r>
            <a:r>
              <a:rPr lang="pl-PL" sz="2400" dirty="0">
                <a:latin typeface="Times New Roman"/>
                <a:cs typeface="Times New Roman"/>
              </a:rPr>
              <a:t>/ </a:t>
            </a:r>
            <a:r>
              <a:rPr lang="pl-PL" sz="2400" dirty="0" err="1">
                <a:latin typeface="Times New Roman"/>
                <a:cs typeface="Times New Roman"/>
              </a:rPr>
              <a:t>Leopold_II_of_Belgium</a:t>
            </a:r>
            <a:r>
              <a:rPr lang="pl-PL" sz="2400" dirty="0">
                <a:latin typeface="Times New Roman"/>
                <a:cs typeface="Times New Roman"/>
              </a:rPr>
              <a:t>)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476672"/>
            <a:ext cx="769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The Colonization of the Congo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4787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484784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Leopold </a:t>
            </a:r>
            <a:r>
              <a:rPr lang="en-US" sz="2400" dirty="0">
                <a:latin typeface="Times New Roman"/>
                <a:cs typeface="Times New Roman"/>
              </a:rPr>
              <a:t>II financed exploration of the Congo area, laid claim to it, and made it his private colony.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It belonged to the man, not to the country of Belgium. It was therefore called a "crown colony." 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Profits </a:t>
            </a:r>
            <a:r>
              <a:rPr lang="en-US" sz="2400" dirty="0">
                <a:latin typeface="Times New Roman"/>
                <a:cs typeface="Times New Roman"/>
              </a:rPr>
              <a:t>from the area went into his own </a:t>
            </a:r>
            <a:r>
              <a:rPr lang="en-US" sz="2400" dirty="0" smtClean="0">
                <a:latin typeface="Times New Roman"/>
                <a:cs typeface="Times New Roman"/>
              </a:rPr>
              <a:t>pocket</a:t>
            </a:r>
            <a:r>
              <a:rPr lang="en-US" sz="2400" dirty="0">
                <a:latin typeface="Times New Roman"/>
                <a:cs typeface="Times New Roman"/>
              </a:rPr>
              <a:t>, not into the treasury of Belgium.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19344" y="694267"/>
            <a:ext cx="4203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Times New Roman"/>
                <a:cs typeface="Times New Roman"/>
              </a:rPr>
              <a:t>The Colonization of the Congo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045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484784"/>
            <a:ext cx="3528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Belgian Congo area was larger than Britain, France, Spain, Italy and Germany combined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Leopold called it the "Congo Free State." 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Later </a:t>
            </a:r>
            <a:r>
              <a:rPr lang="en-US" sz="2400" dirty="0">
                <a:latin typeface="Times New Roman"/>
                <a:cs typeface="Times New Roman"/>
              </a:rPr>
              <a:t>it became known as Zaire and is now called Democratic Republic of Congo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1412776"/>
            <a:ext cx="4896544" cy="47769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35896" y="476672"/>
            <a:ext cx="3042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The Congo Free State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3481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484784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Congo Free State is called by Adam </a:t>
            </a:r>
            <a:r>
              <a:rPr lang="en-US" sz="2400" dirty="0" err="1">
                <a:latin typeface="Times New Roman"/>
                <a:cs typeface="Times New Roman"/>
              </a:rPr>
              <a:t>Hochschild</a:t>
            </a:r>
            <a:r>
              <a:rPr lang="en-US" sz="2400" dirty="0">
                <a:latin typeface="Times New Roman"/>
                <a:cs typeface="Times New Roman"/>
              </a:rPr>
              <a:t>, author of the book </a:t>
            </a:r>
            <a:r>
              <a:rPr lang="en-US" sz="2400" i="1" dirty="0">
                <a:latin typeface="Times New Roman"/>
                <a:cs typeface="Times New Roman"/>
              </a:rPr>
              <a:t>King Leopold’s Ghost, </a:t>
            </a:r>
            <a:r>
              <a:rPr lang="en-US" sz="2400" dirty="0">
                <a:latin typeface="Times New Roman"/>
                <a:cs typeface="Times New Roman"/>
              </a:rPr>
              <a:t>"the world's only colony claimed by one </a:t>
            </a:r>
            <a:r>
              <a:rPr lang="en-US" sz="2400" dirty="0" smtClean="0">
                <a:latin typeface="Times New Roman"/>
                <a:cs typeface="Times New Roman"/>
              </a:rPr>
              <a:t>man” 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The Belgian Congo under Leopold’s rule became an example of how terrible colonial rule can be. 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The </a:t>
            </a:r>
            <a:r>
              <a:rPr lang="en-US" sz="2400" dirty="0">
                <a:latin typeface="Times New Roman"/>
                <a:cs typeface="Times New Roman"/>
              </a:rPr>
              <a:t>native people were treated as commodities, and atrocities were committed against them </a:t>
            </a:r>
          </a:p>
        </p:txBody>
      </p:sp>
    </p:spTree>
    <p:extLst>
      <p:ext uri="{BB962C8B-B14F-4D97-AF65-F5344CB8AC3E}">
        <p14:creationId xmlns:p14="http://schemas.microsoft.com/office/powerpoint/2010/main" val="2098167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484784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Leopold hired the famous explorer Henry Morton </a:t>
            </a:r>
            <a:r>
              <a:rPr lang="en-US" sz="2400" dirty="0" smtClean="0">
                <a:latin typeface="Times New Roman"/>
                <a:cs typeface="Times New Roman"/>
              </a:rPr>
              <a:t>Stanley </a:t>
            </a:r>
            <a:r>
              <a:rPr lang="en-US" sz="2400" dirty="0">
                <a:latin typeface="Times New Roman"/>
                <a:cs typeface="Times New Roman"/>
              </a:rPr>
              <a:t>to get control of the Congo.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Stanley cut a deal with the chiefs of the native tribes and got economic control. 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Leopold </a:t>
            </a:r>
            <a:r>
              <a:rPr lang="en-US" sz="2400" dirty="0">
                <a:latin typeface="Times New Roman"/>
                <a:cs typeface="Times New Roman"/>
              </a:rPr>
              <a:t>realized that huge profits rely on forced labor, so it became illegal to pay an </a:t>
            </a:r>
            <a:r>
              <a:rPr lang="en-US" sz="2400" dirty="0" smtClean="0">
                <a:latin typeface="Times New Roman"/>
                <a:cs typeface="Times New Roman"/>
              </a:rPr>
              <a:t>African </a:t>
            </a:r>
            <a:r>
              <a:rPr lang="en-US" sz="2400" dirty="0">
                <a:latin typeface="Times New Roman"/>
                <a:cs typeface="Times New Roman"/>
              </a:rPr>
              <a:t>for his work </a:t>
            </a:r>
          </a:p>
        </p:txBody>
      </p:sp>
    </p:spTree>
    <p:extLst>
      <p:ext uri="{BB962C8B-B14F-4D97-AF65-F5344CB8AC3E}">
        <p14:creationId xmlns:p14="http://schemas.microsoft.com/office/powerpoint/2010/main" val="2973494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412776"/>
            <a:ext cx="8964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Leopold ordered </a:t>
            </a:r>
            <a:r>
              <a:rPr lang="en-US" sz="2400" dirty="0">
                <a:latin typeface="Times New Roman"/>
                <a:cs typeface="Times New Roman"/>
              </a:rPr>
              <a:t>Stanley to purchase as much land as possible and to acquire power among the chiefs from the mouth of the Congo River as far into the interior as possible.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Stanley gained control by offering the chiefs bribes.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An </a:t>
            </a:r>
            <a:r>
              <a:rPr lang="en-US" sz="2400" dirty="0">
                <a:latin typeface="Times New Roman"/>
                <a:cs typeface="Times New Roman"/>
              </a:rPr>
              <a:t>1884 treaty signed by Stanley and the chiefs gave the chiefs </a:t>
            </a:r>
            <a:r>
              <a:rPr lang="en-US" sz="2400" i="1" dirty="0">
                <a:latin typeface="Times New Roman"/>
                <a:cs typeface="Times New Roman"/>
              </a:rPr>
              <a:t>a piece of cloth </a:t>
            </a:r>
            <a:r>
              <a:rPr lang="en-US" sz="2400" dirty="0">
                <a:latin typeface="Times New Roman"/>
                <a:cs typeface="Times New Roman"/>
              </a:rPr>
              <a:t>in exchange for </a:t>
            </a:r>
            <a:r>
              <a:rPr lang="en-US" sz="2400" i="1" dirty="0">
                <a:latin typeface="Times New Roman"/>
                <a:cs typeface="Times New Roman"/>
              </a:rPr>
              <a:t>all of their waterways, roads, game, fishing, mining rights, and freedom-- FOREVER.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Once </a:t>
            </a:r>
            <a:r>
              <a:rPr lang="en-US" sz="2400" dirty="0">
                <a:latin typeface="Times New Roman"/>
                <a:cs typeface="Times New Roman"/>
              </a:rPr>
              <a:t>the land was acquired, Leopold imposed taxes on the roads, waterways, etc. Natives were allowed to use them, but they had to pay a tax to do so. 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395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412776"/>
            <a:ext cx="8964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Leopold declared </a:t>
            </a:r>
            <a:r>
              <a:rPr lang="en-US" sz="2400" dirty="0">
                <a:latin typeface="Times New Roman"/>
                <a:cs typeface="Times New Roman"/>
              </a:rPr>
              <a:t>a monopoly on rubber and ivory.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His agents in the Congo were given the freedom to use </a:t>
            </a:r>
            <a:r>
              <a:rPr lang="en-US" sz="2400" i="1" dirty="0">
                <a:latin typeface="Times New Roman"/>
                <a:cs typeface="Times New Roman"/>
              </a:rPr>
              <a:t>as much force as necessary </a:t>
            </a:r>
            <a:r>
              <a:rPr lang="en-US" sz="2400" dirty="0">
                <a:latin typeface="Times New Roman"/>
                <a:cs typeface="Times New Roman"/>
              </a:rPr>
              <a:t>to get the rubber and ivory.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Their </a:t>
            </a:r>
            <a:r>
              <a:rPr lang="en-US" sz="2400" dirty="0">
                <a:latin typeface="Times New Roman"/>
                <a:cs typeface="Times New Roman"/>
              </a:rPr>
              <a:t>profits were based on the total amount extracted, so it was to their advantage to work </a:t>
            </a:r>
            <a:r>
              <a:rPr lang="en-US" sz="2400" dirty="0" smtClean="0">
                <a:latin typeface="Times New Roman"/>
                <a:cs typeface="Times New Roman"/>
              </a:rPr>
              <a:t>the </a:t>
            </a:r>
            <a:r>
              <a:rPr lang="en-US" sz="2400" dirty="0">
                <a:latin typeface="Times New Roman"/>
                <a:cs typeface="Times New Roman"/>
              </a:rPr>
              <a:t>natives mercilessly.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Leopold set </a:t>
            </a:r>
            <a:r>
              <a:rPr lang="en-US" sz="2400" dirty="0">
                <a:latin typeface="Times New Roman"/>
                <a:cs typeface="Times New Roman"/>
              </a:rPr>
              <a:t>up a mercenary force called the Force </a:t>
            </a:r>
            <a:r>
              <a:rPr lang="en-US" sz="2400" dirty="0" err="1" smtClean="0">
                <a:latin typeface="Times New Roman"/>
                <a:cs typeface="Times New Roman"/>
              </a:rPr>
              <a:t>Publique</a:t>
            </a:r>
            <a:r>
              <a:rPr lang="en-US" sz="2400" dirty="0" smtClean="0">
                <a:latin typeface="Times New Roman"/>
                <a:cs typeface="Times New Roman"/>
              </a:rPr>
              <a:t> - 19,000 </a:t>
            </a:r>
            <a:r>
              <a:rPr lang="en-US" sz="2400" dirty="0">
                <a:latin typeface="Times New Roman"/>
                <a:cs typeface="Times New Roman"/>
              </a:rPr>
              <a:t>members, </a:t>
            </a:r>
            <a:r>
              <a:rPr lang="en-US" sz="2400" i="1" dirty="0">
                <a:latin typeface="Times New Roman"/>
                <a:cs typeface="Times New Roman"/>
              </a:rPr>
              <a:t>most of them </a:t>
            </a:r>
            <a:r>
              <a:rPr lang="en-US" sz="2400" i="1" dirty="0" smtClean="0">
                <a:latin typeface="Times New Roman"/>
                <a:cs typeface="Times New Roman"/>
              </a:rPr>
              <a:t>Africans</a:t>
            </a:r>
            <a:r>
              <a:rPr lang="en-US" sz="2400" dirty="0" smtClean="0">
                <a:latin typeface="Times New Roman"/>
                <a:cs typeface="Times New Roman"/>
              </a:rPr>
              <a:t>. They </a:t>
            </a:r>
            <a:r>
              <a:rPr lang="en-US" sz="2400" dirty="0">
                <a:latin typeface="Times New Roman"/>
                <a:cs typeface="Times New Roman"/>
              </a:rPr>
              <a:t>controlled Congo Free State for Leopold for 23 years between </a:t>
            </a:r>
            <a:r>
              <a:rPr lang="en-US" sz="2400" dirty="0" smtClean="0">
                <a:latin typeface="Times New Roman"/>
                <a:cs typeface="Times New Roman"/>
              </a:rPr>
              <a:t>1885 </a:t>
            </a:r>
            <a:r>
              <a:rPr lang="en-US" sz="2400" dirty="0">
                <a:latin typeface="Times New Roman"/>
                <a:cs typeface="Times New Roman"/>
              </a:rPr>
              <a:t>and </a:t>
            </a:r>
            <a:r>
              <a:rPr lang="en-US" sz="2400" dirty="0" smtClean="0">
                <a:latin typeface="Times New Roman"/>
                <a:cs typeface="Times New Roman"/>
              </a:rPr>
              <a:t>1908, and helped him extract rubber </a:t>
            </a:r>
            <a:r>
              <a:rPr lang="en-US" sz="2400" dirty="0">
                <a:latin typeface="Times New Roman"/>
                <a:cs typeface="Times New Roman"/>
              </a:rPr>
              <a:t>and ivory from the area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692696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Rubber and Ivory 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6316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412776"/>
            <a:ext cx="89644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The Force </a:t>
            </a:r>
            <a:r>
              <a:rPr lang="en-US" sz="2400" dirty="0" err="1">
                <a:latin typeface="Times New Roman"/>
                <a:cs typeface="Times New Roman"/>
              </a:rPr>
              <a:t>Publique</a:t>
            </a:r>
            <a:r>
              <a:rPr lang="en-US" sz="2400" dirty="0">
                <a:latin typeface="Times New Roman"/>
                <a:cs typeface="Times New Roman"/>
              </a:rPr>
              <a:t> took over native villages in areas where there was rubber or ivory to be harvested.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They made the natives work for them but did not pay them--it was illegal to pay an African for his work. </a:t>
            </a:r>
            <a:r>
              <a:rPr lang="en-US" sz="2400" dirty="0" smtClean="0">
                <a:latin typeface="Times New Roman"/>
                <a:cs typeface="Times New Roman"/>
              </a:rPr>
              <a:t>This </a:t>
            </a:r>
            <a:r>
              <a:rPr lang="en-US" sz="2400" dirty="0">
                <a:latin typeface="Times New Roman"/>
                <a:cs typeface="Times New Roman"/>
              </a:rPr>
              <a:t>is called “forced labor.</a:t>
            </a:r>
            <a:r>
              <a:rPr lang="en-US" sz="2400" dirty="0" smtClean="0">
                <a:latin typeface="Times New Roman"/>
                <a:cs typeface="Times New Roman"/>
              </a:rPr>
              <a:t>”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The only difference between forced labor and slavery is that the workers in forced labor situations are not actually owned by other people.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Forced </a:t>
            </a:r>
            <a:r>
              <a:rPr lang="en-US" sz="2400" dirty="0">
                <a:latin typeface="Times New Roman"/>
                <a:cs typeface="Times New Roman"/>
              </a:rPr>
              <a:t>labor </a:t>
            </a:r>
            <a:r>
              <a:rPr lang="en-US" sz="2400" dirty="0" smtClean="0">
                <a:latin typeface="Times New Roman"/>
                <a:cs typeface="Times New Roman"/>
              </a:rPr>
              <a:t>is even </a:t>
            </a:r>
            <a:r>
              <a:rPr lang="en-US" sz="2400" dirty="0">
                <a:latin typeface="Times New Roman"/>
                <a:cs typeface="Times New Roman"/>
              </a:rPr>
              <a:t>worse than </a:t>
            </a:r>
            <a:r>
              <a:rPr lang="en-US" sz="2400" dirty="0" smtClean="0">
                <a:latin typeface="Times New Roman"/>
                <a:cs typeface="Times New Roman"/>
              </a:rPr>
              <a:t>slavery because in slavery, the “</a:t>
            </a:r>
            <a:r>
              <a:rPr lang="en-US" sz="2400" dirty="0">
                <a:latin typeface="Times New Roman"/>
                <a:cs typeface="Times New Roman"/>
              </a:rPr>
              <a:t>owner” </a:t>
            </a:r>
            <a:r>
              <a:rPr lang="en-US" sz="2400" dirty="0" smtClean="0">
                <a:latin typeface="Times New Roman"/>
                <a:cs typeface="Times New Roman"/>
              </a:rPr>
              <a:t>is anxious </a:t>
            </a:r>
            <a:r>
              <a:rPr lang="en-US" sz="2400" dirty="0">
                <a:latin typeface="Times New Roman"/>
                <a:cs typeface="Times New Roman"/>
              </a:rPr>
              <a:t>to protect his </a:t>
            </a:r>
            <a:r>
              <a:rPr lang="en-US" sz="2400" dirty="0" smtClean="0">
                <a:latin typeface="Times New Roman"/>
                <a:cs typeface="Times New Roman"/>
              </a:rPr>
              <a:t>“property” and has to feed them and clothe them. In Forced labor, the worker work for free and are responsible for their own food etc.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692696"/>
            <a:ext cx="1994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Forced Labor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18756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412776"/>
            <a:ext cx="8964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The head </a:t>
            </a:r>
            <a:r>
              <a:rPr lang="en-US" sz="2400" dirty="0">
                <a:latin typeface="Times New Roman"/>
                <a:cs typeface="Times New Roman"/>
              </a:rPr>
              <a:t>of the Force </a:t>
            </a:r>
            <a:r>
              <a:rPr lang="en-US" sz="2400" dirty="0" err="1">
                <a:latin typeface="Times New Roman"/>
                <a:cs typeface="Times New Roman"/>
              </a:rPr>
              <a:t>Publique</a:t>
            </a:r>
            <a:r>
              <a:rPr lang="en-US" sz="2400" dirty="0">
                <a:latin typeface="Times New Roman"/>
                <a:cs typeface="Times New Roman"/>
              </a:rPr>
              <a:t> was Leon Rom, a ruthless and cruel man who decorated his yard with a fence featuring human skulls on posts and a garden with a rockery of human skulls of dead </a:t>
            </a:r>
            <a:r>
              <a:rPr lang="en-US" sz="2400" dirty="0" smtClean="0">
                <a:latin typeface="Times New Roman"/>
                <a:cs typeface="Times New Roman"/>
              </a:rPr>
              <a:t>natives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Rom kept a gallows </a:t>
            </a:r>
            <a:r>
              <a:rPr lang="en-US" sz="2400" dirty="0" smtClean="0">
                <a:latin typeface="Times New Roman"/>
                <a:cs typeface="Times New Roman"/>
              </a:rPr>
              <a:t>permanently </a:t>
            </a:r>
            <a:r>
              <a:rPr lang="en-US" sz="2400" dirty="0">
                <a:latin typeface="Times New Roman"/>
                <a:cs typeface="Times New Roman"/>
              </a:rPr>
              <a:t>erected in his </a:t>
            </a:r>
            <a:r>
              <a:rPr lang="en-US" sz="2400" dirty="0" smtClean="0">
                <a:latin typeface="Times New Roman"/>
                <a:cs typeface="Times New Roman"/>
              </a:rPr>
              <a:t>station </a:t>
            </a:r>
            <a:r>
              <a:rPr lang="en-US" sz="2400" dirty="0">
                <a:latin typeface="Times New Roman"/>
                <a:cs typeface="Times New Roman"/>
              </a:rPr>
              <a:t>to intimidate the </a:t>
            </a:r>
            <a:r>
              <a:rPr lang="en-US" sz="2400" dirty="0" smtClean="0">
                <a:latin typeface="Times New Roman"/>
                <a:cs typeface="Times New Roman"/>
              </a:rPr>
              <a:t>workers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The character Kurtz in the novella is based on Leon Rom.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692696"/>
            <a:ext cx="299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Leon Rom and Kurtz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8163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31840" y="1556792"/>
            <a:ext cx="60121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The Force </a:t>
            </a:r>
            <a:r>
              <a:rPr lang="en-US" sz="2400" dirty="0" err="1">
                <a:latin typeface="Times New Roman"/>
                <a:cs typeface="Times New Roman"/>
              </a:rPr>
              <a:t>Publique</a:t>
            </a:r>
            <a:r>
              <a:rPr lang="en-US" sz="2400" dirty="0">
                <a:latin typeface="Times New Roman"/>
                <a:cs typeface="Times New Roman"/>
              </a:rPr>
              <a:t> went into villages and captured the natives for forced labor.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The women and children were separated from the men and held hostage until the men brought in their quota of rubber or ivory.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If </a:t>
            </a:r>
            <a:r>
              <a:rPr lang="en-US" sz="2400" dirty="0">
                <a:latin typeface="Times New Roman"/>
                <a:cs typeface="Times New Roman"/>
              </a:rPr>
              <a:t>a worker didn't meet his quota, sometimes the Force </a:t>
            </a:r>
            <a:r>
              <a:rPr lang="en-US" sz="2400" dirty="0" err="1">
                <a:latin typeface="Times New Roman"/>
                <a:cs typeface="Times New Roman"/>
              </a:rPr>
              <a:t>Publique</a:t>
            </a:r>
            <a:r>
              <a:rPr lang="en-US" sz="2400" dirty="0">
                <a:latin typeface="Times New Roman"/>
                <a:cs typeface="Times New Roman"/>
              </a:rPr>
              <a:t> would motivate him by cutting off the hand or foot of one of his children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692696"/>
            <a:ext cx="299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Leon Rom and Kurtz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628800"/>
            <a:ext cx="22733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124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31840" y="1556792"/>
            <a:ext cx="60121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The Men wore </a:t>
            </a:r>
            <a:r>
              <a:rPr lang="en-US" sz="2400" dirty="0">
                <a:latin typeface="Times New Roman"/>
                <a:cs typeface="Times New Roman"/>
              </a:rPr>
              <a:t>a numbered metal disk on a string around their necks. An accountant kept track of how much ivory or rubber each worker brought in.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The Force </a:t>
            </a:r>
            <a:r>
              <a:rPr lang="en-US" sz="2400" dirty="0" err="1">
                <a:latin typeface="Times New Roman"/>
                <a:cs typeface="Times New Roman"/>
              </a:rPr>
              <a:t>Publique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i="1" dirty="0">
                <a:latin typeface="Times New Roman"/>
                <a:cs typeface="Times New Roman"/>
              </a:rPr>
              <a:t>sold </a:t>
            </a:r>
            <a:r>
              <a:rPr lang="en-US" sz="2400" dirty="0">
                <a:latin typeface="Times New Roman"/>
                <a:cs typeface="Times New Roman"/>
              </a:rPr>
              <a:t>the women back to the natives when they were finished in the area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Leopold claimed that his goal was ultimately humanitarian- </a:t>
            </a:r>
            <a:endParaRPr lang="en-US" sz="2400" dirty="0">
              <a:latin typeface="Times New Roman"/>
              <a:cs typeface="Times New Roman"/>
            </a:endParaRPr>
          </a:p>
          <a:p>
            <a:endParaRPr lang="en-US" sz="2400" dirty="0"/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692696"/>
            <a:ext cx="299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Leon Rom and Kurtz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916832"/>
            <a:ext cx="2311400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44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31840" y="1556792"/>
            <a:ext cx="60121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In 1908</a:t>
            </a:r>
            <a:r>
              <a:rPr lang="en-US" sz="2400" dirty="0">
                <a:latin typeface="Times New Roman"/>
                <a:cs typeface="Times New Roman"/>
              </a:rPr>
              <a:t>, Leopold, realizing that his reign in the Congo had come to an end, had all the archives of the Belgian government burned to destroy the evidence of the atrocities. </a:t>
            </a:r>
            <a:r>
              <a:rPr lang="en-US" sz="2400" dirty="0" smtClean="0">
                <a:latin typeface="Times New Roman"/>
                <a:cs typeface="Times New Roman"/>
              </a:rPr>
              <a:t>The </a:t>
            </a:r>
            <a:r>
              <a:rPr lang="en-US" sz="2400" dirty="0">
                <a:latin typeface="Times New Roman"/>
                <a:cs typeface="Times New Roman"/>
              </a:rPr>
              <a:t>fire burned for eight days and nights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Leopold II was </a:t>
            </a:r>
            <a:r>
              <a:rPr lang="en-US" sz="2400" dirty="0">
                <a:latin typeface="Times New Roman"/>
                <a:cs typeface="Times New Roman"/>
              </a:rPr>
              <a:t>responsible for the deaths of between </a:t>
            </a:r>
            <a:r>
              <a:rPr lang="en-US" sz="2400" i="1" dirty="0">
                <a:latin typeface="Times New Roman"/>
                <a:cs typeface="Times New Roman"/>
              </a:rPr>
              <a:t>ten and eleven million </a:t>
            </a:r>
            <a:r>
              <a:rPr lang="en-US" sz="2400" i="1" dirty="0" smtClean="0">
                <a:latin typeface="Times New Roman"/>
                <a:cs typeface="Times New Roman"/>
              </a:rPr>
              <a:t>people </a:t>
            </a:r>
            <a:r>
              <a:rPr lang="en-US" sz="2400" dirty="0">
                <a:latin typeface="Times New Roman"/>
                <a:cs typeface="Times New Roman"/>
              </a:rPr>
              <a:t>in the Belgian Congo.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endParaRPr lang="en-US" sz="2400" dirty="0"/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692696"/>
            <a:ext cx="299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Leon Rom and Kurtz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916832"/>
            <a:ext cx="25400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86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556792"/>
            <a:ext cx="89644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Conrad, author of </a:t>
            </a:r>
            <a:r>
              <a:rPr lang="en-US" sz="2400" i="1" dirty="0">
                <a:latin typeface="Times New Roman"/>
                <a:cs typeface="Times New Roman"/>
              </a:rPr>
              <a:t>Heart of Darkness, </a:t>
            </a:r>
            <a:r>
              <a:rPr lang="en-US" sz="2400" dirty="0">
                <a:latin typeface="Times New Roman"/>
                <a:cs typeface="Times New Roman"/>
              </a:rPr>
              <a:t>said that </a:t>
            </a:r>
            <a:r>
              <a:rPr lang="en-US" sz="2400" i="1" dirty="0">
                <a:latin typeface="Times New Roman"/>
                <a:cs typeface="Times New Roman"/>
              </a:rPr>
              <a:t>Heart of Darkness </a:t>
            </a:r>
            <a:r>
              <a:rPr lang="en-US" sz="2400" dirty="0">
                <a:latin typeface="Times New Roman"/>
                <a:cs typeface="Times New Roman"/>
              </a:rPr>
              <a:t>is a documentary--the things described in it really happened.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Conrad </a:t>
            </a:r>
            <a:r>
              <a:rPr lang="en-US" sz="2400" dirty="0">
                <a:latin typeface="Times New Roman"/>
                <a:cs typeface="Times New Roman"/>
              </a:rPr>
              <a:t>actually did go to the Congo and was the captain of a steamboat on the Congo River. </a:t>
            </a:r>
            <a:r>
              <a:rPr lang="en-US" sz="2400" i="1" dirty="0">
                <a:latin typeface="Times New Roman"/>
                <a:cs typeface="Times New Roman"/>
              </a:rPr>
              <a:t>Heart of Darkness </a:t>
            </a:r>
            <a:r>
              <a:rPr lang="en-US" sz="2400" dirty="0">
                <a:latin typeface="Times New Roman"/>
                <a:cs typeface="Times New Roman"/>
              </a:rPr>
              <a:t>is a record of his experience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Marlow in the novella = Joseph Conrad </a:t>
            </a: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Kurtz </a:t>
            </a:r>
            <a:r>
              <a:rPr lang="en-US" sz="2400" dirty="0">
                <a:latin typeface="Times New Roman"/>
                <a:cs typeface="Times New Roman"/>
              </a:rPr>
              <a:t>in the novella = Leon Rom, head of the Force </a:t>
            </a:r>
            <a:r>
              <a:rPr lang="en-US" sz="2400" dirty="0" err="1">
                <a:latin typeface="Times New Roman"/>
                <a:cs typeface="Times New Roman"/>
              </a:rPr>
              <a:t>Publique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692696"/>
            <a:ext cx="2628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/>
                <a:cs typeface="Times New Roman"/>
              </a:rPr>
              <a:t>Heart of </a:t>
            </a:r>
            <a:r>
              <a:rPr lang="en-US" sz="2400" b="1" i="1" dirty="0">
                <a:latin typeface="Times New Roman"/>
                <a:cs typeface="Times New Roman"/>
              </a:rPr>
              <a:t>D</a:t>
            </a:r>
            <a:r>
              <a:rPr lang="en-US" sz="2400" b="1" i="1" dirty="0" smtClean="0">
                <a:latin typeface="Times New Roman"/>
                <a:cs typeface="Times New Roman"/>
              </a:rPr>
              <a:t>arkness</a:t>
            </a:r>
            <a:endParaRPr lang="en-US" sz="2400" b="1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90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556792"/>
            <a:ext cx="896448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err="1" smtClean="0"/>
              <a:t>To</a:t>
            </a:r>
            <a:r>
              <a:rPr lang="de-DE" sz="2400" dirty="0" smtClean="0"/>
              <a:t> find out </a:t>
            </a:r>
            <a:r>
              <a:rPr lang="de-DE" sz="2400" dirty="0" err="1" smtClean="0"/>
              <a:t>more</a:t>
            </a:r>
            <a:r>
              <a:rPr lang="de-DE" sz="2400" dirty="0" smtClean="0"/>
              <a:t>, Read </a:t>
            </a:r>
          </a:p>
          <a:p>
            <a:endParaRPr lang="de-DE" sz="2400" i="1" dirty="0" smtClean="0"/>
          </a:p>
          <a:p>
            <a:r>
              <a:rPr lang="de-DE" sz="2400" i="1" dirty="0" smtClean="0"/>
              <a:t>King </a:t>
            </a:r>
            <a:r>
              <a:rPr lang="de-DE" sz="2400" i="1" dirty="0" err="1"/>
              <a:t>Leopold's</a:t>
            </a:r>
            <a:r>
              <a:rPr lang="de-DE" sz="2400" i="1" dirty="0"/>
              <a:t> Ghost, </a:t>
            </a:r>
            <a:r>
              <a:rPr lang="de-DE" sz="2400" dirty="0" err="1"/>
              <a:t>by</a:t>
            </a:r>
            <a:r>
              <a:rPr lang="de-DE" sz="2400" dirty="0"/>
              <a:t> Adam Hochschild 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692696"/>
            <a:ext cx="2393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Further Reading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74508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x-none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4066</TotalTime>
  <Words>1311</Words>
  <Application>Microsoft Macintosh PowerPoint</Application>
  <PresentationFormat>On-screen Show (4:3)</PresentationFormat>
  <Paragraphs>163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المحاضرة التمهيدية</vt:lpstr>
      <vt:lpstr>PowerPoint Presentation</vt:lpstr>
      <vt:lpstr>Lecture 9:  Heart of Darkness: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Fouzi Slisli</cp:lastModifiedBy>
  <cp:revision>287</cp:revision>
  <dcterms:created xsi:type="dcterms:W3CDTF">1601-01-01T00:00:00Z</dcterms:created>
  <dcterms:modified xsi:type="dcterms:W3CDTF">2013-10-30T11:09:31Z</dcterms:modified>
</cp:coreProperties>
</file>