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5"/>
  </p:notesMasterIdLst>
  <p:handoutMasterIdLst>
    <p:handoutMasterId r:id="rId16"/>
  </p:handoutMasterIdLst>
  <p:sldIdLst>
    <p:sldId id="286" r:id="rId5"/>
    <p:sldId id="287" r:id="rId6"/>
    <p:sldId id="329" r:id="rId7"/>
    <p:sldId id="337" r:id="rId8"/>
    <p:sldId id="348" r:id="rId9"/>
    <p:sldId id="338" r:id="rId10"/>
    <p:sldId id="339" r:id="rId11"/>
    <p:sldId id="340" r:id="rId12"/>
    <p:sldId id="341" r:id="rId13"/>
    <p:sldId id="28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5" d="100"/>
          <a:sy n="75" d="100"/>
        </p:scale>
        <p:origin x="-1304" y="-5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1882574"/>
            <a:ext cx="9144000" cy="912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The Modern Novel</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83568" y="2130427"/>
            <a:ext cx="7772400" cy="1470025"/>
          </a:xfrm>
        </p:spPr>
        <p:txBody>
          <a:bodyPr/>
          <a:lstStyle/>
          <a:p>
            <a:pPr>
              <a:defRPr/>
            </a:pPr>
            <a:r>
              <a:rPr lang="en-US" b="1" spc="-150" dirty="0" smtClean="0">
                <a:solidFill>
                  <a:srgbClr val="FF0000"/>
                </a:solidFill>
                <a:latin typeface="ae_AlMateen" pitchFamily="2" charset="-78"/>
                <a:cs typeface="ae_AlMateen" pitchFamily="2" charset="-78"/>
              </a:rPr>
              <a:t>Lecture </a:t>
            </a:r>
            <a:r>
              <a:rPr lang="en-US" b="1" spc="-150" dirty="0" smtClean="0">
                <a:solidFill>
                  <a:srgbClr val="FF0000"/>
                </a:solidFill>
                <a:latin typeface="ae_AlMateen" pitchFamily="2" charset="-78"/>
                <a:cs typeface="ae_AlMateen" pitchFamily="2" charset="-78"/>
              </a:rPr>
              <a:t>13: </a:t>
            </a:r>
            <a:r>
              <a:rPr lang="en-US" b="1" spc="-150" dirty="0" smtClean="0">
                <a:solidFill>
                  <a:srgbClr val="FF0000"/>
                </a:solidFill>
                <a:latin typeface="ae_AlMateen" pitchFamily="2" charset="-78"/>
                <a:cs typeface="ae_AlMateen" pitchFamily="2" charset="-78"/>
              </a:rPr>
              <a:t/>
            </a:r>
            <a:br>
              <a:rPr lang="en-US" b="1" spc="-150" dirty="0" smtClean="0">
                <a:solidFill>
                  <a:srgbClr val="FF0000"/>
                </a:solidFill>
                <a:latin typeface="ae_AlMateen" pitchFamily="2" charset="-78"/>
                <a:cs typeface="ae_AlMateen" pitchFamily="2" charset="-78"/>
              </a:rPr>
            </a:br>
            <a:r>
              <a:rPr lang="en-US" b="1" i="1" spc="-150" dirty="0" smtClean="0">
                <a:solidFill>
                  <a:srgbClr val="FF0000"/>
                </a:solidFill>
                <a:latin typeface="ae_AlMateen" pitchFamily="2" charset="-78"/>
                <a:cs typeface="ae_AlMateen" pitchFamily="2" charset="-78"/>
              </a:rPr>
              <a:t>Heart of </a:t>
            </a:r>
            <a:r>
              <a:rPr lang="en-US" b="1" i="1" spc="-150" dirty="0" smtClean="0">
                <a:solidFill>
                  <a:srgbClr val="FF0000"/>
                </a:solidFill>
                <a:latin typeface="ae_AlMateen" pitchFamily="2" charset="-78"/>
                <a:cs typeface="ae_AlMateen" pitchFamily="2" charset="-78"/>
              </a:rPr>
              <a:t>Darkness:</a:t>
            </a:r>
            <a:r>
              <a:rPr lang="en-US" b="1" spc="-150" dirty="0" smtClean="0">
                <a:solidFill>
                  <a:srgbClr val="FF0000"/>
                </a:solidFill>
                <a:latin typeface="ae_AlMateen" pitchFamily="2" charset="-78"/>
                <a:cs typeface="ae_AlMateen" pitchFamily="2" charset="-78"/>
              </a:rPr>
              <a:t> Themes</a:t>
            </a: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The Modern Novel</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412776"/>
            <a:ext cx="8568952" cy="430887"/>
          </a:xfrm>
          <a:prstGeom prst="rect">
            <a:avLst/>
          </a:prstGeom>
          <a:noFill/>
        </p:spPr>
        <p:txBody>
          <a:bodyPr wrap="square" rtlCol="1">
            <a:spAutoFit/>
          </a:bodyPr>
          <a:lstStyle/>
          <a:p>
            <a:pPr>
              <a:lnSpc>
                <a:spcPct val="90000"/>
              </a:lnSpc>
            </a:pPr>
            <a:endParaRPr lang="ru-RU" sz="2400" dirty="0">
              <a:latin typeface="Times New Roman"/>
              <a:cs typeface="Times New Roman"/>
            </a:endParaRPr>
          </a:p>
        </p:txBody>
      </p:sp>
      <p:sp>
        <p:nvSpPr>
          <p:cNvPr id="3" name="TextBox 2"/>
          <p:cNvSpPr txBox="1"/>
          <p:nvPr/>
        </p:nvSpPr>
        <p:spPr>
          <a:xfrm>
            <a:off x="251520" y="476672"/>
            <a:ext cx="8352928" cy="461665"/>
          </a:xfrm>
          <a:prstGeom prst="rect">
            <a:avLst/>
          </a:prstGeom>
          <a:noFill/>
        </p:spPr>
        <p:txBody>
          <a:bodyPr wrap="square" rtlCol="0">
            <a:spAutoFit/>
          </a:bodyPr>
          <a:lstStyle/>
          <a:p>
            <a:pPr algn="ctr"/>
            <a:r>
              <a:rPr lang="en-US" sz="2400" b="1" dirty="0" smtClean="0">
                <a:latin typeface="Times New Roman"/>
                <a:cs typeface="Times New Roman"/>
              </a:rPr>
              <a:t>Colonialism and Imperialism</a:t>
            </a:r>
            <a:endParaRPr lang="en-US" sz="2400" b="1" dirty="0">
              <a:effectLst/>
              <a:latin typeface="Times New Roman"/>
              <a:cs typeface="Times New Roman"/>
            </a:endParaRPr>
          </a:p>
        </p:txBody>
      </p:sp>
      <p:sp>
        <p:nvSpPr>
          <p:cNvPr id="2" name="TextBox 1"/>
          <p:cNvSpPr txBox="1"/>
          <p:nvPr/>
        </p:nvSpPr>
        <p:spPr>
          <a:xfrm>
            <a:off x="0" y="1340768"/>
            <a:ext cx="8748464" cy="3416320"/>
          </a:xfrm>
          <a:prstGeom prst="rect">
            <a:avLst/>
          </a:prstGeom>
          <a:noFill/>
        </p:spPr>
        <p:txBody>
          <a:bodyPr wrap="square" rtlCol="0">
            <a:spAutoFit/>
          </a:bodyPr>
          <a:lstStyle/>
          <a:p>
            <a:pPr marL="342900" indent="-342900" eaLnBrk="1" hangingPunct="1">
              <a:buFont typeface="Wingdings" charset="2"/>
              <a:buChar char="v"/>
              <a:defRPr/>
            </a:pPr>
            <a:r>
              <a:rPr lang="en-US" sz="2400" dirty="0" smtClean="0">
                <a:latin typeface="Times New Roman"/>
                <a:cs typeface="Times New Roman"/>
              </a:rPr>
              <a:t>Perhaps the central theme in </a:t>
            </a:r>
            <a:r>
              <a:rPr lang="en-US" sz="2400" i="1" dirty="0" smtClean="0">
                <a:latin typeface="Times New Roman"/>
                <a:cs typeface="Times New Roman"/>
              </a:rPr>
              <a:t>Heart </a:t>
            </a:r>
            <a:r>
              <a:rPr lang="en-US" sz="2400" i="1" dirty="0">
                <a:latin typeface="Times New Roman"/>
                <a:cs typeface="Times New Roman"/>
              </a:rPr>
              <a:t>of Darkness</a:t>
            </a:r>
            <a:r>
              <a:rPr lang="en-US" sz="2400" dirty="0">
                <a:latin typeface="Times New Roman"/>
                <a:cs typeface="Times New Roman"/>
              </a:rPr>
              <a:t> </a:t>
            </a:r>
            <a:r>
              <a:rPr lang="en-US" sz="2400" dirty="0" smtClean="0">
                <a:latin typeface="Times New Roman"/>
                <a:cs typeface="Times New Roman"/>
              </a:rPr>
              <a:t>is colonialism and imperialism. </a:t>
            </a:r>
          </a:p>
          <a:p>
            <a:pPr marL="342900" indent="-342900" eaLnBrk="1" hangingPunct="1">
              <a:buFont typeface="Wingdings" charset="2"/>
              <a:buChar char="v"/>
              <a:defRPr/>
            </a:pPr>
            <a:endParaRPr lang="en-US" sz="2400" dirty="0">
              <a:latin typeface="Times New Roman"/>
              <a:cs typeface="Times New Roman"/>
            </a:endParaRPr>
          </a:p>
          <a:p>
            <a:pPr marL="342900" indent="-342900" eaLnBrk="1" hangingPunct="1">
              <a:buFont typeface="Wingdings" charset="2"/>
              <a:buChar char="v"/>
              <a:defRPr/>
            </a:pPr>
            <a:r>
              <a:rPr lang="en-US" sz="2400" dirty="0" smtClean="0">
                <a:latin typeface="Times New Roman"/>
                <a:cs typeface="Times New Roman"/>
              </a:rPr>
              <a:t>When Marlow sets off on his adventure in Brussels, the colonization of the Congo is presented as a humanitarian project whose purpose is to help the Africans live in the modern world. This assertion is presented on the Nellie at the opening of the novel and by Marlow’s aunt and seems to be the culture of the company in Brussels. </a:t>
            </a:r>
          </a:p>
        </p:txBody>
      </p:sp>
    </p:spTree>
    <p:extLst>
      <p:ext uri="{BB962C8B-B14F-4D97-AF65-F5344CB8AC3E}">
        <p14:creationId xmlns:p14="http://schemas.microsoft.com/office/powerpoint/2010/main" val="284254616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412776"/>
            <a:ext cx="8568952" cy="430887"/>
          </a:xfrm>
          <a:prstGeom prst="rect">
            <a:avLst/>
          </a:prstGeom>
          <a:noFill/>
        </p:spPr>
        <p:txBody>
          <a:bodyPr wrap="square" rtlCol="1">
            <a:spAutoFit/>
          </a:bodyPr>
          <a:lstStyle/>
          <a:p>
            <a:pPr>
              <a:lnSpc>
                <a:spcPct val="90000"/>
              </a:lnSpc>
            </a:pPr>
            <a:endParaRPr lang="ru-RU" sz="2400" dirty="0">
              <a:latin typeface="Times New Roman"/>
              <a:cs typeface="Times New Roman"/>
            </a:endParaRPr>
          </a:p>
        </p:txBody>
      </p:sp>
      <p:sp>
        <p:nvSpPr>
          <p:cNvPr id="3" name="TextBox 2"/>
          <p:cNvSpPr txBox="1"/>
          <p:nvPr/>
        </p:nvSpPr>
        <p:spPr>
          <a:xfrm>
            <a:off x="251520" y="476672"/>
            <a:ext cx="8352928" cy="461665"/>
          </a:xfrm>
          <a:prstGeom prst="rect">
            <a:avLst/>
          </a:prstGeom>
          <a:noFill/>
        </p:spPr>
        <p:txBody>
          <a:bodyPr wrap="square" rtlCol="0">
            <a:spAutoFit/>
          </a:bodyPr>
          <a:lstStyle/>
          <a:p>
            <a:pPr algn="ctr"/>
            <a:r>
              <a:rPr lang="en-US" sz="2400" b="1" dirty="0" smtClean="0">
                <a:latin typeface="Times New Roman"/>
                <a:cs typeface="Times New Roman"/>
              </a:rPr>
              <a:t>Colonialism and Imperialism</a:t>
            </a:r>
            <a:endParaRPr lang="en-US" sz="2400" b="1" dirty="0">
              <a:effectLst/>
              <a:latin typeface="Times New Roman"/>
              <a:cs typeface="Times New Roman"/>
            </a:endParaRPr>
          </a:p>
        </p:txBody>
      </p:sp>
      <p:sp>
        <p:nvSpPr>
          <p:cNvPr id="2" name="TextBox 1"/>
          <p:cNvSpPr txBox="1"/>
          <p:nvPr/>
        </p:nvSpPr>
        <p:spPr>
          <a:xfrm>
            <a:off x="0" y="1340769"/>
            <a:ext cx="9144000" cy="3785652"/>
          </a:xfrm>
          <a:prstGeom prst="rect">
            <a:avLst/>
          </a:prstGeom>
          <a:noFill/>
        </p:spPr>
        <p:txBody>
          <a:bodyPr wrap="square" rtlCol="0">
            <a:spAutoFit/>
          </a:bodyPr>
          <a:lstStyle/>
          <a:p>
            <a:pPr marL="342900" indent="-342900" eaLnBrk="1" hangingPunct="1">
              <a:buFont typeface="Wingdings" charset="2"/>
              <a:buChar char="v"/>
              <a:defRPr/>
            </a:pPr>
            <a:r>
              <a:rPr lang="en-US" sz="2400" dirty="0" smtClean="0">
                <a:latin typeface="Times New Roman"/>
                <a:cs typeface="Times New Roman"/>
              </a:rPr>
              <a:t>From </a:t>
            </a:r>
            <a:r>
              <a:rPr lang="en-US" sz="2400" dirty="0">
                <a:latin typeface="Times New Roman"/>
                <a:cs typeface="Times New Roman"/>
              </a:rPr>
              <a:t>Belgium to the Congo, and </a:t>
            </a:r>
            <a:r>
              <a:rPr lang="en-US" sz="2400" dirty="0" smtClean="0">
                <a:latin typeface="Times New Roman"/>
                <a:cs typeface="Times New Roman"/>
              </a:rPr>
              <a:t>from </a:t>
            </a:r>
            <a:r>
              <a:rPr lang="en-US" sz="2400" dirty="0">
                <a:latin typeface="Times New Roman"/>
                <a:cs typeface="Times New Roman"/>
              </a:rPr>
              <a:t>the Outer Station to the Central Station and finally up the river to the Inner Station, </a:t>
            </a:r>
            <a:r>
              <a:rPr lang="en-US" sz="2400" dirty="0" smtClean="0">
                <a:latin typeface="Times New Roman"/>
                <a:cs typeface="Times New Roman"/>
              </a:rPr>
              <a:t>Marlow </a:t>
            </a:r>
            <a:r>
              <a:rPr lang="en-US" sz="2400" dirty="0">
                <a:latin typeface="Times New Roman"/>
                <a:cs typeface="Times New Roman"/>
              </a:rPr>
              <a:t>encounters scenes of torture, cruelty, </a:t>
            </a:r>
            <a:r>
              <a:rPr lang="en-US" sz="2400" dirty="0" smtClean="0">
                <a:latin typeface="Times New Roman"/>
                <a:cs typeface="Times New Roman"/>
              </a:rPr>
              <a:t>forced labor, large-scale exploitation and mass-murder. </a:t>
            </a:r>
          </a:p>
          <a:p>
            <a:pPr marL="342900" indent="-342900" eaLnBrk="1" hangingPunct="1">
              <a:buFont typeface="Wingdings" charset="2"/>
              <a:buChar char="v"/>
              <a:defRPr/>
            </a:pPr>
            <a:endParaRPr lang="en-US" sz="2400" dirty="0">
              <a:latin typeface="Times New Roman"/>
              <a:cs typeface="Times New Roman"/>
            </a:endParaRPr>
          </a:p>
          <a:p>
            <a:pPr marL="342900" indent="-342900" eaLnBrk="1" hangingPunct="1">
              <a:buFont typeface="Wingdings" charset="2"/>
              <a:buChar char="v"/>
              <a:defRPr/>
            </a:pPr>
            <a:r>
              <a:rPr lang="en-US" sz="2400" dirty="0" smtClean="0">
                <a:latin typeface="Times New Roman"/>
                <a:cs typeface="Times New Roman"/>
              </a:rPr>
              <a:t>The novel exposes the hypocrisy of colonialism and imperialism. The </a:t>
            </a:r>
            <a:r>
              <a:rPr lang="en-US" sz="2400" dirty="0">
                <a:latin typeface="Times New Roman"/>
                <a:cs typeface="Times New Roman"/>
              </a:rPr>
              <a:t>men who work for the Company describe what they do as “trade,” and their treatment of native Africans is part of a benevolent project of “civilization.” </a:t>
            </a:r>
            <a:endParaRPr lang="en-US" sz="2400" dirty="0" smtClean="0">
              <a:latin typeface="Times New Roman"/>
              <a:cs typeface="Times New Roman"/>
            </a:endParaRPr>
          </a:p>
          <a:p>
            <a:pPr eaLnBrk="1" hangingPunct="1">
              <a:defRPr/>
            </a:pPr>
            <a:endParaRPr lang="en-US" sz="2400" dirty="0">
              <a:latin typeface="Times New Roman"/>
              <a:cs typeface="Times New Roman"/>
            </a:endParaRPr>
          </a:p>
        </p:txBody>
      </p:sp>
    </p:spTree>
    <p:extLst>
      <p:ext uri="{BB962C8B-B14F-4D97-AF65-F5344CB8AC3E}">
        <p14:creationId xmlns:p14="http://schemas.microsoft.com/office/powerpoint/2010/main" val="41316194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412776"/>
            <a:ext cx="8568952" cy="430887"/>
          </a:xfrm>
          <a:prstGeom prst="rect">
            <a:avLst/>
          </a:prstGeom>
          <a:noFill/>
        </p:spPr>
        <p:txBody>
          <a:bodyPr wrap="square" rtlCol="1">
            <a:spAutoFit/>
          </a:bodyPr>
          <a:lstStyle/>
          <a:p>
            <a:pPr>
              <a:lnSpc>
                <a:spcPct val="90000"/>
              </a:lnSpc>
            </a:pPr>
            <a:endParaRPr lang="ru-RU" sz="2400" dirty="0">
              <a:latin typeface="Times New Roman"/>
              <a:cs typeface="Times New Roman"/>
            </a:endParaRPr>
          </a:p>
        </p:txBody>
      </p:sp>
      <p:sp>
        <p:nvSpPr>
          <p:cNvPr id="3" name="TextBox 2"/>
          <p:cNvSpPr txBox="1"/>
          <p:nvPr/>
        </p:nvSpPr>
        <p:spPr>
          <a:xfrm>
            <a:off x="251520" y="476672"/>
            <a:ext cx="8352928" cy="461665"/>
          </a:xfrm>
          <a:prstGeom prst="rect">
            <a:avLst/>
          </a:prstGeom>
          <a:noFill/>
        </p:spPr>
        <p:txBody>
          <a:bodyPr wrap="square" rtlCol="0">
            <a:spAutoFit/>
          </a:bodyPr>
          <a:lstStyle/>
          <a:p>
            <a:pPr algn="ctr"/>
            <a:r>
              <a:rPr lang="en-US" sz="2400" b="1" dirty="0" smtClean="0">
                <a:latin typeface="Times New Roman"/>
                <a:cs typeface="Times New Roman"/>
              </a:rPr>
              <a:t>Colonialism and Imperialism</a:t>
            </a:r>
            <a:endParaRPr lang="en-US" sz="2400" b="1" dirty="0">
              <a:effectLst/>
              <a:latin typeface="Times New Roman"/>
              <a:cs typeface="Times New Roman"/>
            </a:endParaRPr>
          </a:p>
        </p:txBody>
      </p:sp>
      <p:sp>
        <p:nvSpPr>
          <p:cNvPr id="2" name="TextBox 1"/>
          <p:cNvSpPr txBox="1"/>
          <p:nvPr/>
        </p:nvSpPr>
        <p:spPr>
          <a:xfrm>
            <a:off x="0" y="1340769"/>
            <a:ext cx="9144000" cy="2308324"/>
          </a:xfrm>
          <a:prstGeom prst="rect">
            <a:avLst/>
          </a:prstGeom>
          <a:noFill/>
        </p:spPr>
        <p:txBody>
          <a:bodyPr wrap="square" rtlCol="0">
            <a:spAutoFit/>
          </a:bodyPr>
          <a:lstStyle/>
          <a:p>
            <a:pPr marL="342900" indent="-342900" eaLnBrk="1" hangingPunct="1">
              <a:buFont typeface="Wingdings" charset="2"/>
              <a:buChar char="v"/>
              <a:defRPr/>
            </a:pPr>
            <a:r>
              <a:rPr lang="en-US" sz="2400" dirty="0">
                <a:latin typeface="Times New Roman"/>
                <a:cs typeface="Times New Roman"/>
              </a:rPr>
              <a:t>“The word ‘ivory’ rang in the air, was whispered, was sighed. You would think they were praying to it. A taint of imbecile rapacity blew through it all, like a whiff from some corpse. By Jove! I’ve never seen anything so unreal in my life</a:t>
            </a:r>
            <a:r>
              <a:rPr lang="en-US" sz="2400" dirty="0" smtClean="0">
                <a:latin typeface="Times New Roman"/>
                <a:cs typeface="Times New Roman"/>
              </a:rPr>
              <a:t>.” </a:t>
            </a:r>
          </a:p>
          <a:p>
            <a:pPr marL="342900" indent="-342900" eaLnBrk="1" hangingPunct="1">
              <a:buFont typeface="Wingdings" charset="2"/>
              <a:buChar char="v"/>
              <a:defRPr/>
            </a:pPr>
            <a:endParaRPr lang="en-US" sz="2400" dirty="0">
              <a:latin typeface="Times New Roman"/>
              <a:cs typeface="Times New Roman"/>
            </a:endParaRPr>
          </a:p>
          <a:p>
            <a:pPr eaLnBrk="1" hangingPunct="1">
              <a:defRPr/>
            </a:pPr>
            <a:r>
              <a:rPr lang="en-US" sz="2400" dirty="0" smtClean="0">
                <a:latin typeface="Times New Roman"/>
                <a:cs typeface="Times New Roman"/>
              </a:rPr>
              <a:t>Heart of Darkness (Part 1, Section 4)</a:t>
            </a:r>
            <a:endParaRPr lang="en-US" sz="2400" dirty="0">
              <a:latin typeface="Times New Roman"/>
              <a:cs typeface="Times New Roman"/>
            </a:endParaRPr>
          </a:p>
        </p:txBody>
      </p:sp>
    </p:spTree>
    <p:extLst>
      <p:ext uri="{BB962C8B-B14F-4D97-AF65-F5344CB8AC3E}">
        <p14:creationId xmlns:p14="http://schemas.microsoft.com/office/powerpoint/2010/main" val="10374307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412776"/>
            <a:ext cx="8568952" cy="430887"/>
          </a:xfrm>
          <a:prstGeom prst="rect">
            <a:avLst/>
          </a:prstGeom>
          <a:noFill/>
        </p:spPr>
        <p:txBody>
          <a:bodyPr wrap="square" rtlCol="1">
            <a:spAutoFit/>
          </a:bodyPr>
          <a:lstStyle/>
          <a:p>
            <a:pPr>
              <a:lnSpc>
                <a:spcPct val="90000"/>
              </a:lnSpc>
            </a:pPr>
            <a:endParaRPr lang="ru-RU" sz="2400" dirty="0">
              <a:latin typeface="Times New Roman"/>
              <a:cs typeface="Times New Roman"/>
            </a:endParaRPr>
          </a:p>
        </p:txBody>
      </p:sp>
      <p:sp>
        <p:nvSpPr>
          <p:cNvPr id="3" name="TextBox 2"/>
          <p:cNvSpPr txBox="1"/>
          <p:nvPr/>
        </p:nvSpPr>
        <p:spPr>
          <a:xfrm>
            <a:off x="251520" y="476672"/>
            <a:ext cx="8352928" cy="830997"/>
          </a:xfrm>
          <a:prstGeom prst="rect">
            <a:avLst/>
          </a:prstGeom>
          <a:noFill/>
        </p:spPr>
        <p:txBody>
          <a:bodyPr wrap="square" rtlCol="0">
            <a:spAutoFit/>
          </a:bodyPr>
          <a:lstStyle/>
          <a:p>
            <a:endParaRPr lang="en-US" sz="2400" dirty="0"/>
          </a:p>
          <a:p>
            <a:pPr algn="ctr"/>
            <a:r>
              <a:rPr lang="en-US" sz="2400" b="1" dirty="0" smtClean="0">
                <a:latin typeface="Times New Roman"/>
                <a:cs typeface="Times New Roman"/>
              </a:rPr>
              <a:t>Kurtz Vs. The Company</a:t>
            </a:r>
            <a:endParaRPr lang="en-US" sz="2400" b="1" dirty="0">
              <a:latin typeface="Times New Roman"/>
              <a:cs typeface="Times New Roman"/>
            </a:endParaRPr>
          </a:p>
        </p:txBody>
      </p:sp>
      <p:sp>
        <p:nvSpPr>
          <p:cNvPr id="2" name="TextBox 1"/>
          <p:cNvSpPr txBox="1"/>
          <p:nvPr/>
        </p:nvSpPr>
        <p:spPr>
          <a:xfrm>
            <a:off x="0" y="1340768"/>
            <a:ext cx="9144000" cy="4893647"/>
          </a:xfrm>
          <a:prstGeom prst="rect">
            <a:avLst/>
          </a:prstGeom>
          <a:noFill/>
        </p:spPr>
        <p:txBody>
          <a:bodyPr wrap="square" rtlCol="0">
            <a:spAutoFit/>
          </a:bodyPr>
          <a:lstStyle/>
          <a:p>
            <a:pPr marL="342900" indent="-342900" eaLnBrk="1" hangingPunct="1">
              <a:buFont typeface="Wingdings" charset="2"/>
              <a:buChar char="v"/>
              <a:defRPr/>
            </a:pPr>
            <a:r>
              <a:rPr lang="en-US" sz="2400" dirty="0" smtClean="0">
                <a:latin typeface="Times New Roman"/>
                <a:cs typeface="Times New Roman"/>
              </a:rPr>
              <a:t>But the novel also sets against the hypocrisy of the company and the Europeans in general, the model of Kurtz, and Marlow (and Joseph Conrad through him) prefer Kurtz’s honesty to the Company’s and the Europeans’ hypocrisy.</a:t>
            </a:r>
          </a:p>
          <a:p>
            <a:pPr marL="342900" indent="-342900" eaLnBrk="1" hangingPunct="1">
              <a:buFont typeface="Wingdings" charset="2"/>
              <a:buChar char="v"/>
              <a:defRPr/>
            </a:pPr>
            <a:endParaRPr lang="en-US" sz="2400" dirty="0" smtClean="0">
              <a:latin typeface="Times New Roman"/>
              <a:cs typeface="Times New Roman"/>
            </a:endParaRPr>
          </a:p>
          <a:p>
            <a:pPr marL="342900" indent="-342900" eaLnBrk="1" hangingPunct="1">
              <a:buFont typeface="Wingdings" charset="2"/>
              <a:buChar char="v"/>
              <a:defRPr/>
            </a:pPr>
            <a:r>
              <a:rPr lang="en-US" sz="2400" dirty="0" smtClean="0">
                <a:latin typeface="Times New Roman"/>
                <a:cs typeface="Times New Roman"/>
              </a:rPr>
              <a:t>Kurtz</a:t>
            </a:r>
            <a:r>
              <a:rPr lang="en-US" sz="2400" dirty="0">
                <a:latin typeface="Times New Roman"/>
                <a:cs typeface="Times New Roman"/>
              </a:rPr>
              <a:t>, </a:t>
            </a:r>
            <a:r>
              <a:rPr lang="en-US" sz="2400" dirty="0" smtClean="0">
                <a:latin typeface="Times New Roman"/>
                <a:cs typeface="Times New Roman"/>
              </a:rPr>
              <a:t>at least, </a:t>
            </a:r>
            <a:r>
              <a:rPr lang="en-US" sz="2400" dirty="0">
                <a:latin typeface="Times New Roman"/>
                <a:cs typeface="Times New Roman"/>
              </a:rPr>
              <a:t>is open about the fact that he does not trade but rather takes ivory by force, and he describes his own treatment of the natives with the words “suppression” and “extermination”: he does not hide the fact that he rules through violence and intimidation</a:t>
            </a:r>
            <a:r>
              <a:rPr lang="en-US" sz="2400" dirty="0" smtClean="0">
                <a:latin typeface="Times New Roman"/>
                <a:cs typeface="Times New Roman"/>
              </a:rPr>
              <a:t>.</a:t>
            </a:r>
          </a:p>
          <a:p>
            <a:pPr marL="342900" indent="-342900" eaLnBrk="1" hangingPunct="1">
              <a:buFont typeface="Wingdings" charset="2"/>
              <a:buChar char="v"/>
              <a:defRPr/>
            </a:pPr>
            <a:endParaRPr lang="en-US" sz="2400" dirty="0">
              <a:latin typeface="Times New Roman"/>
              <a:cs typeface="Times New Roman"/>
            </a:endParaRPr>
          </a:p>
          <a:p>
            <a:pPr marL="342900" indent="-342900" eaLnBrk="1" hangingPunct="1">
              <a:buFont typeface="Wingdings" charset="2"/>
              <a:buChar char="v"/>
              <a:defRPr/>
            </a:pPr>
            <a:r>
              <a:rPr lang="en-US" sz="2400" dirty="0" smtClean="0">
                <a:latin typeface="Times New Roman"/>
                <a:cs typeface="Times New Roman"/>
              </a:rPr>
              <a:t>Unlike the other Europeans, Kurtz does not claim to be in Africa to “help” the Africans. He is frank about the fact that he is there to steal and plunder ivory. </a:t>
            </a:r>
            <a:endParaRPr lang="en-US" sz="2400" dirty="0">
              <a:latin typeface="Times New Roman"/>
              <a:cs typeface="Times New Roman"/>
            </a:endParaRPr>
          </a:p>
        </p:txBody>
      </p:sp>
    </p:spTree>
    <p:extLst>
      <p:ext uri="{BB962C8B-B14F-4D97-AF65-F5344CB8AC3E}">
        <p14:creationId xmlns:p14="http://schemas.microsoft.com/office/powerpoint/2010/main" val="310529980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412776"/>
            <a:ext cx="8568952" cy="430887"/>
          </a:xfrm>
          <a:prstGeom prst="rect">
            <a:avLst/>
          </a:prstGeom>
          <a:noFill/>
        </p:spPr>
        <p:txBody>
          <a:bodyPr wrap="square" rtlCol="1">
            <a:spAutoFit/>
          </a:bodyPr>
          <a:lstStyle/>
          <a:p>
            <a:pPr>
              <a:lnSpc>
                <a:spcPct val="90000"/>
              </a:lnSpc>
            </a:pPr>
            <a:endParaRPr lang="ru-RU" sz="2400" dirty="0">
              <a:latin typeface="Times New Roman"/>
              <a:cs typeface="Times New Roman"/>
            </a:endParaRPr>
          </a:p>
        </p:txBody>
      </p:sp>
      <p:sp>
        <p:nvSpPr>
          <p:cNvPr id="3" name="TextBox 2"/>
          <p:cNvSpPr txBox="1"/>
          <p:nvPr/>
        </p:nvSpPr>
        <p:spPr>
          <a:xfrm>
            <a:off x="251520" y="476672"/>
            <a:ext cx="8352928" cy="461665"/>
          </a:xfrm>
          <a:prstGeom prst="rect">
            <a:avLst/>
          </a:prstGeom>
          <a:noFill/>
        </p:spPr>
        <p:txBody>
          <a:bodyPr wrap="square" rtlCol="0">
            <a:spAutoFit/>
          </a:bodyPr>
          <a:lstStyle/>
          <a:p>
            <a:pPr algn="ctr"/>
            <a:r>
              <a:rPr lang="en-US" sz="2400" b="1" dirty="0" smtClean="0">
                <a:latin typeface="Times New Roman"/>
                <a:cs typeface="Times New Roman"/>
              </a:rPr>
              <a:t>Kurtz Vs. The Company</a:t>
            </a:r>
            <a:endParaRPr lang="en-US" sz="2400" b="1" dirty="0">
              <a:effectLst/>
              <a:latin typeface="Times New Roman"/>
              <a:cs typeface="Times New Roman"/>
            </a:endParaRPr>
          </a:p>
        </p:txBody>
      </p:sp>
      <p:sp>
        <p:nvSpPr>
          <p:cNvPr id="2" name="TextBox 1"/>
          <p:cNvSpPr txBox="1"/>
          <p:nvPr/>
        </p:nvSpPr>
        <p:spPr>
          <a:xfrm>
            <a:off x="0" y="1340769"/>
            <a:ext cx="9144000" cy="1569660"/>
          </a:xfrm>
          <a:prstGeom prst="rect">
            <a:avLst/>
          </a:prstGeom>
          <a:noFill/>
        </p:spPr>
        <p:txBody>
          <a:bodyPr wrap="square" rtlCol="0">
            <a:spAutoFit/>
          </a:bodyPr>
          <a:lstStyle/>
          <a:p>
            <a:pPr marL="342900" indent="-342900" eaLnBrk="1" hangingPunct="1">
              <a:buFont typeface="Wingdings" charset="2"/>
              <a:buChar char="v"/>
              <a:defRPr/>
            </a:pPr>
            <a:r>
              <a:rPr lang="en-US" sz="2400" dirty="0" smtClean="0">
                <a:latin typeface="Times New Roman"/>
                <a:cs typeface="Times New Roman"/>
              </a:rPr>
              <a:t>Kurtz’ perverse </a:t>
            </a:r>
            <a:r>
              <a:rPr lang="en-US" sz="2400" dirty="0">
                <a:latin typeface="Times New Roman"/>
                <a:cs typeface="Times New Roman"/>
              </a:rPr>
              <a:t>honesty leads to </a:t>
            </a:r>
            <a:r>
              <a:rPr lang="en-US" sz="2400" dirty="0" smtClean="0">
                <a:latin typeface="Times New Roman"/>
                <a:cs typeface="Times New Roman"/>
              </a:rPr>
              <a:t>the success of the Company because he brings them a lot of ivory, but his honesty also brings his downfall, because his honesty exposes </a:t>
            </a:r>
            <a:r>
              <a:rPr lang="en-US" sz="2400" dirty="0">
                <a:latin typeface="Times New Roman"/>
                <a:cs typeface="Times New Roman"/>
              </a:rPr>
              <a:t>the evil practices behind European activity in Africa.</a:t>
            </a:r>
            <a:endParaRPr lang="en-US" sz="2400" dirty="0">
              <a:latin typeface="Times New Roman"/>
              <a:cs typeface="Times New Roman"/>
            </a:endParaRPr>
          </a:p>
        </p:txBody>
      </p:sp>
    </p:spTree>
    <p:extLst>
      <p:ext uri="{BB962C8B-B14F-4D97-AF65-F5344CB8AC3E}">
        <p14:creationId xmlns:p14="http://schemas.microsoft.com/office/powerpoint/2010/main" val="4079475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412776"/>
            <a:ext cx="8568952" cy="430887"/>
          </a:xfrm>
          <a:prstGeom prst="rect">
            <a:avLst/>
          </a:prstGeom>
          <a:noFill/>
        </p:spPr>
        <p:txBody>
          <a:bodyPr wrap="square" rtlCol="1">
            <a:spAutoFit/>
          </a:bodyPr>
          <a:lstStyle/>
          <a:p>
            <a:pPr>
              <a:lnSpc>
                <a:spcPct val="90000"/>
              </a:lnSpc>
            </a:pPr>
            <a:endParaRPr lang="ru-RU" sz="2400" dirty="0">
              <a:latin typeface="Times New Roman"/>
              <a:cs typeface="Times New Roman"/>
            </a:endParaRPr>
          </a:p>
        </p:txBody>
      </p:sp>
      <p:sp>
        <p:nvSpPr>
          <p:cNvPr id="3" name="TextBox 2"/>
          <p:cNvSpPr txBox="1"/>
          <p:nvPr/>
        </p:nvSpPr>
        <p:spPr>
          <a:xfrm>
            <a:off x="251520" y="476672"/>
            <a:ext cx="8352928" cy="461665"/>
          </a:xfrm>
          <a:prstGeom prst="rect">
            <a:avLst/>
          </a:prstGeom>
          <a:noFill/>
        </p:spPr>
        <p:txBody>
          <a:bodyPr wrap="square" rtlCol="0">
            <a:spAutoFit/>
          </a:bodyPr>
          <a:lstStyle/>
          <a:p>
            <a:pPr algn="ctr"/>
            <a:r>
              <a:rPr lang="en-US" sz="2400" b="1" dirty="0" smtClean="0">
                <a:latin typeface="Times New Roman"/>
                <a:cs typeface="Times New Roman"/>
              </a:rPr>
              <a:t>The Africans</a:t>
            </a:r>
            <a:endParaRPr lang="en-US" sz="2400" b="1" dirty="0">
              <a:effectLst/>
              <a:latin typeface="Times New Roman"/>
              <a:cs typeface="Times New Roman"/>
            </a:endParaRPr>
          </a:p>
        </p:txBody>
      </p:sp>
      <p:sp>
        <p:nvSpPr>
          <p:cNvPr id="2" name="TextBox 1"/>
          <p:cNvSpPr txBox="1"/>
          <p:nvPr/>
        </p:nvSpPr>
        <p:spPr>
          <a:xfrm>
            <a:off x="0" y="1340769"/>
            <a:ext cx="9144000" cy="4524315"/>
          </a:xfrm>
          <a:prstGeom prst="rect">
            <a:avLst/>
          </a:prstGeom>
          <a:noFill/>
        </p:spPr>
        <p:txBody>
          <a:bodyPr wrap="square" rtlCol="0">
            <a:spAutoFit/>
          </a:bodyPr>
          <a:lstStyle/>
          <a:p>
            <a:pPr marL="342900" indent="-342900" eaLnBrk="1" hangingPunct="1">
              <a:buFont typeface="Wingdings" charset="2"/>
              <a:buChar char="v"/>
              <a:defRPr/>
            </a:pPr>
            <a:r>
              <a:rPr lang="en-US" sz="2400" dirty="0">
                <a:latin typeface="Times New Roman"/>
                <a:cs typeface="Times New Roman"/>
              </a:rPr>
              <a:t>However, for Marlow as much as for Kurtz or for the Company, Africans in </a:t>
            </a:r>
            <a:r>
              <a:rPr lang="en-US" sz="2400" dirty="0" smtClean="0">
                <a:latin typeface="Times New Roman"/>
                <a:cs typeface="Times New Roman"/>
              </a:rPr>
              <a:t>the novel </a:t>
            </a:r>
            <a:r>
              <a:rPr lang="en-US" sz="2400" dirty="0">
                <a:latin typeface="Times New Roman"/>
                <a:cs typeface="Times New Roman"/>
              </a:rPr>
              <a:t>are mostly objects: Marlow refers to his helmsman as a piece of machinery, and Kurtz’s African mistress is at best a piece of statuary. </a:t>
            </a:r>
            <a:endParaRPr lang="en-US" sz="2400" dirty="0" smtClean="0">
              <a:latin typeface="Times New Roman"/>
              <a:cs typeface="Times New Roman"/>
            </a:endParaRPr>
          </a:p>
          <a:p>
            <a:pPr marL="342900" indent="-342900" eaLnBrk="1" hangingPunct="1">
              <a:buFont typeface="Wingdings" charset="2"/>
              <a:buChar char="v"/>
              <a:defRPr/>
            </a:pPr>
            <a:endParaRPr lang="en-US" sz="2400" dirty="0">
              <a:latin typeface="Times New Roman"/>
              <a:cs typeface="Times New Roman"/>
            </a:endParaRPr>
          </a:p>
          <a:p>
            <a:pPr marL="342900" indent="-342900" eaLnBrk="1" hangingPunct="1">
              <a:buFont typeface="Wingdings" charset="2"/>
              <a:buChar char="v"/>
              <a:defRPr/>
            </a:pPr>
            <a:r>
              <a:rPr lang="en-US" sz="2400" dirty="0" smtClean="0">
                <a:latin typeface="Times New Roman"/>
                <a:cs typeface="Times New Roman"/>
              </a:rPr>
              <a:t>African are also often described in zoological terms (ants, animals, insects, </a:t>
            </a:r>
            <a:r>
              <a:rPr lang="en-US" sz="2400" dirty="0" err="1" smtClean="0">
                <a:latin typeface="Times New Roman"/>
                <a:cs typeface="Times New Roman"/>
              </a:rPr>
              <a:t>etc</a:t>
            </a:r>
            <a:r>
              <a:rPr lang="en-US" sz="2400" dirty="0" smtClean="0">
                <a:latin typeface="Times New Roman"/>
                <a:cs typeface="Times New Roman"/>
              </a:rPr>
              <a:t>) and it </a:t>
            </a:r>
            <a:r>
              <a:rPr lang="en-US" sz="2400" dirty="0">
                <a:latin typeface="Times New Roman"/>
                <a:cs typeface="Times New Roman"/>
              </a:rPr>
              <a:t>can be argued that </a:t>
            </a:r>
            <a:r>
              <a:rPr lang="en-US" sz="2400" i="1" dirty="0">
                <a:latin typeface="Times New Roman"/>
                <a:cs typeface="Times New Roman"/>
              </a:rPr>
              <a:t>Heart of Darkness</a:t>
            </a:r>
            <a:r>
              <a:rPr lang="en-US" sz="2400" dirty="0">
                <a:latin typeface="Times New Roman"/>
                <a:cs typeface="Times New Roman"/>
              </a:rPr>
              <a:t> participates in </a:t>
            </a:r>
            <a:r>
              <a:rPr lang="en-US" sz="2400" dirty="0" smtClean="0">
                <a:latin typeface="Times New Roman"/>
                <a:cs typeface="Times New Roman"/>
              </a:rPr>
              <a:t>the dehumanization of the Africans. Notice that no African is allowed to speak in the novel, and they are often portrayed as sub-humans and primitives. They just make primitive sounds, but they never talk. </a:t>
            </a:r>
          </a:p>
          <a:p>
            <a:pPr marL="342900" indent="-342900" eaLnBrk="1" hangingPunct="1">
              <a:buFont typeface="Wingdings" charset="2"/>
              <a:buChar char="v"/>
              <a:defRPr/>
            </a:pPr>
            <a:endParaRPr lang="en-US" sz="2400" dirty="0">
              <a:latin typeface="Times New Roman"/>
              <a:cs typeface="Times New Roman"/>
            </a:endParaRPr>
          </a:p>
          <a:p>
            <a:pPr eaLnBrk="1" hangingPunct="1">
              <a:defRPr/>
            </a:pPr>
            <a:endParaRPr lang="en-US" sz="2400" dirty="0">
              <a:latin typeface="Times New Roman"/>
              <a:cs typeface="Times New Roman"/>
            </a:endParaRPr>
          </a:p>
        </p:txBody>
      </p:sp>
    </p:spTree>
    <p:extLst>
      <p:ext uri="{BB962C8B-B14F-4D97-AF65-F5344CB8AC3E}">
        <p14:creationId xmlns:p14="http://schemas.microsoft.com/office/powerpoint/2010/main" val="385683432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7504" y="1412776"/>
            <a:ext cx="8568952" cy="430887"/>
          </a:xfrm>
          <a:prstGeom prst="rect">
            <a:avLst/>
          </a:prstGeom>
          <a:noFill/>
        </p:spPr>
        <p:txBody>
          <a:bodyPr wrap="square" rtlCol="1">
            <a:spAutoFit/>
          </a:bodyPr>
          <a:lstStyle/>
          <a:p>
            <a:pPr>
              <a:lnSpc>
                <a:spcPct val="90000"/>
              </a:lnSpc>
            </a:pPr>
            <a:endParaRPr lang="ru-RU" sz="2400" dirty="0">
              <a:latin typeface="Times New Roman"/>
              <a:cs typeface="Times New Roman"/>
            </a:endParaRPr>
          </a:p>
        </p:txBody>
      </p:sp>
      <p:sp>
        <p:nvSpPr>
          <p:cNvPr id="3" name="TextBox 2"/>
          <p:cNvSpPr txBox="1"/>
          <p:nvPr/>
        </p:nvSpPr>
        <p:spPr>
          <a:xfrm>
            <a:off x="251520" y="476672"/>
            <a:ext cx="8352928" cy="461665"/>
          </a:xfrm>
          <a:prstGeom prst="rect">
            <a:avLst/>
          </a:prstGeom>
          <a:noFill/>
        </p:spPr>
        <p:txBody>
          <a:bodyPr wrap="square" rtlCol="0">
            <a:spAutoFit/>
          </a:bodyPr>
          <a:lstStyle/>
          <a:p>
            <a:pPr algn="ctr"/>
            <a:r>
              <a:rPr lang="en-US" sz="2400" b="1" dirty="0" smtClean="0">
                <a:latin typeface="Times New Roman"/>
                <a:cs typeface="Times New Roman"/>
              </a:rPr>
              <a:t>The Africans</a:t>
            </a:r>
            <a:endParaRPr lang="en-US" sz="2400" b="1" dirty="0">
              <a:effectLst/>
              <a:latin typeface="Times New Roman"/>
              <a:cs typeface="Times New Roman"/>
            </a:endParaRPr>
          </a:p>
        </p:txBody>
      </p:sp>
      <p:sp>
        <p:nvSpPr>
          <p:cNvPr id="2" name="TextBox 1"/>
          <p:cNvSpPr txBox="1"/>
          <p:nvPr/>
        </p:nvSpPr>
        <p:spPr>
          <a:xfrm>
            <a:off x="107504" y="1412777"/>
            <a:ext cx="9036496" cy="4524315"/>
          </a:xfrm>
          <a:prstGeom prst="rect">
            <a:avLst/>
          </a:prstGeom>
          <a:noFill/>
        </p:spPr>
        <p:txBody>
          <a:bodyPr wrap="square" rtlCol="0">
            <a:spAutoFit/>
          </a:bodyPr>
          <a:lstStyle/>
          <a:p>
            <a:pPr marL="342900" indent="-342900" eaLnBrk="1" hangingPunct="1">
              <a:buFont typeface="Wingdings" charset="2"/>
              <a:buChar char="v"/>
              <a:defRPr/>
            </a:pPr>
            <a:r>
              <a:rPr lang="en-US" sz="2400" dirty="0">
                <a:latin typeface="Times New Roman"/>
                <a:cs typeface="Times New Roman"/>
              </a:rPr>
              <a:t>“It was unearthly, and the men were—No, they were not inhuman. Well, you know, that was the worst of it—the suspicion of their not being inhuman. It would come slowly to one. They howled and leaped, and spun, and made horrid faces; but what thrilled you was just the thought of their humanity—like yours—the thought of your remote kinship with this wild and passionate uproar. Ugly. Yes, it was ugly enough; but if you were man enough you would admit to yourself that there was in you just the faintest trace of a response to the terrible frankness of that noise, a dim suspicion of there being a meaning in it which you—you so remote from the night of first ages—could comprehend. And why not?</a:t>
            </a:r>
            <a:r>
              <a:rPr lang="en-US" sz="2400" dirty="0" smtClean="0">
                <a:latin typeface="Times New Roman"/>
                <a:cs typeface="Times New Roman"/>
              </a:rPr>
              <a:t>”</a:t>
            </a:r>
          </a:p>
          <a:p>
            <a:pPr eaLnBrk="1" hangingPunct="1">
              <a:defRPr/>
            </a:pPr>
            <a:r>
              <a:rPr lang="en-US" sz="2400" i="1" dirty="0" smtClean="0">
                <a:latin typeface="Times New Roman"/>
                <a:cs typeface="Times New Roman"/>
              </a:rPr>
              <a:t>Heart of Darkness</a:t>
            </a:r>
            <a:endParaRPr lang="en-US" sz="2400" i="1" dirty="0">
              <a:latin typeface="Times New Roman"/>
              <a:cs typeface="Times New Roman"/>
            </a:endParaRPr>
          </a:p>
        </p:txBody>
      </p:sp>
    </p:spTree>
    <p:extLst>
      <p:ext uri="{BB962C8B-B14F-4D97-AF65-F5344CB8AC3E}">
        <p14:creationId xmlns:p14="http://schemas.microsoft.com/office/powerpoint/2010/main" val="6342628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5140</TotalTime>
  <Words>741</Words>
  <Application>Microsoft Macintosh PowerPoint</Application>
  <PresentationFormat>On-screen Show (4:3)</PresentationFormat>
  <Paragraphs>49</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المحاضرة التمهيدية</vt:lpstr>
      <vt:lpstr>PowerPoint Presentation</vt:lpstr>
      <vt:lpstr>Lecture 13:  Heart of Darkness: Themes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Fouzi Slisli</cp:lastModifiedBy>
  <cp:revision>319</cp:revision>
  <dcterms:created xsi:type="dcterms:W3CDTF">1601-01-01T00:00:00Z</dcterms:created>
  <dcterms:modified xsi:type="dcterms:W3CDTF">2013-11-10T22:13:40Z</dcterms:modified>
</cp:coreProperties>
</file>