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7" r:id="rId4"/>
    <p:sldId id="259" r:id="rId5"/>
    <p:sldId id="287" r:id="rId6"/>
    <p:sldId id="290" r:id="rId7"/>
    <p:sldId id="297" r:id="rId8"/>
    <p:sldId id="298" r:id="rId9"/>
    <p:sldId id="266" r:id="rId1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90" d="100"/>
          <a:sy n="90" d="100"/>
        </p:scale>
        <p:origin x="300" y="86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2/3/2014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2007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62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836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5743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1293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8066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0691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4732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28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rnesandnoble.com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>
              <a:defRPr/>
            </a:pP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Syntax &amp; Morphology</a:t>
            </a:r>
          </a:p>
          <a:p>
            <a:pPr algn="ctr" rtl="0">
              <a:defRPr/>
            </a:pPr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Dr. Abdullah Al-</a:t>
            </a:r>
            <a:r>
              <a:rPr lang="en-US" sz="2800" b="1" dirty="0" err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M</a:t>
            </a:r>
            <a:r>
              <a:rPr lang="en-US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ulhim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944C7FA-FAE0-4956-BFC5-28CA2F4D8C1B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First Lecture</a:t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Syntax &amp; Morphology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 Course Content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B9C49D-7705-4461-AFFE-CE25E9EDDD09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762000" y="1905000"/>
            <a:ext cx="8382000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ar-SA" dirty="0" smtClean="0"/>
              <a:t> </a:t>
            </a:r>
            <a:r>
              <a:rPr lang="en-US" dirty="0"/>
              <a:t>“</a:t>
            </a:r>
            <a:r>
              <a:rPr lang="en-US" b="1" dirty="0"/>
              <a:t>Syntax and Morphology</a:t>
            </a:r>
            <a:r>
              <a:rPr lang="en-US" dirty="0"/>
              <a:t>” is the third and last course on English grammar and syntax. It introduces the main advances in English generative syntax. </a:t>
            </a:r>
            <a:r>
              <a:rPr lang="en-US" dirty="0" smtClean="0"/>
              <a:t>It covers different aspects of Transformational Generative Grammar and the recent </a:t>
            </a:r>
            <a:r>
              <a:rPr lang="en-US" dirty="0"/>
              <a:t>advances in minimal grammar and Universal Grammar. The course includes a survey of the main methods of morphology and </a:t>
            </a:r>
            <a:r>
              <a:rPr lang="en-US" dirty="0" smtClean="0"/>
              <a:t>word-formation.  </a:t>
            </a:r>
            <a:endParaRPr lang="en-US" dirty="0"/>
          </a:p>
          <a:p>
            <a:pPr algn="l" rtl="0"/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eaLnBrk="1" hangingPunct="1">
              <a:defRPr/>
            </a:pPr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C00000"/>
                </a:solidFill>
                <a:cs typeface="Arial" pitchFamily="34" charset="0"/>
              </a:rPr>
              <a:t>Course Rationale</a:t>
            </a:r>
            <a:endParaRPr lang="ar-SA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16389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2D1744AB-0691-4534-A7E8-9CF735291F38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85800" y="2274838"/>
            <a:ext cx="67437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dirty="0"/>
              <a:t>This course has been suggested because</a:t>
            </a:r>
            <a:r>
              <a:rPr lang="en-US" dirty="0" smtClean="0"/>
              <a:t>:</a:t>
            </a:r>
          </a:p>
          <a:p>
            <a:pPr algn="l" rtl="0"/>
            <a:r>
              <a:rPr lang="en-US" dirty="0" smtClean="0"/>
              <a:t> </a:t>
            </a:r>
            <a:endParaRPr lang="en-US" dirty="0"/>
          </a:p>
          <a:p>
            <a:pPr marL="342900" indent="-342900" algn="l" rtl="0">
              <a:buAutoNum type="arabicParenR"/>
            </a:pPr>
            <a:r>
              <a:rPr lang="en-US" dirty="0" smtClean="0"/>
              <a:t>It </a:t>
            </a:r>
            <a:r>
              <a:rPr lang="en-US" dirty="0"/>
              <a:t>provides a </a:t>
            </a:r>
            <a:r>
              <a:rPr lang="en-US" dirty="0" smtClean="0"/>
              <a:t>quick </a:t>
            </a:r>
            <a:r>
              <a:rPr lang="en-US" dirty="0"/>
              <a:t>review of the theory of syntax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 smtClean="0"/>
              <a:t> </a:t>
            </a:r>
          </a:p>
          <a:p>
            <a:pPr algn="l" rtl="0"/>
            <a:r>
              <a:rPr lang="en-US" dirty="0" smtClean="0"/>
              <a:t>2</a:t>
            </a:r>
            <a:r>
              <a:rPr lang="en-US" dirty="0"/>
              <a:t>) </a:t>
            </a:r>
            <a:r>
              <a:rPr lang="en-US" dirty="0" smtClean="0"/>
              <a:t>It </a:t>
            </a:r>
            <a:r>
              <a:rPr lang="en-US" dirty="0"/>
              <a:t>introduces students to the recent advances in the study of </a:t>
            </a:r>
            <a:r>
              <a:rPr lang="en-US" dirty="0" smtClean="0"/>
              <a:t>grammar.</a:t>
            </a:r>
          </a:p>
          <a:p>
            <a:pPr algn="l" rtl="0"/>
            <a:r>
              <a:rPr lang="en-US" dirty="0" smtClean="0"/>
              <a:t>  </a:t>
            </a:r>
          </a:p>
          <a:p>
            <a:pPr algn="l" rtl="0"/>
            <a:r>
              <a:rPr lang="en-US" dirty="0" smtClean="0"/>
              <a:t>3</a:t>
            </a:r>
            <a:r>
              <a:rPr lang="en-US" dirty="0"/>
              <a:t>) It is needed for understanding grammatical theories and pursuing scholarship in this vital area of Linguistics.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eaLnBrk="1" hangingPunct="1">
              <a:defRPr/>
            </a:pPr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C00000"/>
                </a:solidFill>
                <a:cs typeface="Arial" pitchFamily="34" charset="0"/>
              </a:rPr>
              <a:t>Course Objectives</a:t>
            </a:r>
            <a:endParaRPr lang="ar-SA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1741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47C40C6-D5F8-4191-AB56-B405450CCCF2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85800" y="1859340"/>
            <a:ext cx="67437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dirty="0"/>
              <a:t>By the end of the course, students should be able to</a:t>
            </a:r>
            <a:r>
              <a:rPr lang="en-US" dirty="0" smtClean="0"/>
              <a:t>:</a:t>
            </a:r>
          </a:p>
          <a:p>
            <a:pPr algn="l" rtl="0"/>
            <a:r>
              <a:rPr lang="en-US" dirty="0" smtClean="0"/>
              <a:t> </a:t>
            </a:r>
          </a:p>
          <a:p>
            <a:pPr marL="342900" indent="-342900" algn="l" rtl="0">
              <a:buAutoNum type="arabicParenR"/>
            </a:pPr>
            <a:r>
              <a:rPr lang="en-US" dirty="0" smtClean="0"/>
              <a:t>Demonstrate </a:t>
            </a:r>
            <a:r>
              <a:rPr lang="en-US" dirty="0"/>
              <a:t>knowledge of the stages and </a:t>
            </a:r>
            <a:r>
              <a:rPr lang="en-US" dirty="0" smtClean="0"/>
              <a:t>development of </a:t>
            </a:r>
          </a:p>
          <a:p>
            <a:pPr algn="l" rtl="0"/>
            <a:r>
              <a:rPr lang="en-US" dirty="0" smtClean="0"/>
              <a:t> Transformational </a:t>
            </a:r>
            <a:r>
              <a:rPr lang="en-US" dirty="0"/>
              <a:t>Generative Grammar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 smtClean="0"/>
              <a:t>   </a:t>
            </a:r>
            <a:endParaRPr lang="en-US" dirty="0"/>
          </a:p>
          <a:p>
            <a:pPr lvl="0" algn="l" rtl="0"/>
            <a:r>
              <a:rPr lang="en-US" dirty="0" smtClean="0"/>
              <a:t>2) Show </a:t>
            </a:r>
            <a:r>
              <a:rPr lang="en-US" dirty="0"/>
              <a:t>knowledge of the recent advances in </a:t>
            </a:r>
            <a:r>
              <a:rPr lang="en-US" dirty="0" smtClean="0"/>
              <a:t>minimal and </a:t>
            </a:r>
            <a:r>
              <a:rPr lang="en-US" dirty="0"/>
              <a:t>Universal Grammar.  </a:t>
            </a:r>
            <a:endParaRPr lang="en-US" dirty="0" smtClean="0"/>
          </a:p>
          <a:p>
            <a:pPr lvl="0" algn="l" rtl="0"/>
            <a:endParaRPr lang="en-US" dirty="0"/>
          </a:p>
          <a:p>
            <a:pPr lvl="0" algn="l" rtl="0"/>
            <a:r>
              <a:rPr lang="en-US" dirty="0" smtClean="0"/>
              <a:t>3) Apply Generative Grammar </a:t>
            </a:r>
            <a:r>
              <a:rPr lang="en-US" dirty="0"/>
              <a:t>techniques in analyzing English structure</a:t>
            </a:r>
            <a:r>
              <a:rPr lang="en-US" dirty="0" smtClean="0"/>
              <a:t>.</a:t>
            </a:r>
          </a:p>
          <a:p>
            <a:pPr lvl="0" algn="l" rtl="0"/>
            <a:r>
              <a:rPr lang="en-US" dirty="0" smtClean="0"/>
              <a:t>      </a:t>
            </a:r>
            <a:endParaRPr lang="en-US" dirty="0"/>
          </a:p>
          <a:p>
            <a:pPr algn="l"/>
            <a:r>
              <a:rPr lang="en-US" dirty="0" smtClean="0"/>
              <a:t>4) Discuss </a:t>
            </a:r>
            <a:r>
              <a:rPr lang="en-US" dirty="0"/>
              <a:t>and compare various linguistic, social and psychological theories of grammar.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FF0000"/>
                </a:solidFill>
                <a:cs typeface="Arial" pitchFamily="34" charset="0"/>
              </a:rPr>
              <a:t>Teaching Methods</a:t>
            </a:r>
            <a:endParaRPr lang="ar-SA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946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56C26B8-8F63-422F-A9D6-790A67BAAE87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85800" y="2274838"/>
            <a:ext cx="67437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dirty="0"/>
              <a:t>The course makes use of the following </a:t>
            </a:r>
            <a:r>
              <a:rPr lang="en-US" dirty="0" smtClean="0"/>
              <a:t>teaching methods &amp; techniques:</a:t>
            </a:r>
          </a:p>
          <a:p>
            <a:pPr algn="l" rtl="0"/>
            <a:endParaRPr lang="en-US" dirty="0"/>
          </a:p>
          <a:p>
            <a:pPr marL="342900" lvl="0" indent="-342900" algn="l" rtl="0">
              <a:buAutoNum type="arabicParenR"/>
            </a:pPr>
            <a:r>
              <a:rPr lang="en-US" dirty="0" smtClean="0"/>
              <a:t>Lectures.</a:t>
            </a:r>
          </a:p>
          <a:p>
            <a:pPr lvl="0" algn="l" rtl="0"/>
            <a:endParaRPr lang="en-US" dirty="0"/>
          </a:p>
          <a:p>
            <a:pPr lvl="0" algn="l" rtl="0"/>
            <a:r>
              <a:rPr lang="en-US" dirty="0" smtClean="0"/>
              <a:t>2) Handouts.</a:t>
            </a:r>
          </a:p>
          <a:p>
            <a:pPr lvl="0" algn="l" rtl="0"/>
            <a:endParaRPr lang="en-US" dirty="0"/>
          </a:p>
          <a:p>
            <a:pPr lvl="0" algn="l" rtl="0"/>
            <a:r>
              <a:rPr lang="en-US" dirty="0" smtClean="0"/>
              <a:t>3) Hands-on applications.</a:t>
            </a:r>
          </a:p>
          <a:p>
            <a:pPr lvl="0" algn="l" rtl="0"/>
            <a:r>
              <a:rPr lang="en-US" dirty="0" smtClean="0"/>
              <a:t>   </a:t>
            </a:r>
            <a:endParaRPr lang="en-US" dirty="0"/>
          </a:p>
          <a:p>
            <a:pPr lvl="0" algn="l" rtl="0"/>
            <a:r>
              <a:rPr lang="en-US" dirty="0" smtClean="0"/>
              <a:t>4) Students’ feedback.</a:t>
            </a:r>
          </a:p>
          <a:p>
            <a:pPr lvl="0" algn="l" rtl="0"/>
            <a:r>
              <a:rPr lang="en-US" dirty="0" smtClean="0"/>
              <a:t>    </a:t>
            </a:r>
            <a:endParaRPr lang="en-US" dirty="0"/>
          </a:p>
          <a:p>
            <a:pPr lvl="0" algn="l" rtl="0"/>
            <a:r>
              <a:rPr lang="en-US" dirty="0" smtClean="0"/>
              <a:t>5) Class </a:t>
            </a:r>
            <a:r>
              <a:rPr lang="en-US" dirty="0"/>
              <a:t>Quizzes and assignments.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  <a:noFill/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 eaLnBrk="1" hangingPunct="1">
              <a:defRPr/>
            </a:pPr>
            <a:r>
              <a:rPr lang="ar-SA" sz="36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cs typeface="Arial" pitchFamily="34" charset="0"/>
              </a:rPr>
              <a:t>Course Evaluation</a:t>
            </a:r>
            <a:endParaRPr lang="ar-SA" sz="36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3557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119A0988-DAAB-4C93-9E00-3CE9F137346A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9600" y="1859340"/>
            <a:ext cx="68199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endParaRPr lang="en-US" dirty="0" smtClean="0"/>
          </a:p>
          <a:p>
            <a:pPr marL="342900" lvl="0" indent="-342900" algn="l" rtl="0">
              <a:buAutoNum type="arabicParenR"/>
            </a:pPr>
            <a:r>
              <a:rPr lang="en-US" dirty="0" smtClean="0"/>
              <a:t>Attendance &amp; Participation</a:t>
            </a:r>
            <a:r>
              <a:rPr lang="en-US" dirty="0"/>
              <a:t> </a:t>
            </a:r>
            <a:r>
              <a:rPr lang="en-US" dirty="0" smtClean="0"/>
              <a:t>                           10% </a:t>
            </a:r>
          </a:p>
          <a:p>
            <a:pPr lvl="0" algn="l" rtl="0"/>
            <a:endParaRPr lang="en-US" dirty="0" smtClean="0"/>
          </a:p>
          <a:p>
            <a:pPr lvl="0" algn="l" rtl="0"/>
            <a:r>
              <a:rPr lang="en-US" dirty="0" smtClean="0"/>
              <a:t>2)  Participation</a:t>
            </a:r>
            <a:r>
              <a:rPr lang="en-US" dirty="0"/>
              <a:t>	</a:t>
            </a:r>
            <a:r>
              <a:rPr lang="en-US" dirty="0" smtClean="0"/>
              <a:t>                                               10%</a:t>
            </a:r>
          </a:p>
          <a:p>
            <a:pPr lvl="0" algn="l" rtl="0"/>
            <a:endParaRPr lang="en-US" dirty="0"/>
          </a:p>
          <a:p>
            <a:pPr lvl="0" algn="l" rtl="0"/>
            <a:r>
              <a:rPr lang="en-US" dirty="0" smtClean="0"/>
              <a:t>3)  Assignments </a:t>
            </a:r>
            <a:r>
              <a:rPr lang="en-US" dirty="0"/>
              <a:t>	 		</a:t>
            </a:r>
            <a:r>
              <a:rPr lang="en-US" dirty="0" smtClean="0"/>
              <a:t>                  10%</a:t>
            </a:r>
          </a:p>
          <a:p>
            <a:pPr lvl="0" algn="l" rtl="0"/>
            <a:endParaRPr lang="en-US" dirty="0"/>
          </a:p>
          <a:p>
            <a:pPr lvl="0" algn="l" rtl="0"/>
            <a:r>
              <a:rPr lang="en-US" dirty="0" smtClean="0"/>
              <a:t>4)  Final </a:t>
            </a:r>
            <a:r>
              <a:rPr lang="en-US" dirty="0"/>
              <a:t>Exam			</a:t>
            </a:r>
            <a:r>
              <a:rPr lang="en-US" dirty="0" smtClean="0"/>
              <a:t>                  70%</a:t>
            </a:r>
          </a:p>
          <a:p>
            <a:pPr lvl="0" algn="l" rtl="0"/>
            <a:r>
              <a:rPr lang="en-US" dirty="0"/>
              <a:t>	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l" eaLnBrk="1" hangingPunct="1"/>
            <a:r>
              <a:rPr lang="en-US" sz="2800" b="1" dirty="0" smtClean="0">
                <a:solidFill>
                  <a:srgbClr val="FF0000"/>
                </a:solidFill>
                <a:cs typeface="Arial" pitchFamily="34" charset="0"/>
              </a:rPr>
              <a:t> Textbooks &amp; References</a:t>
            </a:r>
            <a:endParaRPr lang="ar-SA" sz="28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DFB28CE0-722C-447B-87E1-5CA7741638F5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38200" y="1046261"/>
            <a:ext cx="8077200" cy="3647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1- Main Textbook: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English Syntax: An Introduction Dick,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Heabelin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(2008). 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English Syntax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New York, Organ House Books.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Carstaubrs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-McCarthy, Andrew (2002). 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An Introduction to English Morphology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Edinburgh, Edinburgh University Press.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2- Reference(s):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Dick,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Heabelin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(2008). 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English Syntax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New York, Organ House Books.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Hendrick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Randall (2003). 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Minimalist Syntax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New York, John &amp; Sons, Incorporated.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3- Websites:  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3"/>
              </a:rPr>
              <a:t>WWW.barnesandnoble.com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KFU Webcity material.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Saudi Universities online resources (Internet site) 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1721</TotalTime>
  <Words>388</Words>
  <Application>Microsoft Office PowerPoint</Application>
  <PresentationFormat>A4 Paper (210x297 mm)</PresentationFormat>
  <Paragraphs>100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 First Lecture Syntax &amp; Morphology</vt:lpstr>
      <vt:lpstr> Course Content</vt:lpstr>
      <vt:lpstr> Course Rationale</vt:lpstr>
      <vt:lpstr> Course Objectives</vt:lpstr>
      <vt:lpstr>Teaching Methods</vt:lpstr>
      <vt:lpstr> Course Evaluation</vt:lpstr>
      <vt:lpstr> Textbooks &amp; References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toshiba</cp:lastModifiedBy>
  <cp:revision>129</cp:revision>
  <dcterms:created xsi:type="dcterms:W3CDTF">2009-10-14T19:14:34Z</dcterms:created>
  <dcterms:modified xsi:type="dcterms:W3CDTF">2014-02-02T22:17:24Z</dcterms:modified>
</cp:coreProperties>
</file>