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20"/>
  </p:notesMasterIdLst>
  <p:handoutMasterIdLst>
    <p:handoutMasterId r:id="rId21"/>
  </p:handoutMasterIdLst>
  <p:sldIdLst>
    <p:sldId id="286" r:id="rId5"/>
    <p:sldId id="287" r:id="rId6"/>
    <p:sldId id="289" r:id="rId7"/>
    <p:sldId id="290" r:id="rId8"/>
    <p:sldId id="291" r:id="rId9"/>
    <p:sldId id="292" r:id="rId10"/>
    <p:sldId id="293" r:id="rId11"/>
    <p:sldId id="294" r:id="rId12"/>
    <p:sldId id="295" r:id="rId13"/>
    <p:sldId id="296" r:id="rId14"/>
    <p:sldId id="297" r:id="rId15"/>
    <p:sldId id="298" r:id="rId16"/>
    <p:sldId id="276" r:id="rId17"/>
    <p:sldId id="269" r:id="rId18"/>
    <p:sldId id="288" r:id="rId1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34" autoAdjust="0"/>
    <p:restoredTop sz="94660" autoAdjust="0"/>
  </p:normalViewPr>
  <p:slideViewPr>
    <p:cSldViewPr>
      <p:cViewPr>
        <p:scale>
          <a:sx n="76" d="100"/>
          <a:sy n="76" d="100"/>
        </p:scale>
        <p:origin x="-300" y="47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extLst>
      <p:ext uri="{BB962C8B-B14F-4D97-AF65-F5344CB8AC3E}">
        <p14:creationId xmlns:p14="http://schemas.microsoft.com/office/powerpoint/2010/main" val="2735817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extLst>
      <p:ext uri="{BB962C8B-B14F-4D97-AF65-F5344CB8AC3E}">
        <p14:creationId xmlns:p14="http://schemas.microsoft.com/office/powerpoint/2010/main" val="33716235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2</a:t>
            </a:fld>
            <a:endParaRPr lang="en-US" dirty="0"/>
          </a:p>
        </p:txBody>
      </p:sp>
    </p:spTree>
    <p:extLst>
      <p:ext uri="{BB962C8B-B14F-4D97-AF65-F5344CB8AC3E}">
        <p14:creationId xmlns:p14="http://schemas.microsoft.com/office/powerpoint/2010/main" val="30884737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3</a:t>
            </a:fld>
            <a:endParaRPr lang="en-US" dirty="0"/>
          </a:p>
        </p:txBody>
      </p:sp>
    </p:spTree>
    <p:extLst>
      <p:ext uri="{BB962C8B-B14F-4D97-AF65-F5344CB8AC3E}">
        <p14:creationId xmlns:p14="http://schemas.microsoft.com/office/powerpoint/2010/main" val="25155045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4</a:t>
            </a:fld>
            <a:endParaRPr lang="en-US" dirty="0"/>
          </a:p>
        </p:txBody>
      </p:sp>
    </p:spTree>
    <p:extLst>
      <p:ext uri="{BB962C8B-B14F-4D97-AF65-F5344CB8AC3E}">
        <p14:creationId xmlns:p14="http://schemas.microsoft.com/office/powerpoint/2010/main" val="30617650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5</a:t>
            </a:fld>
            <a:endParaRPr lang="en-US" dirty="0"/>
          </a:p>
        </p:txBody>
      </p:sp>
    </p:spTree>
    <p:extLst>
      <p:ext uri="{BB962C8B-B14F-4D97-AF65-F5344CB8AC3E}">
        <p14:creationId xmlns:p14="http://schemas.microsoft.com/office/powerpoint/2010/main" val="10887225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6</a:t>
            </a:fld>
            <a:endParaRPr lang="en-US" dirty="0"/>
          </a:p>
        </p:txBody>
      </p:sp>
    </p:spTree>
    <p:extLst>
      <p:ext uri="{BB962C8B-B14F-4D97-AF65-F5344CB8AC3E}">
        <p14:creationId xmlns:p14="http://schemas.microsoft.com/office/powerpoint/2010/main" val="25964394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7</a:t>
            </a:fld>
            <a:endParaRPr lang="en-US" dirty="0"/>
          </a:p>
        </p:txBody>
      </p:sp>
    </p:spTree>
    <p:extLst>
      <p:ext uri="{BB962C8B-B14F-4D97-AF65-F5344CB8AC3E}">
        <p14:creationId xmlns:p14="http://schemas.microsoft.com/office/powerpoint/2010/main" val="1084812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8</a:t>
            </a:fld>
            <a:endParaRPr lang="en-US" dirty="0"/>
          </a:p>
        </p:txBody>
      </p:sp>
    </p:spTree>
    <p:extLst>
      <p:ext uri="{BB962C8B-B14F-4D97-AF65-F5344CB8AC3E}">
        <p14:creationId xmlns:p14="http://schemas.microsoft.com/office/powerpoint/2010/main" val="6956360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9</a:t>
            </a:fld>
            <a:endParaRPr lang="en-US" dirty="0"/>
          </a:p>
        </p:txBody>
      </p:sp>
    </p:spTree>
    <p:extLst>
      <p:ext uri="{BB962C8B-B14F-4D97-AF65-F5344CB8AC3E}">
        <p14:creationId xmlns:p14="http://schemas.microsoft.com/office/powerpoint/2010/main" val="13987211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10</a:t>
            </a:fld>
            <a:endParaRPr lang="en-US" dirty="0"/>
          </a:p>
        </p:txBody>
      </p:sp>
    </p:spTree>
    <p:extLst>
      <p:ext uri="{BB962C8B-B14F-4D97-AF65-F5344CB8AC3E}">
        <p14:creationId xmlns:p14="http://schemas.microsoft.com/office/powerpoint/2010/main" val="23626719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11</a:t>
            </a:fld>
            <a:endParaRPr lang="en-US" dirty="0"/>
          </a:p>
        </p:txBody>
      </p:sp>
    </p:spTree>
    <p:extLst>
      <p:ext uri="{BB962C8B-B14F-4D97-AF65-F5344CB8AC3E}">
        <p14:creationId xmlns:p14="http://schemas.microsoft.com/office/powerpoint/2010/main" val="32009710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12</a:t>
            </a:fld>
            <a:endParaRPr lang="en-US" dirty="0"/>
          </a:p>
        </p:txBody>
      </p:sp>
    </p:spTree>
    <p:extLst>
      <p:ext uri="{BB962C8B-B14F-4D97-AF65-F5344CB8AC3E}">
        <p14:creationId xmlns:p14="http://schemas.microsoft.com/office/powerpoint/2010/main" val="42084020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13</a:t>
            </a:fld>
            <a:endParaRPr lang="en-US" dirty="0"/>
          </a:p>
        </p:txBody>
      </p:sp>
    </p:spTree>
    <p:extLst>
      <p:ext uri="{BB962C8B-B14F-4D97-AF65-F5344CB8AC3E}">
        <p14:creationId xmlns:p14="http://schemas.microsoft.com/office/powerpoint/2010/main" val="13854760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14</a:t>
            </a:fld>
            <a:endParaRPr lang="en-US" dirty="0"/>
          </a:p>
        </p:txBody>
      </p:sp>
    </p:spTree>
    <p:extLst>
      <p:ext uri="{BB962C8B-B14F-4D97-AF65-F5344CB8AC3E}">
        <p14:creationId xmlns:p14="http://schemas.microsoft.com/office/powerpoint/2010/main" val="9181507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15</a:t>
            </a:fld>
            <a:endParaRPr lang="en-US" dirty="0"/>
          </a:p>
        </p:txBody>
      </p:sp>
    </p:spTree>
    <p:extLst>
      <p:ext uri="{BB962C8B-B14F-4D97-AF65-F5344CB8AC3E}">
        <p14:creationId xmlns:p14="http://schemas.microsoft.com/office/powerpoint/2010/main" val="30973882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58112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22031" y="2819400"/>
            <a:ext cx="4706815" cy="1981200"/>
          </a:xfrm>
          <a:prstGeom prst="rect">
            <a:avLst/>
          </a:prstGeom>
          <a:noFill/>
          <a:ln w="9525">
            <a:noFill/>
            <a:miter lim="800000"/>
            <a:headEnd/>
            <a:tailEnd/>
          </a:ln>
        </p:spPr>
        <p:txBody>
          <a:bodyPr anchor="ctr"/>
          <a:lstStyle/>
          <a:p>
            <a:pPr algn="ctr">
              <a:defRPr/>
            </a:pPr>
            <a:r>
              <a:rPr lang="en-US" sz="3700" b="1" dirty="0" smtClean="0">
                <a:solidFill>
                  <a:schemeClr val="accent1">
                    <a:lumMod val="50000"/>
                  </a:schemeClr>
                </a:solidFill>
                <a:latin typeface="AYM Wadiy S_U normal."/>
                <a:cs typeface="Times New Roman" pitchFamily="18" charset="0"/>
              </a:rPr>
              <a:t> Syntax &amp; Morphology</a:t>
            </a:r>
            <a:endParaRPr lang="ar-SA" sz="3700" b="1" dirty="0">
              <a:solidFill>
                <a:schemeClr val="accent1">
                  <a:lumMod val="50000"/>
                </a:schemeClr>
              </a:solidFill>
              <a:latin typeface="AYM Wadiy S_U normal."/>
              <a:cs typeface="Times New Roman" pitchFamily="18" charset="0"/>
            </a:endParaRPr>
          </a:p>
          <a:p>
            <a:pPr algn="ctr">
              <a:defRPr/>
            </a:pPr>
            <a:r>
              <a:rPr lang="en-US" sz="2800" b="1" dirty="0" smtClean="0">
                <a:solidFill>
                  <a:srgbClr val="7F7F7F"/>
                </a:solidFill>
                <a:latin typeface="Calibri" pitchFamily="34" charset="0"/>
              </a:rPr>
              <a:t> </a:t>
            </a:r>
            <a:endParaRPr lang="en-US" sz="2800" b="1" dirty="0">
              <a:solidFill>
                <a:srgbClr val="7F7F7F"/>
              </a:solidFill>
              <a:latin typeface="Calibri" pitchFamily="34" charset="0"/>
            </a:endParaRPr>
          </a:p>
          <a:p>
            <a:pPr algn="ctr">
              <a:defRPr/>
            </a:pPr>
            <a:r>
              <a:rPr lang="ar-SA" sz="2600" b="1" dirty="0" smtClean="0">
                <a:solidFill>
                  <a:srgbClr val="7F7F7F"/>
                </a:solidFill>
                <a:latin typeface="Calibri" pitchFamily="34" charset="0"/>
                <a:cs typeface="Times New Roman" pitchFamily="18" charset="0"/>
              </a:rPr>
              <a:t> </a:t>
            </a:r>
            <a:r>
              <a:rPr lang="en-US" sz="2600" b="1" dirty="0" smtClean="0">
                <a:solidFill>
                  <a:srgbClr val="7F7F7F"/>
                </a:solidFill>
                <a:latin typeface="Calibri" pitchFamily="34" charset="0"/>
                <a:cs typeface="Times New Roman" pitchFamily="18" charset="0"/>
              </a:rPr>
              <a:t>Dr. Abdullah Al-</a:t>
            </a:r>
            <a:r>
              <a:rPr lang="en-US" sz="2600" b="1" dirty="0" err="1" smtClean="0">
                <a:solidFill>
                  <a:srgbClr val="7F7F7F"/>
                </a:solidFill>
                <a:latin typeface="Calibri" pitchFamily="34" charset="0"/>
                <a:cs typeface="Times New Roman" pitchFamily="18" charset="0"/>
              </a:rPr>
              <a:t>Mulhim</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en-US" spc="-150" dirty="0" smtClean="0">
                <a:solidFill>
                  <a:srgbClr val="376092"/>
                </a:solidFill>
                <a:latin typeface="ae_AlMateen" pitchFamily="2" charset="-78"/>
                <a:cs typeface="ae_AlMateen" pitchFamily="2" charset="-78"/>
              </a:rPr>
              <a:t>First Lecture</a:t>
            </a:r>
          </a:p>
        </p:txBody>
      </p:sp>
      <p:sp>
        <p:nvSpPr>
          <p:cNvPr id="4" name="Subtitle 3"/>
          <p:cNvSpPr>
            <a:spLocks noGrp="1"/>
          </p:cNvSpPr>
          <p:nvPr>
            <p:ph type="subTitle" idx="1"/>
          </p:nvPr>
        </p:nvSpPr>
        <p:spPr/>
        <p:txBody>
          <a:bodyPr/>
          <a:lstStyle/>
          <a:p>
            <a:r>
              <a:rPr lang="en-US" b="1" dirty="0" smtClean="0"/>
              <a:t>Syntax &amp; Morphology</a:t>
            </a:r>
            <a:r>
              <a:rPr lang="ar-SA" b="1" dirty="0" smtClean="0"/>
              <a:t> </a:t>
            </a:r>
            <a:endParaRPr lang="ar-SA" dirty="0"/>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eaLnBrk="1" hangingPunct="1">
              <a:defRPr/>
            </a:pPr>
            <a:r>
              <a:rPr lang="en-US" dirty="0" smtClean="0">
                <a:solidFill>
                  <a:srgbClr val="C00000"/>
                </a:solidFill>
              </a:rPr>
              <a:t>Content</a:t>
            </a:r>
            <a:r>
              <a:rPr lang="ar-SA" dirty="0" smtClean="0">
                <a:solidFill>
                  <a:srgbClr val="C00000"/>
                </a:solidFill>
              </a:rPr>
              <a:t> </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395536" y="2060848"/>
            <a:ext cx="7848872" cy="4801314"/>
          </a:xfrm>
          <a:prstGeom prst="rect">
            <a:avLst/>
          </a:prstGeom>
          <a:noFill/>
        </p:spPr>
        <p:txBody>
          <a:bodyPr wrap="square" rtlCol="1">
            <a:spAutoFit/>
          </a:bodyPr>
          <a:lstStyle/>
          <a:p>
            <a:r>
              <a:rPr lang="ar-SA" dirty="0" smtClean="0"/>
              <a:t> </a:t>
            </a:r>
            <a:r>
              <a:rPr lang="en-US" dirty="0" smtClean="0"/>
              <a:t> </a:t>
            </a:r>
            <a:r>
              <a:rPr lang="en-US" sz="2400" dirty="0" smtClean="0">
                <a:solidFill>
                  <a:srgbClr val="002060"/>
                </a:solidFill>
              </a:rPr>
              <a:t>- What is Syntax, Morphology, Grammar, and Morphemes?</a:t>
            </a:r>
          </a:p>
          <a:p>
            <a:endParaRPr lang="en-US" sz="2400" dirty="0" smtClean="0">
              <a:solidFill>
                <a:srgbClr val="002060"/>
              </a:solidFill>
            </a:endParaRPr>
          </a:p>
          <a:p>
            <a:r>
              <a:rPr lang="en-US" sz="2400" dirty="0">
                <a:solidFill>
                  <a:srgbClr val="002060"/>
                </a:solidFill>
              </a:rPr>
              <a:t>  </a:t>
            </a:r>
            <a:r>
              <a:rPr lang="en-US" sz="2400" dirty="0" smtClean="0">
                <a:solidFill>
                  <a:srgbClr val="002060"/>
                </a:solidFill>
              </a:rPr>
              <a:t>- Types of grammatical units.</a:t>
            </a:r>
          </a:p>
          <a:p>
            <a:endParaRPr lang="en-US" sz="2400" dirty="0" smtClean="0">
              <a:solidFill>
                <a:srgbClr val="002060"/>
              </a:solidFill>
            </a:endParaRPr>
          </a:p>
          <a:p>
            <a:r>
              <a:rPr lang="en-US" sz="2400" dirty="0">
                <a:solidFill>
                  <a:srgbClr val="002060"/>
                </a:solidFill>
              </a:rPr>
              <a:t> </a:t>
            </a:r>
            <a:r>
              <a:rPr lang="en-US" sz="2400" dirty="0" smtClean="0">
                <a:solidFill>
                  <a:srgbClr val="002060"/>
                </a:solidFill>
              </a:rPr>
              <a:t> - Introduction to “words”.</a:t>
            </a:r>
            <a:endParaRPr lang="ar-SA" sz="2400" dirty="0" smtClean="0">
              <a:solidFill>
                <a:srgbClr val="00206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Definitions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467544" y="2060848"/>
            <a:ext cx="7760457" cy="6463308"/>
          </a:xfrm>
          <a:prstGeom prst="rect">
            <a:avLst/>
          </a:prstGeom>
          <a:noFill/>
        </p:spPr>
        <p:txBody>
          <a:bodyPr wrap="square" rtlCol="1">
            <a:spAutoFit/>
          </a:bodyPr>
          <a:lstStyle/>
          <a:p>
            <a:r>
              <a:rPr lang="ar-SA" dirty="0" smtClean="0"/>
              <a:t> </a:t>
            </a:r>
            <a:r>
              <a:rPr lang="en-US" dirty="0" smtClean="0"/>
              <a:t> - </a:t>
            </a:r>
            <a:r>
              <a:rPr lang="en-US" b="1" dirty="0" smtClean="0">
                <a:solidFill>
                  <a:srgbClr val="FF0000"/>
                </a:solidFill>
              </a:rPr>
              <a:t>Syntax</a:t>
            </a:r>
            <a:r>
              <a:rPr lang="en-US" dirty="0" smtClean="0"/>
              <a:t>: the description of how words, phrases, and clauses are constructed and combined in a language.</a:t>
            </a:r>
            <a:endParaRPr lang="en-US" dirty="0"/>
          </a:p>
          <a:p>
            <a:r>
              <a:rPr lang="en-US" dirty="0"/>
              <a:t> </a:t>
            </a:r>
            <a:r>
              <a:rPr lang="en-US" dirty="0" smtClean="0"/>
              <a:t>-  </a:t>
            </a:r>
            <a:r>
              <a:rPr lang="en-US" b="1" dirty="0" smtClean="0">
                <a:solidFill>
                  <a:srgbClr val="FF0000"/>
                </a:solidFill>
              </a:rPr>
              <a:t>Morphology</a:t>
            </a:r>
            <a:r>
              <a:rPr lang="en-US" dirty="0" smtClean="0"/>
              <a:t>: the part of grammar explaining how morphemes are put together to construct words.</a:t>
            </a:r>
          </a:p>
          <a:p>
            <a:endParaRPr lang="en-US" dirty="0"/>
          </a:p>
          <a:p>
            <a:r>
              <a:rPr lang="en-US" dirty="0" smtClean="0"/>
              <a:t> - </a:t>
            </a:r>
            <a:r>
              <a:rPr lang="en-US" b="1" dirty="0" smtClean="0">
                <a:solidFill>
                  <a:srgbClr val="FF0000"/>
                </a:solidFill>
              </a:rPr>
              <a:t>Grammar</a:t>
            </a:r>
            <a:r>
              <a:rPr lang="en-US" dirty="0" smtClean="0"/>
              <a:t>: the analysis of the structure of phrases and sentences.</a:t>
            </a:r>
            <a:endParaRPr lang="en-US" dirty="0"/>
          </a:p>
          <a:p>
            <a:r>
              <a:rPr lang="en-US" dirty="0" smtClean="0"/>
              <a:t> - </a:t>
            </a:r>
            <a:r>
              <a:rPr lang="en-US" b="1" dirty="0" smtClean="0">
                <a:solidFill>
                  <a:srgbClr val="FF0000"/>
                </a:solidFill>
              </a:rPr>
              <a:t>Morphemes</a:t>
            </a:r>
            <a:r>
              <a:rPr lang="en-US" dirty="0" smtClean="0"/>
              <a:t>: are parts of words, i.e. stems, prefixes, and suffixes. For example, un + friend + </a:t>
            </a:r>
            <a:r>
              <a:rPr lang="en-US" dirty="0" err="1" smtClean="0"/>
              <a:t>ly</a:t>
            </a:r>
            <a:r>
              <a:rPr lang="en-US" dirty="0" smtClean="0"/>
              <a:t> contains three morphemes: a prefix un, a stem friend, and a suffix </a:t>
            </a:r>
            <a:r>
              <a:rPr lang="en-US" dirty="0" err="1" smtClean="0"/>
              <a:t>ly</a:t>
            </a:r>
            <a:r>
              <a:rPr lang="en-US" dirty="0" smtClean="0"/>
              <a:t>. </a:t>
            </a:r>
          </a:p>
          <a:p>
            <a:endParaRPr lang="en-US" dirty="0" smtClean="0"/>
          </a:p>
          <a:p>
            <a:r>
              <a:rPr lang="en-US" dirty="0" smtClean="0">
                <a:solidFill>
                  <a:srgbClr val="002060"/>
                </a:solidFill>
              </a:rPr>
              <a:t>**** The part of grammar dealing with different grammatical units ( words, phrases, clauses, and sentences) is known as Syntax.</a:t>
            </a:r>
          </a:p>
          <a:p>
            <a:endParaRPr lang="en-US" dirty="0"/>
          </a:p>
          <a:p>
            <a:r>
              <a:rPr lang="en-US" dirty="0" smtClean="0">
                <a:solidFill>
                  <a:srgbClr val="002060"/>
                </a:solidFill>
              </a:rPr>
              <a:t>*** The part of grammar dealing with morphemes is known as Morphology.</a:t>
            </a:r>
            <a:endParaRPr lang="ar-SA" dirty="0" smtClean="0">
              <a:solidFill>
                <a:srgbClr val="00206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eaLnBrk="1" hangingPunct="1">
              <a:defRPr/>
            </a:pPr>
            <a:r>
              <a:rPr lang="en-US" dirty="0" smtClean="0">
                <a:solidFill>
                  <a:srgbClr val="C00000"/>
                </a:solidFill>
              </a:rPr>
              <a:t>Types of grammatical </a:t>
            </a:r>
            <a:r>
              <a:rPr lang="en-US" dirty="0">
                <a:solidFill>
                  <a:srgbClr val="C00000"/>
                </a:solidFill>
              </a:rPr>
              <a:t>u</a:t>
            </a:r>
            <a:r>
              <a:rPr lang="en-US" dirty="0" smtClean="0">
                <a:solidFill>
                  <a:srgbClr val="C00000"/>
                </a:solidFill>
              </a:rPr>
              <a:t>nits</a:t>
            </a:r>
            <a:r>
              <a:rPr lang="ar-SA" dirty="0" smtClean="0">
                <a:solidFill>
                  <a:srgbClr val="C00000"/>
                </a:solidFill>
              </a:rPr>
              <a:t> </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395536" y="2060848"/>
            <a:ext cx="7848872" cy="6463308"/>
          </a:xfrm>
          <a:prstGeom prst="rect">
            <a:avLst/>
          </a:prstGeom>
          <a:noFill/>
        </p:spPr>
        <p:txBody>
          <a:bodyPr wrap="square" rtlCol="1">
            <a:spAutoFit/>
          </a:bodyPr>
          <a:lstStyle/>
          <a:p>
            <a:r>
              <a:rPr lang="ar-SA" dirty="0" smtClean="0"/>
              <a:t> </a:t>
            </a:r>
            <a:r>
              <a:rPr lang="en-US" dirty="0" smtClean="0"/>
              <a:t> We first need to identify the types of grammatical units, such as words and phrases, before describing the internal structure of these units, and how they combine to form larger units. Grammatical units are meaningful elements which combine with each other in a structural pattern. Essentially, grammar is the system which organizes and controls these form-meaning relationship.</a:t>
            </a:r>
          </a:p>
          <a:p>
            <a:endParaRPr lang="en-US" dirty="0"/>
          </a:p>
          <a:p>
            <a:r>
              <a:rPr lang="en-US" dirty="0" smtClean="0"/>
              <a:t>The types of grammatical units can be graded according to size of units…..example:</a:t>
            </a:r>
          </a:p>
          <a:p>
            <a:endParaRPr lang="en-US" dirty="0"/>
          </a:p>
          <a:p>
            <a:r>
              <a:rPr lang="en-US" dirty="0" smtClean="0">
                <a:solidFill>
                  <a:srgbClr val="002060"/>
                </a:solidFill>
              </a:rPr>
              <a:t>*** If I wash up all this stuff somebody else can dry it.</a:t>
            </a:r>
          </a:p>
          <a:p>
            <a:endParaRPr lang="en-US" dirty="0"/>
          </a:p>
          <a:p>
            <a:r>
              <a:rPr lang="en-US" dirty="0"/>
              <a:t> </a:t>
            </a:r>
            <a:r>
              <a:rPr lang="en-US" dirty="0" smtClean="0"/>
              <a:t>( Sentence - clauses - phrases - words - morphemes</a:t>
            </a:r>
            <a:r>
              <a:rPr lang="en-US" dirty="0"/>
              <a:t>)</a:t>
            </a:r>
            <a:r>
              <a:rPr lang="en-US" dirty="0" smtClean="0"/>
              <a:t> </a:t>
            </a:r>
          </a:p>
          <a:p>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eaLnBrk="1" hangingPunct="1">
              <a:defRPr/>
            </a:pPr>
            <a:r>
              <a:rPr lang="en-US" dirty="0" smtClean="0">
                <a:solidFill>
                  <a:srgbClr val="C00000"/>
                </a:solidFill>
              </a:rPr>
              <a:t>Types of grammatical units</a:t>
            </a:r>
            <a:r>
              <a:rPr lang="ar-SA" dirty="0" smtClean="0">
                <a:solidFill>
                  <a:srgbClr val="C00000"/>
                </a:solidFill>
              </a:rPr>
              <a:t> </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467544" y="2060848"/>
            <a:ext cx="7776864" cy="6740307"/>
          </a:xfrm>
          <a:prstGeom prst="rect">
            <a:avLst/>
          </a:prstGeom>
          <a:noFill/>
        </p:spPr>
        <p:txBody>
          <a:bodyPr wrap="square" rtlCol="1">
            <a:spAutoFit/>
          </a:bodyPr>
          <a:lstStyle/>
          <a:p>
            <a:r>
              <a:rPr lang="ar-SA" dirty="0" smtClean="0"/>
              <a:t> </a:t>
            </a:r>
            <a:r>
              <a:rPr lang="en-US" dirty="0" smtClean="0"/>
              <a:t>- A </a:t>
            </a:r>
            <a:r>
              <a:rPr lang="en-US" i="1" dirty="0" smtClean="0">
                <a:solidFill>
                  <a:srgbClr val="FF0000"/>
                </a:solidFill>
              </a:rPr>
              <a:t>clause</a:t>
            </a:r>
            <a:r>
              <a:rPr lang="en-US" dirty="0" smtClean="0"/>
              <a:t> consists of one or more phrases.</a:t>
            </a:r>
          </a:p>
          <a:p>
            <a:r>
              <a:rPr lang="en-US" dirty="0"/>
              <a:t> </a:t>
            </a:r>
            <a:r>
              <a:rPr lang="en-US" dirty="0" smtClean="0"/>
              <a:t>- A </a:t>
            </a:r>
            <a:r>
              <a:rPr lang="en-US" i="1" dirty="0" smtClean="0">
                <a:solidFill>
                  <a:srgbClr val="FF0000"/>
                </a:solidFill>
              </a:rPr>
              <a:t>phrase</a:t>
            </a:r>
            <a:r>
              <a:rPr lang="en-US" dirty="0" smtClean="0"/>
              <a:t> consists of one or more words.</a:t>
            </a:r>
          </a:p>
          <a:p>
            <a:r>
              <a:rPr lang="en-US" dirty="0"/>
              <a:t> </a:t>
            </a:r>
            <a:r>
              <a:rPr lang="en-US" dirty="0" smtClean="0"/>
              <a:t>- A </a:t>
            </a:r>
            <a:r>
              <a:rPr lang="en-US" i="1" dirty="0" smtClean="0">
                <a:solidFill>
                  <a:srgbClr val="FF0000"/>
                </a:solidFill>
              </a:rPr>
              <a:t>word</a:t>
            </a:r>
            <a:r>
              <a:rPr lang="en-US" dirty="0" smtClean="0"/>
              <a:t> consists of one or more  morphemes.</a:t>
            </a:r>
            <a:endParaRPr lang="en-US" dirty="0"/>
          </a:p>
          <a:p>
            <a:r>
              <a:rPr lang="en-US" dirty="0" smtClean="0"/>
              <a:t>Grammatical units are described in terms of four factors: </a:t>
            </a:r>
            <a:r>
              <a:rPr lang="en-US" dirty="0" smtClean="0">
                <a:solidFill>
                  <a:srgbClr val="002060"/>
                </a:solidFill>
              </a:rPr>
              <a:t>their structure, their syntactic role, their meaning, and the way they are used in discourse.</a:t>
            </a:r>
          </a:p>
          <a:p>
            <a:pPr marL="342900" indent="-342900">
              <a:buAutoNum type="alphaUcPeriod"/>
            </a:pPr>
            <a:r>
              <a:rPr lang="en-US" b="1" dirty="0" smtClean="0">
                <a:solidFill>
                  <a:schemeClr val="accent6">
                    <a:lumMod val="50000"/>
                  </a:schemeClr>
                </a:solidFill>
              </a:rPr>
              <a:t>Structure:</a:t>
            </a:r>
            <a:r>
              <a:rPr lang="en-US" dirty="0" smtClean="0"/>
              <a:t> units can be described in terms of their internal structure: e.g. words in terms of bases and affixes, phrases in terms of heads and modifiers, and clauses in terms of clause elements.</a:t>
            </a:r>
          </a:p>
          <a:p>
            <a:pPr marL="342900" indent="-342900">
              <a:buAutoNum type="alphaUcPeriod"/>
            </a:pPr>
            <a:r>
              <a:rPr lang="en-US" b="1" dirty="0" smtClean="0">
                <a:solidFill>
                  <a:schemeClr val="accent6">
                    <a:lumMod val="50000"/>
                  </a:schemeClr>
                </a:solidFill>
              </a:rPr>
              <a:t>Role:</a:t>
            </a:r>
            <a:r>
              <a:rPr lang="en-US" dirty="0" smtClean="0"/>
              <a:t> units can be described in terms of their syntactic role ( subject, object…etc.) Example, In November, Susie won those tickets.</a:t>
            </a:r>
          </a:p>
          <a:p>
            <a:pPr marL="342900" indent="-342900">
              <a:buAutoNum type="alphaUcPeriod"/>
            </a:pPr>
            <a:r>
              <a:rPr lang="en-US" b="1" dirty="0" smtClean="0">
                <a:solidFill>
                  <a:schemeClr val="accent6">
                    <a:lumMod val="50000"/>
                  </a:schemeClr>
                </a:solidFill>
              </a:rPr>
              <a:t>Meaning:</a:t>
            </a:r>
            <a:r>
              <a:rPr lang="en-US" dirty="0" smtClean="0"/>
              <a:t> units can be described in terms of meaning. For example, adverbs ( a class of words) can express information about time, place, and manner.</a:t>
            </a:r>
          </a:p>
          <a:p>
            <a:pPr marL="342900" indent="-342900">
              <a:buAutoNum type="alphaUcPeriod"/>
            </a:pPr>
            <a:r>
              <a:rPr lang="en-US" b="1" dirty="0" smtClean="0">
                <a:solidFill>
                  <a:schemeClr val="accent6">
                    <a:lumMod val="50000"/>
                  </a:schemeClr>
                </a:solidFill>
              </a:rPr>
              <a:t>Use (discourse function): </a:t>
            </a:r>
            <a:r>
              <a:rPr lang="en-US" dirty="0" smtClean="0"/>
              <a:t>units can be described in terms of how they behave in discourse ( register and frequency). </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eaLnBrk="1" hangingPunct="1">
              <a:defRPr/>
            </a:pPr>
            <a:r>
              <a:rPr lang="en-US" dirty="0" smtClean="0">
                <a:solidFill>
                  <a:srgbClr val="C00000"/>
                </a:solidFill>
              </a:rPr>
              <a:t>Introduction to “words”</a:t>
            </a:r>
            <a:r>
              <a:rPr lang="ar-SA" dirty="0" smtClean="0">
                <a:solidFill>
                  <a:srgbClr val="C00000"/>
                </a:solidFill>
              </a:rPr>
              <a:t> </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467544" y="2060848"/>
            <a:ext cx="7776864" cy="6186309"/>
          </a:xfrm>
          <a:prstGeom prst="rect">
            <a:avLst/>
          </a:prstGeom>
          <a:noFill/>
        </p:spPr>
        <p:txBody>
          <a:bodyPr wrap="square" rtlCol="1">
            <a:spAutoFit/>
          </a:bodyPr>
          <a:lstStyle/>
          <a:p>
            <a:r>
              <a:rPr lang="ar-SA" dirty="0" smtClean="0"/>
              <a:t> </a:t>
            </a:r>
            <a:r>
              <a:rPr lang="en-US" b="1" dirty="0" smtClean="0">
                <a:solidFill>
                  <a:srgbClr val="FF0000"/>
                </a:solidFill>
              </a:rPr>
              <a:t>“Words”</a:t>
            </a:r>
            <a:r>
              <a:rPr lang="en-US" dirty="0" smtClean="0"/>
              <a:t> are generally considered to be the basic elements of language. They clearly show up in writing , and they are the items defined in dictionaries. Yet the definition of ‘word’ is not simple.</a:t>
            </a:r>
          </a:p>
          <a:p>
            <a:endParaRPr lang="en-US" dirty="0"/>
          </a:p>
          <a:p>
            <a:r>
              <a:rPr lang="en-US" dirty="0" smtClean="0">
                <a:solidFill>
                  <a:srgbClr val="002060"/>
                </a:solidFill>
              </a:rPr>
              <a:t>- Different senses of the word ‘word’:</a:t>
            </a:r>
          </a:p>
          <a:p>
            <a:pPr marL="342900" indent="-342900">
              <a:buAutoNum type="alphaLcPeriod"/>
            </a:pPr>
            <a:r>
              <a:rPr lang="en-US" dirty="0" smtClean="0"/>
              <a:t>Orthographic words.</a:t>
            </a:r>
          </a:p>
          <a:p>
            <a:pPr marL="342900" indent="-342900">
              <a:buAutoNum type="alphaLcPeriod"/>
            </a:pPr>
            <a:r>
              <a:rPr lang="en-US" dirty="0" smtClean="0"/>
              <a:t>Grammatical words.</a:t>
            </a:r>
          </a:p>
          <a:p>
            <a:pPr marL="342900" indent="-342900">
              <a:buAutoNum type="alphaLcPeriod"/>
            </a:pPr>
            <a:r>
              <a:rPr lang="en-US" dirty="0" smtClean="0"/>
              <a:t>Lexemes.</a:t>
            </a:r>
          </a:p>
          <a:p>
            <a:endParaRPr lang="en-US" dirty="0"/>
          </a:p>
          <a:p>
            <a:r>
              <a:rPr lang="en-US" dirty="0" smtClean="0">
                <a:solidFill>
                  <a:srgbClr val="002060"/>
                </a:solidFill>
              </a:rPr>
              <a:t>- Three major families of words</a:t>
            </a:r>
          </a:p>
          <a:p>
            <a:pPr marL="342900" indent="-342900">
              <a:buAutoNum type="alphaLcPeriod"/>
            </a:pPr>
            <a:r>
              <a:rPr lang="en-US" dirty="0" smtClean="0"/>
              <a:t>Lexical words.</a:t>
            </a:r>
          </a:p>
          <a:p>
            <a:pPr marL="342900" indent="-342900">
              <a:buAutoNum type="alphaLcPeriod"/>
            </a:pPr>
            <a:r>
              <a:rPr lang="en-US" dirty="0" smtClean="0"/>
              <a:t>Function words.</a:t>
            </a:r>
          </a:p>
          <a:p>
            <a:pPr marL="342900" indent="-342900">
              <a:buAutoNum type="alphaLcPeriod"/>
            </a:pPr>
            <a:r>
              <a:rPr lang="en-US" dirty="0" smtClean="0"/>
              <a:t>Inserts.</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eaLnBrk="1" hangingPunct="1">
              <a:defRPr/>
            </a:pPr>
            <a:r>
              <a:rPr lang="en-US" dirty="0" smtClean="0">
                <a:solidFill>
                  <a:srgbClr val="C00000"/>
                </a:solidFill>
              </a:rPr>
              <a:t>Introduction to “words”</a:t>
            </a:r>
            <a:r>
              <a:rPr lang="ar-SA" dirty="0" smtClean="0">
                <a:solidFill>
                  <a:srgbClr val="C00000"/>
                </a:solidFill>
              </a:rPr>
              <a:t> </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611560" y="2060848"/>
            <a:ext cx="7632848" cy="6463308"/>
          </a:xfrm>
          <a:prstGeom prst="rect">
            <a:avLst/>
          </a:prstGeom>
          <a:noFill/>
        </p:spPr>
        <p:txBody>
          <a:bodyPr wrap="square" rtlCol="1">
            <a:spAutoFit/>
          </a:bodyPr>
          <a:lstStyle/>
          <a:p>
            <a:r>
              <a:rPr lang="ar-SA" b="1" dirty="0" smtClean="0">
                <a:solidFill>
                  <a:srgbClr val="FF0000"/>
                </a:solidFill>
              </a:rPr>
              <a:t> </a:t>
            </a:r>
            <a:r>
              <a:rPr lang="en-US" b="1" dirty="0" smtClean="0">
                <a:solidFill>
                  <a:srgbClr val="FF0000"/>
                </a:solidFill>
              </a:rPr>
              <a:t>A. Lexical words:</a:t>
            </a:r>
          </a:p>
          <a:p>
            <a:pPr marL="285750" indent="-285750">
              <a:buFontTx/>
              <a:buChar char="-"/>
            </a:pPr>
            <a:r>
              <a:rPr lang="en-US" dirty="0" smtClean="0"/>
              <a:t>Lexical words are the main carriers of in information in a text or a speech act.</a:t>
            </a:r>
          </a:p>
          <a:p>
            <a:pPr marL="285750" indent="-285750">
              <a:buFontTx/>
              <a:buChar char="-"/>
            </a:pPr>
            <a:r>
              <a:rPr lang="en-US" dirty="0" smtClean="0"/>
              <a:t>They can be subdivided into the following parts of speech: </a:t>
            </a:r>
            <a:r>
              <a:rPr lang="en-US" i="1" dirty="0" smtClean="0">
                <a:solidFill>
                  <a:srgbClr val="002060"/>
                </a:solidFill>
              </a:rPr>
              <a:t>(nouns, lexical verbs, adjectives, and adverbs).</a:t>
            </a:r>
          </a:p>
          <a:p>
            <a:pPr marL="285750" indent="-285750">
              <a:buFontTx/>
              <a:buChar char="-"/>
            </a:pPr>
            <a:r>
              <a:rPr lang="en-US" dirty="0" smtClean="0"/>
              <a:t>Lexical words are the most numerous, and their number are growing all the time </a:t>
            </a:r>
            <a:r>
              <a:rPr lang="en-US" b="1" i="1" dirty="0" smtClean="0">
                <a:solidFill>
                  <a:srgbClr val="002060"/>
                </a:solidFill>
              </a:rPr>
              <a:t>(open classes).</a:t>
            </a:r>
          </a:p>
          <a:p>
            <a:pPr marL="285750" indent="-285750">
              <a:buFontTx/>
              <a:buChar char="-"/>
            </a:pPr>
            <a:r>
              <a:rPr lang="en-US" dirty="0" smtClean="0"/>
              <a:t>They often have a complex internal structure and can be composed of several parts: e.g. </a:t>
            </a:r>
            <a:r>
              <a:rPr lang="en-US" i="1" dirty="0" smtClean="0">
                <a:solidFill>
                  <a:srgbClr val="002060"/>
                </a:solidFill>
              </a:rPr>
              <a:t>unfriendliness</a:t>
            </a:r>
            <a:r>
              <a:rPr lang="en-US" dirty="0" smtClean="0"/>
              <a:t> = </a:t>
            </a:r>
            <a:r>
              <a:rPr lang="en-US" i="1" dirty="0" smtClean="0">
                <a:solidFill>
                  <a:srgbClr val="002060"/>
                </a:solidFill>
              </a:rPr>
              <a:t>un + friend + li + ness.</a:t>
            </a:r>
          </a:p>
          <a:p>
            <a:pPr marL="285750" indent="-285750">
              <a:buFontTx/>
              <a:buChar char="-"/>
            </a:pPr>
            <a:r>
              <a:rPr lang="en-US" dirty="0" smtClean="0"/>
              <a:t>Lexical words can be the heads of phrases: e.g. the noun </a:t>
            </a:r>
            <a:r>
              <a:rPr lang="en-US" i="1" dirty="0" smtClean="0">
                <a:solidFill>
                  <a:srgbClr val="002060"/>
                </a:solidFill>
              </a:rPr>
              <a:t>completion</a:t>
            </a:r>
            <a:r>
              <a:rPr lang="en-US" dirty="0" smtClean="0"/>
              <a:t> is the head of the noun phrase </a:t>
            </a:r>
            <a:r>
              <a:rPr lang="en-US" dirty="0" smtClean="0">
                <a:solidFill>
                  <a:srgbClr val="002060"/>
                </a:solidFill>
              </a:rPr>
              <a:t>( the completion of the task).</a:t>
            </a:r>
          </a:p>
          <a:p>
            <a:pPr marL="285750" indent="-285750">
              <a:buFontTx/>
              <a:buChar char="-"/>
            </a:pPr>
            <a:r>
              <a:rPr lang="en-US" dirty="0" smtClean="0"/>
              <a:t>They are generally the words that stressed most in speech.</a:t>
            </a:r>
          </a:p>
          <a:p>
            <a:pPr marL="285750" indent="-285750">
              <a:buFontTx/>
              <a:buChar char="-"/>
            </a:pPr>
            <a:r>
              <a:rPr lang="en-US" dirty="0" smtClean="0"/>
              <a:t>They are generally the words that remain if a sentence is compressed in a newspaper headline: e.g. </a:t>
            </a:r>
            <a:r>
              <a:rPr lang="en-US" i="1" dirty="0" smtClean="0">
                <a:solidFill>
                  <a:srgbClr val="002060"/>
                </a:solidFill>
              </a:rPr>
              <a:t>Elderly care crisis warning. </a:t>
            </a:r>
            <a:endParaRPr lang="ar-SA" i="1" dirty="0" smtClean="0">
              <a:solidFill>
                <a:srgbClr val="00206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eaLnBrk="1" hangingPunct="1">
              <a:defRPr/>
            </a:pPr>
            <a:r>
              <a:rPr lang="en-US" dirty="0" smtClean="0">
                <a:solidFill>
                  <a:srgbClr val="C00000"/>
                </a:solidFill>
              </a:rPr>
              <a:t>Introduction to “words”</a:t>
            </a:r>
            <a:r>
              <a:rPr lang="ar-SA" dirty="0" smtClean="0">
                <a:solidFill>
                  <a:srgbClr val="C00000"/>
                </a:solidFill>
              </a:rPr>
              <a:t> </a:t>
            </a:r>
            <a:endParaRPr lang="en-US" dirty="0">
              <a:solidFill>
                <a:srgbClr val="C00000"/>
              </a:solidFill>
            </a:endParaRPr>
          </a:p>
        </p:txBody>
      </p:sp>
      <p:sp>
        <p:nvSpPr>
          <p:cNvPr id="4" name="Content Placeholder 3"/>
          <p:cNvSpPr>
            <a:spLocks noGrp="1"/>
          </p:cNvSpPr>
          <p:nvPr>
            <p:ph idx="1"/>
          </p:nvPr>
        </p:nvSpPr>
        <p:spPr>
          <a:xfrm>
            <a:off x="1340116" y="1556792"/>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323528" y="2060848"/>
            <a:ext cx="7920880" cy="5632311"/>
          </a:xfrm>
          <a:prstGeom prst="rect">
            <a:avLst/>
          </a:prstGeom>
          <a:noFill/>
        </p:spPr>
        <p:txBody>
          <a:bodyPr wrap="square" rtlCol="1">
            <a:spAutoFit/>
          </a:bodyPr>
          <a:lstStyle/>
          <a:p>
            <a:r>
              <a:rPr lang="ar-SA" dirty="0" smtClean="0"/>
              <a:t> </a:t>
            </a:r>
            <a:r>
              <a:rPr lang="en-US" dirty="0" smtClean="0"/>
              <a:t> </a:t>
            </a:r>
            <a:r>
              <a:rPr lang="en-US" b="1" dirty="0" smtClean="0">
                <a:solidFill>
                  <a:srgbClr val="FF0000"/>
                </a:solidFill>
              </a:rPr>
              <a:t>B. Function words:</a:t>
            </a:r>
          </a:p>
          <a:p>
            <a:pPr marL="285750" indent="-285750">
              <a:buFontTx/>
              <a:buChar char="-"/>
            </a:pPr>
            <a:r>
              <a:rPr lang="en-US" dirty="0" smtClean="0"/>
              <a:t>Function words can be categorized in terms of parts of speech such as prepositions, coordinators, auxiliary verbs, and pronouns.</a:t>
            </a:r>
          </a:p>
          <a:p>
            <a:pPr marL="285750" indent="-285750">
              <a:buFontTx/>
              <a:buChar char="-"/>
            </a:pPr>
            <a:r>
              <a:rPr lang="en-US" dirty="0" smtClean="0"/>
              <a:t>They usually indicate meaning relationships and help us interpret units containing lexical words, by showing how the units are related to each other.</a:t>
            </a:r>
          </a:p>
          <a:p>
            <a:pPr marL="285750" indent="-285750">
              <a:buFontTx/>
              <a:buChar char="-"/>
            </a:pPr>
            <a:r>
              <a:rPr lang="en-US" dirty="0" smtClean="0"/>
              <a:t>Function words belong to </a:t>
            </a:r>
            <a:r>
              <a:rPr lang="en-US" b="1" i="1" dirty="0" smtClean="0">
                <a:solidFill>
                  <a:srgbClr val="002060"/>
                </a:solidFill>
              </a:rPr>
              <a:t>(closed classes)</a:t>
            </a:r>
            <a:r>
              <a:rPr lang="en-US" dirty="0" smtClean="0"/>
              <a:t>, which have a very limited and fixed membership. For example, English has only four coordinators: and, or, but, and (rarely) nor.</a:t>
            </a:r>
          </a:p>
          <a:p>
            <a:pPr marL="285750" indent="-285750">
              <a:buFontTx/>
              <a:buChar char="-"/>
            </a:pPr>
            <a:r>
              <a:rPr lang="en-US" dirty="0" smtClean="0"/>
              <a:t>Individual function words tend to occur frequently, and in almost any type of text.</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eaLnBrk="1" hangingPunct="1">
              <a:defRPr/>
            </a:pPr>
            <a:r>
              <a:rPr lang="en-US" dirty="0" smtClean="0">
                <a:solidFill>
                  <a:srgbClr val="C00000"/>
                </a:solidFill>
              </a:rPr>
              <a:t>Introduction to “words”</a:t>
            </a:r>
            <a:r>
              <a:rPr lang="ar-SA" dirty="0" smtClean="0">
                <a:solidFill>
                  <a:srgbClr val="C00000"/>
                </a:solidFill>
              </a:rPr>
              <a:t> </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395536" y="2060848"/>
            <a:ext cx="7848872" cy="5909310"/>
          </a:xfrm>
          <a:prstGeom prst="rect">
            <a:avLst/>
          </a:prstGeom>
          <a:noFill/>
        </p:spPr>
        <p:txBody>
          <a:bodyPr wrap="square" rtlCol="1">
            <a:spAutoFit/>
          </a:bodyPr>
          <a:lstStyle/>
          <a:p>
            <a:r>
              <a:rPr lang="ar-SA" dirty="0" smtClean="0"/>
              <a:t> </a:t>
            </a:r>
            <a:r>
              <a:rPr lang="en-US" dirty="0"/>
              <a:t> </a:t>
            </a:r>
            <a:r>
              <a:rPr lang="en-US" b="1" dirty="0" smtClean="0">
                <a:solidFill>
                  <a:srgbClr val="FF0000"/>
                </a:solidFill>
              </a:rPr>
              <a:t>C. Inserts:</a:t>
            </a:r>
          </a:p>
          <a:p>
            <a:pPr marL="285750" indent="-285750">
              <a:buFontTx/>
              <a:buChar char="-"/>
            </a:pPr>
            <a:r>
              <a:rPr lang="en-US" dirty="0" smtClean="0"/>
              <a:t>Inserts are found mainly in spoken language..</a:t>
            </a:r>
          </a:p>
          <a:p>
            <a:pPr marL="285750" indent="-285750">
              <a:buFontTx/>
              <a:buChar char="-"/>
            </a:pPr>
            <a:r>
              <a:rPr lang="en-US" dirty="0" smtClean="0"/>
              <a:t>Inserts do not form an integral part of the a syntactic structure, but tend to inserted freely in a text.</a:t>
            </a:r>
          </a:p>
          <a:p>
            <a:pPr marL="285750" indent="-285750">
              <a:buFontTx/>
              <a:buChar char="-"/>
            </a:pPr>
            <a:r>
              <a:rPr lang="en-US" dirty="0" smtClean="0"/>
              <a:t>They are often marked off by a break in intonation in speech, or by a punctuation mark in writing: e.g. Well, we made it.</a:t>
            </a:r>
          </a:p>
          <a:p>
            <a:pPr marL="285750" indent="-285750">
              <a:buFontTx/>
              <a:buChar char="-"/>
            </a:pPr>
            <a:r>
              <a:rPr lang="en-US" dirty="0" smtClean="0"/>
              <a:t>They generally carry emotional and discourse meanings, </a:t>
            </a:r>
            <a:r>
              <a:rPr lang="en-US" i="1" dirty="0" smtClean="0">
                <a:solidFill>
                  <a:srgbClr val="FF0000"/>
                </a:solidFill>
              </a:rPr>
              <a:t>such as oh, ah, wow,</a:t>
            </a:r>
            <a:r>
              <a:rPr lang="en-US" dirty="0" smtClean="0"/>
              <a:t> used to express a speaker’s emotional response to a situation, or </a:t>
            </a:r>
            <a:r>
              <a:rPr lang="en-US" i="1" dirty="0" smtClean="0">
                <a:solidFill>
                  <a:srgbClr val="FF0000"/>
                </a:solidFill>
              </a:rPr>
              <a:t>yeah, no, okay, </a:t>
            </a:r>
            <a:r>
              <a:rPr lang="en-US" dirty="0" smtClean="0"/>
              <a:t>used to signal a response to what has just been said.</a:t>
            </a:r>
          </a:p>
          <a:p>
            <a:pPr marL="285750" indent="-285750">
              <a:buFontTx/>
              <a:buChar char="-"/>
            </a:pPr>
            <a:r>
              <a:rPr lang="en-US" dirty="0" smtClean="0"/>
              <a:t>Inserts are generally simple in form, though they often have an atypical pronunciation </a:t>
            </a:r>
            <a:r>
              <a:rPr lang="en-US" i="1" dirty="0" smtClean="0">
                <a:solidFill>
                  <a:srgbClr val="FF0000"/>
                </a:solidFill>
              </a:rPr>
              <a:t>(e.g. </a:t>
            </a:r>
            <a:r>
              <a:rPr lang="en-US" i="1" dirty="0" err="1" smtClean="0">
                <a:solidFill>
                  <a:srgbClr val="FF0000"/>
                </a:solidFill>
              </a:rPr>
              <a:t>hm</a:t>
            </a:r>
            <a:r>
              <a:rPr lang="en-US" i="1" dirty="0" smtClean="0">
                <a:solidFill>
                  <a:srgbClr val="FF0000"/>
                </a:solidFill>
              </a:rPr>
              <a:t>, uh-huh, ugh, yeah).</a:t>
            </a:r>
          </a:p>
          <a:p>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eaLnBrk="1" hangingPunct="1">
              <a:defRPr/>
            </a:pPr>
            <a:r>
              <a:rPr lang="en-US" dirty="0" smtClean="0">
                <a:solidFill>
                  <a:srgbClr val="C00000"/>
                </a:solidFill>
              </a:rPr>
              <a:t>Introduction to “words”</a:t>
            </a:r>
            <a:r>
              <a:rPr lang="ar-SA" dirty="0" smtClean="0">
                <a:solidFill>
                  <a:srgbClr val="C00000"/>
                </a:solidFill>
              </a:rPr>
              <a:t> </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323528" y="2060848"/>
            <a:ext cx="7920880" cy="5632311"/>
          </a:xfrm>
          <a:prstGeom prst="rect">
            <a:avLst/>
          </a:prstGeom>
          <a:noFill/>
        </p:spPr>
        <p:txBody>
          <a:bodyPr wrap="square" rtlCol="1">
            <a:spAutoFit/>
          </a:bodyPr>
          <a:lstStyle/>
          <a:p>
            <a:r>
              <a:rPr lang="ar-SA" b="1" dirty="0" smtClean="0">
                <a:solidFill>
                  <a:srgbClr val="FF0000"/>
                </a:solidFill>
              </a:rPr>
              <a:t> </a:t>
            </a:r>
            <a:r>
              <a:rPr lang="en-US" b="1" dirty="0" smtClean="0">
                <a:solidFill>
                  <a:srgbClr val="FF0000"/>
                </a:solidFill>
              </a:rPr>
              <a:t>*** Closed and open classes</a:t>
            </a:r>
          </a:p>
          <a:p>
            <a:pPr marL="285750" indent="-285750">
              <a:buFontTx/>
              <a:buChar char="-"/>
            </a:pPr>
            <a:r>
              <a:rPr lang="en-US" dirty="0" smtClean="0"/>
              <a:t>Closed class contains a limited number of members, and new members cannot be easily added. For example, it is not easy to create a new coordinator or a new pronoun……those word classes have a fairly fixed set of members.</a:t>
            </a:r>
          </a:p>
          <a:p>
            <a:endParaRPr lang="en-US" dirty="0" smtClean="0"/>
          </a:p>
          <a:p>
            <a:pPr marL="285750" indent="-285750">
              <a:buFontTx/>
              <a:buChar char="-"/>
            </a:pPr>
            <a:r>
              <a:rPr lang="en-US" dirty="0" smtClean="0"/>
              <a:t>The membership of open classes is indefinitely large, and can be readily extended by users of the language. Lexical classes such as nouns and adjectives are open class. For example, we can easily form new nouns with </a:t>
            </a:r>
            <a:r>
              <a:rPr lang="en-US" dirty="0" smtClean="0">
                <a:solidFill>
                  <a:srgbClr val="FF0000"/>
                </a:solidFill>
              </a:rPr>
              <a:t>the suffix –</a:t>
            </a:r>
            <a:r>
              <a:rPr lang="en-US" dirty="0" err="1" smtClean="0">
                <a:solidFill>
                  <a:srgbClr val="FF0000"/>
                </a:solidFill>
              </a:rPr>
              <a:t>ee</a:t>
            </a:r>
            <a:r>
              <a:rPr lang="en-US" dirty="0" smtClean="0">
                <a:solidFill>
                  <a:srgbClr val="FF0000"/>
                </a:solidFill>
              </a:rPr>
              <a:t> (retiree), </a:t>
            </a:r>
            <a:r>
              <a:rPr lang="en-US" dirty="0" smtClean="0">
                <a:solidFill>
                  <a:srgbClr val="0070C0"/>
                </a:solidFill>
              </a:rPr>
              <a:t>adjectives with –</a:t>
            </a:r>
            <a:r>
              <a:rPr lang="en-US" dirty="0" err="1" smtClean="0">
                <a:solidFill>
                  <a:srgbClr val="0070C0"/>
                </a:solidFill>
              </a:rPr>
              <a:t>ish</a:t>
            </a:r>
            <a:r>
              <a:rPr lang="en-US" dirty="0" smtClean="0">
                <a:solidFill>
                  <a:srgbClr val="0070C0"/>
                </a:solidFill>
              </a:rPr>
              <a:t> (yellowish), </a:t>
            </a:r>
            <a:r>
              <a:rPr lang="en-US" dirty="0" smtClean="0">
                <a:solidFill>
                  <a:srgbClr val="C00000"/>
                </a:solidFill>
              </a:rPr>
              <a:t>verbs with –</a:t>
            </a:r>
            <a:r>
              <a:rPr lang="en-US" dirty="0" err="1" smtClean="0">
                <a:solidFill>
                  <a:srgbClr val="C00000"/>
                </a:solidFill>
              </a:rPr>
              <a:t>ize</a:t>
            </a:r>
            <a:r>
              <a:rPr lang="en-US" dirty="0" smtClean="0">
                <a:solidFill>
                  <a:srgbClr val="C00000"/>
                </a:solidFill>
              </a:rPr>
              <a:t> (</a:t>
            </a:r>
            <a:r>
              <a:rPr lang="en-US" dirty="0" err="1" smtClean="0">
                <a:solidFill>
                  <a:srgbClr val="C00000"/>
                </a:solidFill>
              </a:rPr>
              <a:t>periodize</a:t>
            </a:r>
            <a:r>
              <a:rPr lang="en-US" dirty="0" smtClean="0">
                <a:solidFill>
                  <a:srgbClr val="C00000"/>
                </a:solidFill>
              </a:rPr>
              <a:t>),</a:t>
            </a:r>
            <a:r>
              <a:rPr lang="en-US" dirty="0" smtClean="0"/>
              <a:t> </a:t>
            </a:r>
            <a:r>
              <a:rPr lang="en-US" dirty="0" smtClean="0">
                <a:solidFill>
                  <a:srgbClr val="7030A0"/>
                </a:solidFill>
              </a:rPr>
              <a:t>and adverbs with –wise (fanwise)</a:t>
            </a:r>
            <a:r>
              <a:rPr lang="en-US" dirty="0" smtClean="0"/>
              <a:t>.</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eaLnBrk="1" hangingPunct="1">
              <a:defRPr/>
            </a:pPr>
            <a:r>
              <a:rPr lang="en-US" dirty="0" smtClean="0">
                <a:solidFill>
                  <a:srgbClr val="C00000"/>
                </a:solidFill>
              </a:rPr>
              <a:t>Introduction to “words”</a:t>
            </a:r>
            <a:r>
              <a:rPr lang="ar-SA" dirty="0" smtClean="0">
                <a:solidFill>
                  <a:srgbClr val="C00000"/>
                </a:solidFill>
              </a:rPr>
              <a:t> </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467544" y="2060848"/>
            <a:ext cx="7992888" cy="5909310"/>
          </a:xfrm>
          <a:prstGeom prst="rect">
            <a:avLst/>
          </a:prstGeom>
          <a:noFill/>
        </p:spPr>
        <p:txBody>
          <a:bodyPr wrap="square" rtlCol="1">
            <a:spAutoFit/>
          </a:bodyPr>
          <a:lstStyle/>
          <a:p>
            <a:r>
              <a:rPr lang="ar-SA" b="1" dirty="0" smtClean="0">
                <a:solidFill>
                  <a:srgbClr val="FF0000"/>
                </a:solidFill>
              </a:rPr>
              <a:t> </a:t>
            </a:r>
            <a:r>
              <a:rPr lang="en-US" b="1" dirty="0" smtClean="0">
                <a:solidFill>
                  <a:srgbClr val="FF0000"/>
                </a:solidFill>
              </a:rPr>
              <a:t>*** The structure of words: morphology:</a:t>
            </a:r>
          </a:p>
          <a:p>
            <a:r>
              <a:rPr lang="en-US" dirty="0" smtClean="0"/>
              <a:t>Lexical words can consist of a single morpheme ( a stem, such as go, book, cat), or they can have a more complex structure created by </a:t>
            </a:r>
            <a:r>
              <a:rPr lang="en-US" dirty="0" smtClean="0">
                <a:solidFill>
                  <a:srgbClr val="00B050"/>
                </a:solidFill>
              </a:rPr>
              <a:t>a process of inflection, derivation or compounding.</a:t>
            </a:r>
          </a:p>
          <a:p>
            <a:pPr marL="342900" indent="-342900">
              <a:buAutoNum type="alphaUcPeriod"/>
            </a:pPr>
            <a:r>
              <a:rPr lang="en-US" dirty="0" smtClean="0">
                <a:solidFill>
                  <a:srgbClr val="002060"/>
                </a:solidFill>
              </a:rPr>
              <a:t>Inflection:</a:t>
            </a:r>
            <a:r>
              <a:rPr lang="en-US" dirty="0" smtClean="0"/>
              <a:t> Lexical words can take inflectional suffixes to signal meanings and roles which are important to their word class, such as ‘plural’ in the case of nouns, and ‘past tense’ in the case of verbs. Examples……</a:t>
            </a:r>
          </a:p>
          <a:p>
            <a:r>
              <a:rPr lang="en-US" dirty="0"/>
              <a:t> </a:t>
            </a:r>
            <a:r>
              <a:rPr lang="en-US" dirty="0" smtClean="0">
                <a:solidFill>
                  <a:srgbClr val="C00000"/>
                </a:solidFill>
              </a:rPr>
              <a:t>* Nouns               boy              plural (boys), genitive (boy’s, boys’)</a:t>
            </a:r>
          </a:p>
          <a:p>
            <a:r>
              <a:rPr lang="en-US" dirty="0"/>
              <a:t> </a:t>
            </a:r>
            <a:r>
              <a:rPr lang="en-US" dirty="0" smtClean="0">
                <a:solidFill>
                  <a:srgbClr val="002060"/>
                </a:solidFill>
              </a:rPr>
              <a:t>* Verbs                live, write     S.P.T (lives, write), P.T (lived, wrote), </a:t>
            </a:r>
            <a:r>
              <a:rPr lang="en-US" dirty="0" err="1" smtClean="0">
                <a:solidFill>
                  <a:srgbClr val="002060"/>
                </a:solidFill>
              </a:rPr>
              <a:t>ing</a:t>
            </a:r>
            <a:r>
              <a:rPr lang="en-US" dirty="0" smtClean="0">
                <a:solidFill>
                  <a:srgbClr val="002060"/>
                </a:solidFill>
              </a:rPr>
              <a:t>- participle (living, writing)</a:t>
            </a:r>
          </a:p>
          <a:p>
            <a:r>
              <a:rPr lang="en-US" dirty="0"/>
              <a:t> </a:t>
            </a:r>
            <a:r>
              <a:rPr lang="en-US" dirty="0" smtClean="0">
                <a:solidFill>
                  <a:srgbClr val="FF0000"/>
                </a:solidFill>
              </a:rPr>
              <a:t>* Adjectives        dark             comparative (darker), superlative (darkest)</a:t>
            </a:r>
          </a:p>
          <a:p>
            <a:r>
              <a:rPr lang="en-US" dirty="0"/>
              <a:t> </a:t>
            </a:r>
            <a:r>
              <a:rPr lang="en-US" dirty="0" smtClean="0">
                <a:solidFill>
                  <a:srgbClr val="0070C0"/>
                </a:solidFill>
              </a:rPr>
              <a:t>* Adverbs           soon             comparative (sooner), superlative (soonest) </a:t>
            </a:r>
            <a:endParaRPr lang="ar-SA" dirty="0" smtClean="0">
              <a:solidFill>
                <a:srgbClr val="0070C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dirty="0" smtClean="0">
                <a:solidFill>
                  <a:srgbClr val="C00000"/>
                </a:solidFill>
              </a:rPr>
              <a:t>Introduction to “words”</a:t>
            </a:r>
            <a:r>
              <a:rPr lang="ar-SA" dirty="0" smtClean="0">
                <a:solidFill>
                  <a:srgbClr val="C00000"/>
                </a:solidFill>
              </a:rPr>
              <a:t> </a:t>
            </a:r>
          </a:p>
        </p:txBody>
      </p:sp>
      <p:sp>
        <p:nvSpPr>
          <p:cNvPr id="3" name="Content Placeholder 2"/>
          <p:cNvSpPr>
            <a:spLocks noGrp="1"/>
          </p:cNvSpPr>
          <p:nvPr>
            <p:ph idx="1"/>
          </p:nvPr>
        </p:nvSpPr>
        <p:spPr/>
        <p:txBody>
          <a:bodyPr>
            <a:normAutofit/>
          </a:bodyPr>
          <a:lstStyle/>
          <a:p>
            <a:pPr marL="0" indent="0" algn="l" rtl="0">
              <a:defRPr/>
            </a:pPr>
            <a:r>
              <a:rPr lang="en-US" sz="1800" dirty="0" smtClean="0">
                <a:solidFill>
                  <a:srgbClr val="002060"/>
                </a:solidFill>
                <a:latin typeface="Arial" pitchFamily="34" charset="0"/>
                <a:cs typeface="Arial" pitchFamily="34" charset="0"/>
              </a:rPr>
              <a:t>B. Derivation:</a:t>
            </a:r>
          </a:p>
          <a:p>
            <a:pPr marL="0" indent="0" algn="l" rtl="0">
              <a:defRPr/>
            </a:pPr>
            <a:r>
              <a:rPr lang="en-US" sz="1800" dirty="0">
                <a:latin typeface="Arial" pitchFamily="34" charset="0"/>
                <a:cs typeface="Arial" pitchFamily="34" charset="0"/>
              </a:rPr>
              <a:t> </a:t>
            </a:r>
            <a:r>
              <a:rPr lang="en-US" sz="1800" dirty="0" smtClean="0">
                <a:latin typeface="Arial" pitchFamily="34" charset="0"/>
                <a:cs typeface="Arial" pitchFamily="34" charset="0"/>
              </a:rPr>
              <a:t>Derivation, like inflection, usually involve adding an affix, i.e. a morpheme attached to the beginning of a word </a:t>
            </a:r>
            <a:r>
              <a:rPr lang="en-US" sz="1800" dirty="0" smtClean="0">
                <a:solidFill>
                  <a:srgbClr val="FF0000"/>
                </a:solidFill>
                <a:latin typeface="Arial" pitchFamily="34" charset="0"/>
                <a:cs typeface="Arial" pitchFamily="34" charset="0"/>
              </a:rPr>
              <a:t>(a prefix) </a:t>
            </a:r>
            <a:r>
              <a:rPr lang="en-US" sz="1800" dirty="0" smtClean="0">
                <a:latin typeface="Arial" pitchFamily="34" charset="0"/>
                <a:cs typeface="Arial" pitchFamily="34" charset="0"/>
              </a:rPr>
              <a:t>or to the end of a word </a:t>
            </a:r>
            <a:r>
              <a:rPr lang="en-US" sz="1800" dirty="0" smtClean="0">
                <a:solidFill>
                  <a:srgbClr val="FF0000"/>
                </a:solidFill>
                <a:latin typeface="Arial" pitchFamily="34" charset="0"/>
                <a:cs typeface="Arial" pitchFamily="34" charset="0"/>
              </a:rPr>
              <a:t>( a suffix). </a:t>
            </a:r>
            <a:r>
              <a:rPr lang="en-US" sz="1800" dirty="0" smtClean="0">
                <a:latin typeface="Arial" pitchFamily="34" charset="0"/>
                <a:cs typeface="Arial" pitchFamily="34" charset="0"/>
              </a:rPr>
              <a:t>However, this process is different from inflection because inflection does not change the identity of a word( it remains the same lexeme), while derivation creates new nouns, adjectives, verbs, and adverbs. Derivation changes the meaning or word class (parts of speech) of a word, and often both, and in effect creates a new base form for the word:</a:t>
            </a:r>
          </a:p>
          <a:p>
            <a:pPr algn="l" rtl="0">
              <a:buFont typeface="Arial" pitchFamily="34" charset="0"/>
              <a:buChar char="•"/>
              <a:defRPr/>
            </a:pPr>
            <a:r>
              <a:rPr lang="en-US" sz="1800" i="1" dirty="0" smtClean="0">
                <a:solidFill>
                  <a:srgbClr val="002060"/>
                </a:solidFill>
                <a:latin typeface="Arial" pitchFamily="34" charset="0"/>
                <a:cs typeface="Arial" pitchFamily="34" charset="0"/>
              </a:rPr>
              <a:t>Prefixes: </a:t>
            </a:r>
            <a:r>
              <a:rPr lang="en-US" sz="1800" i="1" dirty="0" smtClean="0">
                <a:solidFill>
                  <a:srgbClr val="FF0000"/>
                </a:solidFill>
                <a:latin typeface="Arial" pitchFamily="34" charset="0"/>
                <a:cs typeface="Arial" pitchFamily="34" charset="0"/>
              </a:rPr>
              <a:t>ex</a:t>
            </a:r>
            <a:r>
              <a:rPr lang="en-US" sz="1800" i="1" dirty="0" smtClean="0">
                <a:solidFill>
                  <a:srgbClr val="002060"/>
                </a:solidFill>
                <a:latin typeface="Arial" pitchFamily="34" charset="0"/>
                <a:cs typeface="Arial" pitchFamily="34" charset="0"/>
              </a:rPr>
              <a:t> + president, </a:t>
            </a:r>
            <a:r>
              <a:rPr lang="en-US" sz="1800" i="1" dirty="0" smtClean="0">
                <a:solidFill>
                  <a:srgbClr val="FF0000"/>
                </a:solidFill>
                <a:latin typeface="Arial" pitchFamily="34" charset="0"/>
                <a:cs typeface="Arial" pitchFamily="34" charset="0"/>
              </a:rPr>
              <a:t>un</a:t>
            </a:r>
            <a:r>
              <a:rPr lang="en-US" sz="1800" i="1" dirty="0" smtClean="0">
                <a:solidFill>
                  <a:srgbClr val="002060"/>
                </a:solidFill>
                <a:latin typeface="Arial" pitchFamily="34" charset="0"/>
                <a:cs typeface="Arial" pitchFamily="34" charset="0"/>
              </a:rPr>
              <a:t> + kind, </a:t>
            </a:r>
            <a:r>
              <a:rPr lang="en-US" sz="1800" i="1" dirty="0" smtClean="0">
                <a:solidFill>
                  <a:srgbClr val="FF0000"/>
                </a:solidFill>
                <a:latin typeface="Arial" pitchFamily="34" charset="0"/>
                <a:cs typeface="Arial" pitchFamily="34" charset="0"/>
              </a:rPr>
              <a:t>re </a:t>
            </a:r>
            <a:r>
              <a:rPr lang="en-US" sz="1800" i="1" dirty="0" smtClean="0">
                <a:solidFill>
                  <a:srgbClr val="002060"/>
                </a:solidFill>
                <a:latin typeface="Arial" pitchFamily="34" charset="0"/>
                <a:cs typeface="Arial" pitchFamily="34" charset="0"/>
              </a:rPr>
              <a:t>+ read, </a:t>
            </a:r>
            <a:r>
              <a:rPr lang="en-US" sz="1800" i="1" dirty="0" smtClean="0">
                <a:solidFill>
                  <a:srgbClr val="FF0000"/>
                </a:solidFill>
                <a:latin typeface="Arial" pitchFamily="34" charset="0"/>
                <a:cs typeface="Arial" pitchFamily="34" charset="0"/>
              </a:rPr>
              <a:t>a </a:t>
            </a:r>
            <a:r>
              <a:rPr lang="en-US" sz="1800" i="1" dirty="0" smtClean="0">
                <a:solidFill>
                  <a:srgbClr val="002060"/>
                </a:solidFill>
                <a:latin typeface="Arial" pitchFamily="34" charset="0"/>
                <a:cs typeface="Arial" pitchFamily="34" charset="0"/>
              </a:rPr>
              <a:t>+ broad</a:t>
            </a:r>
          </a:p>
          <a:p>
            <a:pPr algn="l" rtl="0">
              <a:buFont typeface="Arial" pitchFamily="34" charset="0"/>
              <a:buChar char="•"/>
              <a:defRPr/>
            </a:pPr>
            <a:r>
              <a:rPr lang="en-US" sz="1800" i="1" dirty="0" smtClean="0">
                <a:solidFill>
                  <a:srgbClr val="002060"/>
                </a:solidFill>
                <a:latin typeface="Arial" pitchFamily="34" charset="0"/>
                <a:cs typeface="Arial" pitchFamily="34" charset="0"/>
              </a:rPr>
              <a:t>Suffix: boy + </a:t>
            </a:r>
            <a:r>
              <a:rPr lang="en-US" sz="1800" i="1" dirty="0" smtClean="0">
                <a:solidFill>
                  <a:srgbClr val="FF0000"/>
                </a:solidFill>
                <a:latin typeface="Arial" pitchFamily="34" charset="0"/>
                <a:cs typeface="Arial" pitchFamily="34" charset="0"/>
              </a:rPr>
              <a:t>hood,</a:t>
            </a:r>
            <a:r>
              <a:rPr lang="en-US" sz="1800" i="1" dirty="0" smtClean="0">
                <a:solidFill>
                  <a:srgbClr val="002060"/>
                </a:solidFill>
                <a:latin typeface="Arial" pitchFamily="34" charset="0"/>
                <a:cs typeface="Arial" pitchFamily="34" charset="0"/>
              </a:rPr>
              <a:t> central + </a:t>
            </a:r>
            <a:r>
              <a:rPr lang="en-US" sz="1800" i="1" dirty="0" err="1" smtClean="0">
                <a:solidFill>
                  <a:srgbClr val="FF0000"/>
                </a:solidFill>
                <a:latin typeface="Arial" pitchFamily="34" charset="0"/>
                <a:cs typeface="Arial" pitchFamily="34" charset="0"/>
              </a:rPr>
              <a:t>ize</a:t>
            </a:r>
            <a:r>
              <a:rPr lang="en-US" sz="1800" i="1" dirty="0" smtClean="0">
                <a:solidFill>
                  <a:srgbClr val="002060"/>
                </a:solidFill>
                <a:latin typeface="Arial" pitchFamily="34" charset="0"/>
                <a:cs typeface="Arial" pitchFamily="34" charset="0"/>
              </a:rPr>
              <a:t>, green + </a:t>
            </a:r>
            <a:r>
              <a:rPr lang="en-US" sz="1800" i="1" dirty="0" err="1" smtClean="0">
                <a:solidFill>
                  <a:srgbClr val="FF0000"/>
                </a:solidFill>
                <a:latin typeface="Arial" pitchFamily="34" charset="0"/>
                <a:cs typeface="Arial" pitchFamily="34" charset="0"/>
              </a:rPr>
              <a:t>ish</a:t>
            </a:r>
            <a:r>
              <a:rPr lang="en-US" sz="1800" i="1" dirty="0" smtClean="0">
                <a:solidFill>
                  <a:srgbClr val="FF0000"/>
                </a:solidFill>
                <a:latin typeface="Arial" pitchFamily="34" charset="0"/>
                <a:cs typeface="Arial" pitchFamily="34" charset="0"/>
              </a:rPr>
              <a:t>,</a:t>
            </a:r>
            <a:r>
              <a:rPr lang="en-US" sz="1800" i="1" dirty="0" smtClean="0">
                <a:solidFill>
                  <a:srgbClr val="002060"/>
                </a:solidFill>
                <a:latin typeface="Arial" pitchFamily="34" charset="0"/>
                <a:cs typeface="Arial" pitchFamily="34" charset="0"/>
              </a:rPr>
              <a:t> exact + </a:t>
            </a:r>
            <a:r>
              <a:rPr lang="en-US" sz="1800" i="1" dirty="0" err="1" smtClean="0">
                <a:solidFill>
                  <a:srgbClr val="FF0000"/>
                </a:solidFill>
                <a:latin typeface="Arial" pitchFamily="34" charset="0"/>
                <a:cs typeface="Arial" pitchFamily="34" charset="0"/>
              </a:rPr>
              <a:t>ly</a:t>
            </a:r>
            <a:endParaRPr lang="en-US" sz="1800" i="1" dirty="0" smtClean="0">
              <a:solidFill>
                <a:srgbClr val="FF0000"/>
              </a:solidFill>
              <a:latin typeface="Arial" pitchFamily="34" charset="0"/>
              <a:cs typeface="Arial" pitchFamily="34" charset="0"/>
            </a:endParaRPr>
          </a:p>
          <a:p>
            <a:pPr algn="l" rtl="0">
              <a:buFont typeface="Arial" pitchFamily="34" charset="0"/>
              <a:buChar char="•"/>
              <a:defRPr/>
            </a:pPr>
            <a:r>
              <a:rPr lang="en-US" sz="1800" i="1" dirty="0" smtClean="0">
                <a:solidFill>
                  <a:srgbClr val="002060"/>
                </a:solidFill>
                <a:latin typeface="Arial" pitchFamily="34" charset="0"/>
                <a:cs typeface="Arial" pitchFamily="34" charset="0"/>
              </a:rPr>
              <a:t>Words can be built up using a number of different prefixes and suffixes, and can thus contain several morphemes:</a:t>
            </a:r>
          </a:p>
          <a:p>
            <a:pPr marL="0" indent="0" algn="l" rtl="0">
              <a:defRPr/>
            </a:pPr>
            <a:r>
              <a:rPr lang="en-US" sz="1800" i="1" dirty="0">
                <a:solidFill>
                  <a:srgbClr val="002060"/>
                </a:solidFill>
                <a:latin typeface="Arial" pitchFamily="34" charset="0"/>
                <a:cs typeface="Arial" pitchFamily="34" charset="0"/>
              </a:rPr>
              <a:t>  </a:t>
            </a:r>
            <a:r>
              <a:rPr lang="en-US" sz="1800" i="1" dirty="0" smtClean="0">
                <a:solidFill>
                  <a:srgbClr val="002060"/>
                </a:solidFill>
                <a:latin typeface="Arial" pitchFamily="34" charset="0"/>
                <a:cs typeface="Arial" pitchFamily="34" charset="0"/>
              </a:rPr>
              <a:t>    </a:t>
            </a:r>
            <a:r>
              <a:rPr lang="en-US" sz="1800" i="1" dirty="0" err="1" smtClean="0">
                <a:solidFill>
                  <a:srgbClr val="002060"/>
                </a:solidFill>
                <a:latin typeface="Arial" pitchFamily="34" charset="0"/>
                <a:cs typeface="Arial" pitchFamily="34" charset="0"/>
              </a:rPr>
              <a:t>industri</a:t>
            </a:r>
            <a:r>
              <a:rPr lang="en-US" sz="1800" i="1" dirty="0">
                <a:solidFill>
                  <a:srgbClr val="002060"/>
                </a:solidFill>
                <a:latin typeface="Arial" pitchFamily="34" charset="0"/>
                <a:cs typeface="Arial" pitchFamily="34" charset="0"/>
              </a:rPr>
              <a:t> </a:t>
            </a:r>
            <a:r>
              <a:rPr lang="en-US" sz="1800" i="1" dirty="0" smtClean="0">
                <a:solidFill>
                  <a:srgbClr val="002060"/>
                </a:solidFill>
                <a:latin typeface="Arial" pitchFamily="34" charset="0"/>
                <a:cs typeface="Arial" pitchFamily="34" charset="0"/>
              </a:rPr>
              <a:t>+ </a:t>
            </a:r>
            <a:r>
              <a:rPr lang="en-US" sz="1800" i="1" dirty="0" smtClean="0">
                <a:solidFill>
                  <a:srgbClr val="FF0000"/>
                </a:solidFill>
                <a:latin typeface="Arial" pitchFamily="34" charset="0"/>
                <a:cs typeface="Arial" pitchFamily="34" charset="0"/>
              </a:rPr>
              <a:t>al</a:t>
            </a:r>
            <a:r>
              <a:rPr lang="en-US" sz="1800" i="1" dirty="0" smtClean="0">
                <a:solidFill>
                  <a:srgbClr val="002060"/>
                </a:solidFill>
                <a:latin typeface="Arial" pitchFamily="34" charset="0"/>
                <a:cs typeface="Arial" pitchFamily="34" charset="0"/>
              </a:rPr>
              <a:t>, </a:t>
            </a:r>
            <a:r>
              <a:rPr lang="en-US" sz="1800" i="1" dirty="0" err="1" smtClean="0">
                <a:solidFill>
                  <a:srgbClr val="002060"/>
                </a:solidFill>
                <a:latin typeface="Arial" pitchFamily="34" charset="0"/>
                <a:cs typeface="Arial" pitchFamily="34" charset="0"/>
              </a:rPr>
              <a:t>industri</a:t>
            </a:r>
            <a:r>
              <a:rPr lang="en-US" sz="1800" i="1" dirty="0" smtClean="0">
                <a:solidFill>
                  <a:srgbClr val="002060"/>
                </a:solidFill>
                <a:latin typeface="Arial" pitchFamily="34" charset="0"/>
                <a:cs typeface="Arial" pitchFamily="34" charset="0"/>
              </a:rPr>
              <a:t> + </a:t>
            </a:r>
            <a:r>
              <a:rPr lang="en-US" sz="1800" i="1" dirty="0" smtClean="0">
                <a:solidFill>
                  <a:srgbClr val="FF0000"/>
                </a:solidFill>
                <a:latin typeface="Arial" pitchFamily="34" charset="0"/>
                <a:cs typeface="Arial" pitchFamily="34" charset="0"/>
              </a:rPr>
              <a:t>al</a:t>
            </a:r>
            <a:r>
              <a:rPr lang="en-US" sz="1800" i="1" dirty="0" smtClean="0">
                <a:solidFill>
                  <a:srgbClr val="002060"/>
                </a:solidFill>
                <a:latin typeface="Arial" pitchFamily="34" charset="0"/>
                <a:cs typeface="Arial" pitchFamily="34" charset="0"/>
              </a:rPr>
              <a:t> + </a:t>
            </a:r>
            <a:r>
              <a:rPr lang="en-US" sz="1800" i="1" dirty="0" err="1" smtClean="0">
                <a:solidFill>
                  <a:srgbClr val="C00000"/>
                </a:solidFill>
                <a:latin typeface="Arial" pitchFamily="34" charset="0"/>
                <a:cs typeface="Arial" pitchFamily="34" charset="0"/>
              </a:rPr>
              <a:t>ize</a:t>
            </a:r>
            <a:r>
              <a:rPr lang="en-US" sz="1800" i="1" dirty="0" smtClean="0">
                <a:solidFill>
                  <a:srgbClr val="002060"/>
                </a:solidFill>
                <a:latin typeface="Arial" pitchFamily="34" charset="0"/>
                <a:cs typeface="Arial" pitchFamily="34" charset="0"/>
              </a:rPr>
              <a:t>, </a:t>
            </a:r>
            <a:r>
              <a:rPr lang="en-US" sz="1800" i="1" dirty="0" err="1" smtClean="0">
                <a:solidFill>
                  <a:srgbClr val="002060"/>
                </a:solidFill>
                <a:latin typeface="Arial" pitchFamily="34" charset="0"/>
                <a:cs typeface="Arial" pitchFamily="34" charset="0"/>
              </a:rPr>
              <a:t>industri</a:t>
            </a:r>
            <a:r>
              <a:rPr lang="en-US" sz="1800" i="1" dirty="0" smtClean="0">
                <a:solidFill>
                  <a:srgbClr val="002060"/>
                </a:solidFill>
                <a:latin typeface="Arial" pitchFamily="34" charset="0"/>
                <a:cs typeface="Arial" pitchFamily="34" charset="0"/>
              </a:rPr>
              <a:t> + </a:t>
            </a:r>
            <a:r>
              <a:rPr lang="en-US" sz="1800" i="1" dirty="0" smtClean="0">
                <a:solidFill>
                  <a:srgbClr val="FF0000"/>
                </a:solidFill>
                <a:latin typeface="Arial" pitchFamily="34" charset="0"/>
                <a:cs typeface="Arial" pitchFamily="34" charset="0"/>
              </a:rPr>
              <a:t>al </a:t>
            </a:r>
            <a:r>
              <a:rPr lang="en-US" sz="1800" i="1" dirty="0" smtClean="0">
                <a:solidFill>
                  <a:srgbClr val="002060"/>
                </a:solidFill>
                <a:latin typeface="Arial" pitchFamily="34" charset="0"/>
                <a:cs typeface="Arial" pitchFamily="34" charset="0"/>
              </a:rPr>
              <a:t>+ </a:t>
            </a:r>
            <a:r>
              <a:rPr lang="en-US" sz="1800" i="1" dirty="0" err="1" smtClean="0">
                <a:solidFill>
                  <a:srgbClr val="C00000"/>
                </a:solidFill>
                <a:latin typeface="Arial" pitchFamily="34" charset="0"/>
                <a:cs typeface="Arial" pitchFamily="34" charset="0"/>
              </a:rPr>
              <a:t>iz</a:t>
            </a:r>
            <a:r>
              <a:rPr lang="en-US" sz="1800" i="1" dirty="0">
                <a:solidFill>
                  <a:srgbClr val="002060"/>
                </a:solidFill>
                <a:latin typeface="Arial" pitchFamily="34" charset="0"/>
                <a:cs typeface="Arial" pitchFamily="34" charset="0"/>
              </a:rPr>
              <a:t> </a:t>
            </a:r>
            <a:r>
              <a:rPr lang="en-US" sz="1800" i="1" dirty="0" smtClean="0">
                <a:solidFill>
                  <a:srgbClr val="002060"/>
                </a:solidFill>
                <a:latin typeface="Arial" pitchFamily="34" charset="0"/>
                <a:cs typeface="Arial" pitchFamily="34" charset="0"/>
              </a:rPr>
              <a:t>+ </a:t>
            </a:r>
            <a:r>
              <a:rPr lang="en-US" sz="1800" i="1" dirty="0" err="1" smtClean="0">
                <a:solidFill>
                  <a:srgbClr val="FFC000"/>
                </a:solidFill>
                <a:latin typeface="Arial" pitchFamily="34" charset="0"/>
                <a:cs typeface="Arial" pitchFamily="34" charset="0"/>
              </a:rPr>
              <a:t>ation</a:t>
            </a:r>
            <a:endParaRPr lang="ar-SA" sz="1800" i="1" dirty="0" smtClean="0">
              <a:solidFill>
                <a:srgbClr val="FFC000"/>
              </a:solidFill>
              <a:latin typeface="Arial" pitchFamily="34" charset="0"/>
              <a:cs typeface="Arial"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685800" y="304800"/>
            <a:ext cx="7772400" cy="685800"/>
          </a:xfrm>
        </p:spPr>
        <p:txBody>
          <a:bodyPr/>
          <a:lstStyle/>
          <a:p>
            <a:pPr algn="l" rtl="0">
              <a:defRPr/>
            </a:pPr>
            <a:r>
              <a:rPr lang="ar-SA" dirty="0" smtClean="0">
                <a:solidFill>
                  <a:srgbClr val="C00000"/>
                </a:solidFill>
              </a:rPr>
              <a:t> </a:t>
            </a:r>
            <a:r>
              <a:rPr lang="en-US" dirty="0" smtClean="0">
                <a:solidFill>
                  <a:srgbClr val="C00000"/>
                </a:solidFill>
              </a:rPr>
              <a:t>Introduction to “words”</a:t>
            </a:r>
          </a:p>
        </p:txBody>
      </p:sp>
      <p:sp>
        <p:nvSpPr>
          <p:cNvPr id="28675" name="Rectangle 3"/>
          <p:cNvSpPr>
            <a:spLocks noGrp="1" noChangeArrowheads="1"/>
          </p:cNvSpPr>
          <p:nvPr>
            <p:ph idx="1"/>
          </p:nvPr>
        </p:nvSpPr>
        <p:spPr>
          <a:xfrm>
            <a:off x="685800" y="1524000"/>
            <a:ext cx="7772400" cy="4572000"/>
          </a:xfrm>
        </p:spPr>
        <p:txBody>
          <a:bodyPr/>
          <a:lstStyle/>
          <a:p>
            <a:pPr algn="l" rtl="0" eaLnBrk="1" hangingPunct="1">
              <a:buClr>
                <a:schemeClr val="tx1"/>
              </a:buClr>
              <a:buFont typeface="Arial" pitchFamily="34" charset="0"/>
              <a:buChar char="•"/>
              <a:defRPr/>
            </a:pPr>
            <a:r>
              <a:rPr lang="en-US" sz="1800" dirty="0" smtClean="0">
                <a:solidFill>
                  <a:srgbClr val="002060"/>
                </a:solidFill>
                <a:latin typeface="Arial" pitchFamily="34" charset="0"/>
                <a:cs typeface="Arial" pitchFamily="34" charset="0"/>
              </a:rPr>
              <a:t>C. Compounding:</a:t>
            </a:r>
          </a:p>
          <a:p>
            <a:pPr marL="0" indent="0" algn="l" rtl="0" eaLnBrk="1" hangingPunct="1">
              <a:buClr>
                <a:schemeClr val="tx1"/>
              </a:buClr>
              <a:defRPr/>
            </a:pPr>
            <a:r>
              <a:rPr lang="en-US" sz="1800" dirty="0" smtClean="0">
                <a:latin typeface="Arial" pitchFamily="34" charset="0"/>
                <a:cs typeface="Arial" pitchFamily="34" charset="0"/>
              </a:rPr>
              <a:t>Inflection and derivation result in complex words, with a stem plus one or more affixes. Another form of derivation is compounding, which also leads to more complex words. Words that are compounds contain more than one stem. Examples are:</a:t>
            </a:r>
          </a:p>
          <a:p>
            <a:pPr marL="0" indent="0" algn="l" rtl="0" eaLnBrk="1" hangingPunct="1">
              <a:buClr>
                <a:schemeClr val="tx1"/>
              </a:buClr>
              <a:defRPr/>
            </a:pPr>
            <a:endParaRPr lang="en-US" sz="1800" dirty="0">
              <a:latin typeface="Arial" pitchFamily="34" charset="0"/>
              <a:cs typeface="Arial" pitchFamily="34" charset="0"/>
            </a:endParaRPr>
          </a:p>
          <a:p>
            <a:pPr marL="285750" indent="-285750" algn="l" rtl="0" eaLnBrk="1" hangingPunct="1">
              <a:buClr>
                <a:schemeClr val="tx1"/>
              </a:buClr>
              <a:buFontTx/>
              <a:buChar char="-"/>
              <a:defRPr/>
            </a:pPr>
            <a:r>
              <a:rPr lang="en-US" sz="1800" dirty="0" smtClean="0">
                <a:solidFill>
                  <a:srgbClr val="FF0000"/>
                </a:solidFill>
                <a:latin typeface="Arial" pitchFamily="34" charset="0"/>
                <a:cs typeface="Arial" pitchFamily="34" charset="0"/>
              </a:rPr>
              <a:t>noun + noun: chair + man, girl + friend</a:t>
            </a:r>
          </a:p>
          <a:p>
            <a:pPr marL="285750" indent="-285750" algn="l" rtl="0" eaLnBrk="1" hangingPunct="1">
              <a:buClr>
                <a:schemeClr val="tx1"/>
              </a:buClr>
              <a:buFontTx/>
              <a:buChar char="-"/>
              <a:defRPr/>
            </a:pPr>
            <a:r>
              <a:rPr lang="en-US" sz="1800" dirty="0">
                <a:solidFill>
                  <a:srgbClr val="0070C0"/>
                </a:solidFill>
                <a:latin typeface="Arial" pitchFamily="34" charset="0"/>
                <a:cs typeface="Arial" pitchFamily="34" charset="0"/>
              </a:rPr>
              <a:t>v</a:t>
            </a:r>
            <a:r>
              <a:rPr lang="en-US" sz="1800" dirty="0" smtClean="0">
                <a:solidFill>
                  <a:srgbClr val="0070C0"/>
                </a:solidFill>
                <a:latin typeface="Arial" pitchFamily="34" charset="0"/>
                <a:cs typeface="Arial" pitchFamily="34" charset="0"/>
              </a:rPr>
              <a:t>erb + noun: cook + book, guess + work</a:t>
            </a:r>
          </a:p>
          <a:p>
            <a:pPr marL="285750" indent="-285750" algn="l" rtl="0" eaLnBrk="1" hangingPunct="1">
              <a:buClr>
                <a:schemeClr val="tx1"/>
              </a:buClr>
              <a:buFontTx/>
              <a:buChar char="-"/>
              <a:defRPr/>
            </a:pPr>
            <a:r>
              <a:rPr lang="en-US" sz="1800" dirty="0">
                <a:solidFill>
                  <a:schemeClr val="accent1">
                    <a:lumMod val="50000"/>
                  </a:schemeClr>
                </a:solidFill>
                <a:latin typeface="Arial" pitchFamily="34" charset="0"/>
                <a:cs typeface="Arial" pitchFamily="34" charset="0"/>
              </a:rPr>
              <a:t>a</a:t>
            </a:r>
            <a:r>
              <a:rPr lang="en-US" sz="1800" dirty="0" smtClean="0">
                <a:solidFill>
                  <a:schemeClr val="accent1">
                    <a:lumMod val="50000"/>
                  </a:schemeClr>
                </a:solidFill>
                <a:latin typeface="Arial" pitchFamily="34" charset="0"/>
                <a:cs typeface="Arial" pitchFamily="34" charset="0"/>
              </a:rPr>
              <a:t>djectives + nouns: blue + bird, flat + fish</a:t>
            </a:r>
          </a:p>
          <a:p>
            <a:pPr marL="285750" indent="-285750" algn="l" rtl="0" eaLnBrk="1" hangingPunct="1">
              <a:buClr>
                <a:schemeClr val="tx1"/>
              </a:buClr>
              <a:buFontTx/>
              <a:buChar char="-"/>
              <a:defRPr/>
            </a:pPr>
            <a:r>
              <a:rPr lang="en-US" sz="1800" dirty="0">
                <a:solidFill>
                  <a:srgbClr val="002060"/>
                </a:solidFill>
                <a:latin typeface="Arial" pitchFamily="34" charset="0"/>
                <a:cs typeface="Arial" pitchFamily="34" charset="0"/>
              </a:rPr>
              <a:t>n</a:t>
            </a:r>
            <a:r>
              <a:rPr lang="en-US" sz="1800" dirty="0" smtClean="0">
                <a:solidFill>
                  <a:srgbClr val="002060"/>
                </a:solidFill>
                <a:latin typeface="Arial" pitchFamily="34" charset="0"/>
                <a:cs typeface="Arial" pitchFamily="34" charset="0"/>
              </a:rPr>
              <a:t>oun + adjective: head + long, water + tight</a:t>
            </a:r>
            <a:endParaRPr lang="ar-SA" sz="1800" dirty="0" smtClean="0">
              <a:solidFill>
                <a:srgbClr val="002060"/>
              </a:solidFill>
              <a:latin typeface="Arial" pitchFamily="34" charset="0"/>
              <a:cs typeface="Arial" pitchFamily="34" charset="0"/>
            </a:endParaRPr>
          </a:p>
          <a:p>
            <a:pPr algn="r" rtl="1" eaLnBrk="1" hangingPunct="1">
              <a:buClr>
                <a:schemeClr val="tx1"/>
              </a:buClr>
              <a:buFont typeface="Arial" pitchFamily="34" charset="0"/>
              <a:buChar char="•"/>
              <a:defRPr/>
            </a:pP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674"/>
                                        </p:tgtEl>
                                        <p:attrNameLst>
                                          <p:attrName>style.visibility</p:attrName>
                                        </p:attrNameLst>
                                      </p:cBhvr>
                                      <p:to>
                                        <p:strVal val="visible"/>
                                      </p:to>
                                    </p:set>
                                    <p:anim calcmode="lin" valueType="num">
                                      <p:cBhvr additive="base">
                                        <p:cTn id="7" dur="500" fill="hold"/>
                                        <p:tgtEl>
                                          <p:spTgt spid="28674"/>
                                        </p:tgtEl>
                                        <p:attrNameLst>
                                          <p:attrName>ppt_x</p:attrName>
                                        </p:attrNameLst>
                                      </p:cBhvr>
                                      <p:tavLst>
                                        <p:tav tm="0">
                                          <p:val>
                                            <p:strVal val="0-#ppt_w/2"/>
                                          </p:val>
                                        </p:tav>
                                        <p:tav tm="100000">
                                          <p:val>
                                            <p:strVal val="#ppt_x"/>
                                          </p:val>
                                        </p:tav>
                                      </p:tavLst>
                                    </p:anim>
                                    <p:anim calcmode="lin" valueType="num">
                                      <p:cBhvr additive="base">
                                        <p:cTn id="8" dur="500" fill="hold"/>
                                        <p:tgtEl>
                                          <p:spTgt spid="2867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8675">
                                            <p:txEl>
                                              <p:pRg st="0" end="0"/>
                                            </p:txEl>
                                          </p:spTgt>
                                        </p:tgtEl>
                                        <p:attrNameLst>
                                          <p:attrName>style.visibility</p:attrName>
                                        </p:attrNameLst>
                                      </p:cBhvr>
                                      <p:to>
                                        <p:strVal val="visible"/>
                                      </p:to>
                                    </p:set>
                                    <p:anim calcmode="lin" valueType="num">
                                      <p:cBhvr additive="base">
                                        <p:cTn id="13" dur="500" fill="hold"/>
                                        <p:tgtEl>
                                          <p:spTgt spid="28675">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867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8675">
                                            <p:txEl>
                                              <p:pRg st="1" end="1"/>
                                            </p:txEl>
                                          </p:spTgt>
                                        </p:tgtEl>
                                        <p:attrNameLst>
                                          <p:attrName>style.visibility</p:attrName>
                                        </p:attrNameLst>
                                      </p:cBhvr>
                                      <p:to>
                                        <p:strVal val="visible"/>
                                      </p:to>
                                    </p:set>
                                    <p:anim calcmode="lin" valueType="num">
                                      <p:cBhvr additive="base">
                                        <p:cTn id="19" dur="500" fill="hold"/>
                                        <p:tgtEl>
                                          <p:spTgt spid="28675">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867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8675">
                                            <p:txEl>
                                              <p:pRg st="3" end="3"/>
                                            </p:txEl>
                                          </p:spTgt>
                                        </p:tgtEl>
                                        <p:attrNameLst>
                                          <p:attrName>style.visibility</p:attrName>
                                        </p:attrNameLst>
                                      </p:cBhvr>
                                      <p:to>
                                        <p:strVal val="visible"/>
                                      </p:to>
                                    </p:set>
                                    <p:anim calcmode="lin" valueType="num">
                                      <p:cBhvr additive="base">
                                        <p:cTn id="25" dur="500" fill="hold"/>
                                        <p:tgtEl>
                                          <p:spTgt spid="2867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867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8675">
                                            <p:txEl>
                                              <p:pRg st="4" end="4"/>
                                            </p:txEl>
                                          </p:spTgt>
                                        </p:tgtEl>
                                        <p:attrNameLst>
                                          <p:attrName>style.visibility</p:attrName>
                                        </p:attrNameLst>
                                      </p:cBhvr>
                                      <p:to>
                                        <p:strVal val="visible"/>
                                      </p:to>
                                    </p:set>
                                    <p:anim calcmode="lin" valueType="num">
                                      <p:cBhvr additive="base">
                                        <p:cTn id="31" dur="500" fill="hold"/>
                                        <p:tgtEl>
                                          <p:spTgt spid="28675">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867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8675">
                                            <p:txEl>
                                              <p:pRg st="5" end="5"/>
                                            </p:txEl>
                                          </p:spTgt>
                                        </p:tgtEl>
                                        <p:attrNameLst>
                                          <p:attrName>style.visibility</p:attrName>
                                        </p:attrNameLst>
                                      </p:cBhvr>
                                      <p:to>
                                        <p:strVal val="visible"/>
                                      </p:to>
                                    </p:set>
                                    <p:anim calcmode="lin" valueType="num">
                                      <p:cBhvr additive="base">
                                        <p:cTn id="37" dur="500" fill="hold"/>
                                        <p:tgtEl>
                                          <p:spTgt spid="28675">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8675">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8675">
                                            <p:txEl>
                                              <p:pRg st="6" end="6"/>
                                            </p:txEl>
                                          </p:spTgt>
                                        </p:tgtEl>
                                        <p:attrNameLst>
                                          <p:attrName>style.visibility</p:attrName>
                                        </p:attrNameLst>
                                      </p:cBhvr>
                                      <p:to>
                                        <p:strVal val="visible"/>
                                      </p:to>
                                    </p:set>
                                    <p:anim calcmode="lin" valueType="num">
                                      <p:cBhvr additive="base">
                                        <p:cTn id="43" dur="500" fill="hold"/>
                                        <p:tgtEl>
                                          <p:spTgt spid="28675">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28675">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utoUpdateAnimBg="0"/>
      <p:bldP spid="28675"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4"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A13A9A0C-CBD6-41F3-A75A-99682811E7EC}">
  <ds:schemaRefs>
    <ds:schemaRef ds:uri="http://schemas.microsoft.com/sharepoint/v3/contenttype/form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FA31ECFD-0FC7-4749-9C70-1BCB8B0CB385}">
  <ds:schemaRefs>
    <ds:schemaRef ds:uri="http://www.w3.org/XML/1998/namespace"/>
    <ds:schemaRef ds:uri="http://purl.org/dc/elements/1.1/"/>
    <ds:schemaRef ds:uri="http://schemas.microsoft.com/office/2006/metadata/properties"/>
    <ds:schemaRef ds:uri="http://schemas.openxmlformats.org/package/2006/metadata/core-properties"/>
    <ds:schemaRef ds:uri="http://purl.org/dc/dcmitype/"/>
    <ds:schemaRef ds:uri="http://schemas.microsoft.com/office/2006/documentManagement/typ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المحاضرة التمهيدية</Template>
  <TotalTime>1498</TotalTime>
  <Words>1572</Words>
  <Application>Microsoft Office PowerPoint</Application>
  <PresentationFormat>On-screen Show (4:3)</PresentationFormat>
  <Paragraphs>224</Paragraphs>
  <Slides>15</Slides>
  <Notes>15</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المحاضرة التمهيدية</vt:lpstr>
      <vt:lpstr>PowerPoint Presentation</vt:lpstr>
      <vt:lpstr>First Lecture</vt:lpstr>
      <vt:lpstr>Content </vt:lpstr>
      <vt:lpstr> Definitions</vt:lpstr>
      <vt:lpstr>Types of grammatical units </vt:lpstr>
      <vt:lpstr>Types of grammatical units </vt:lpstr>
      <vt:lpstr>Introduction to “words” </vt:lpstr>
      <vt:lpstr>Introduction to “words” </vt:lpstr>
      <vt:lpstr>Introduction to “words” </vt:lpstr>
      <vt:lpstr>Introduction to “words” </vt:lpstr>
      <vt:lpstr>Introduction to “words” </vt:lpstr>
      <vt:lpstr>Introduction to “words” </vt:lpstr>
      <vt:lpstr>Introduction to “words” </vt:lpstr>
      <vt:lpstr> Introduction to “words”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toshiba</cp:lastModifiedBy>
  <cp:revision>158</cp:revision>
  <dcterms:created xsi:type="dcterms:W3CDTF">1601-01-01T00:00:00Z</dcterms:created>
  <dcterms:modified xsi:type="dcterms:W3CDTF">2014-02-02T22:17:48Z</dcterms:modified>
</cp:coreProperties>
</file>