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2920340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725136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809893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1526269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425657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3187601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1787809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1738368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35829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1098171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3521255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1568767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Second Lecture</a:t>
            </a:r>
          </a:p>
        </p:txBody>
      </p:sp>
      <p:sp>
        <p:nvSpPr>
          <p:cNvPr id="4" name="Subtitle 3"/>
          <p:cNvSpPr>
            <a:spLocks noGrp="1"/>
          </p:cNvSpPr>
          <p:nvPr>
            <p:ph type="subTitle" idx="1"/>
          </p:nvPr>
        </p:nvSpPr>
        <p:spPr/>
        <p:txBody>
          <a:bodyPr/>
          <a:lstStyle/>
          <a:p>
            <a:r>
              <a:rPr lang="en-US" b="1" dirty="0" smtClean="0"/>
              <a:t>Lexical word classes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Lexical Words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4801314"/>
          </a:xfrm>
          <a:prstGeom prst="rect">
            <a:avLst/>
          </a:prstGeom>
          <a:noFill/>
        </p:spPr>
        <p:txBody>
          <a:bodyPr wrap="square" rtlCol="1">
            <a:spAutoFit/>
          </a:bodyPr>
          <a:lstStyle/>
          <a:p>
            <a:r>
              <a:rPr lang="ar-SA" dirty="0" smtClean="0"/>
              <a:t> </a:t>
            </a:r>
            <a:r>
              <a:rPr lang="en-US" dirty="0" smtClean="0"/>
              <a:t>There are four main classes of lexical words: </a:t>
            </a:r>
            <a:r>
              <a:rPr lang="en-US" dirty="0" smtClean="0">
                <a:solidFill>
                  <a:srgbClr val="FF0000"/>
                </a:solidFill>
              </a:rPr>
              <a:t>nouns, lexical verbs, adjectives, and adverbs.</a:t>
            </a:r>
            <a:r>
              <a:rPr lang="en-US" dirty="0" smtClean="0"/>
              <a:t> To decide what class a word belongs to, it is useful to apply tests of three kinds:</a:t>
            </a:r>
          </a:p>
          <a:p>
            <a:pPr marL="342900" indent="-342900">
              <a:buAutoNum type="arabicPeriod"/>
            </a:pPr>
            <a:r>
              <a:rPr lang="en-US" dirty="0" smtClean="0">
                <a:solidFill>
                  <a:srgbClr val="002060"/>
                </a:solidFill>
              </a:rPr>
              <a:t>Morphological: what forms does a word have (e.g. in terms of stems and affixes)?</a:t>
            </a:r>
          </a:p>
          <a:p>
            <a:pPr marL="342900" indent="-342900">
              <a:buAutoNum type="arabicPeriod"/>
            </a:pPr>
            <a:r>
              <a:rPr lang="en-US" dirty="0" smtClean="0">
                <a:solidFill>
                  <a:srgbClr val="002060"/>
                </a:solidFill>
              </a:rPr>
              <a:t>Syntactic: what syntactic roles does a word play in phrases or other higher units?</a:t>
            </a:r>
          </a:p>
          <a:p>
            <a:pPr marL="342900" indent="-342900">
              <a:buAutoNum type="arabicPeriod"/>
            </a:pPr>
            <a:r>
              <a:rPr lang="en-US" dirty="0" smtClean="0">
                <a:solidFill>
                  <a:srgbClr val="002060"/>
                </a:solidFill>
              </a:rPr>
              <a:t>Semantic: what type(s) of meaning does a word convey?</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207"/>
          <p:cNvSpPr/>
          <p:nvPr/>
        </p:nvSpPr>
        <p:spPr>
          <a:xfrm>
            <a:off x="919757" y="2644432"/>
            <a:ext cx="973337" cy="43372"/>
          </a:xfrm>
          <a:custGeom>
            <a:avLst/>
            <a:gdLst/>
            <a:ahLst/>
            <a:cxnLst/>
            <a:rect l="0" t="0" r="0" b="0"/>
            <a:pathLst>
              <a:path w="973337" h="43372">
                <a:moveTo>
                  <a:pt x="0" y="34474"/>
                </a:moveTo>
                <a:lnTo>
                  <a:pt x="0" y="29733"/>
                </a:lnTo>
                <a:lnTo>
                  <a:pt x="993" y="28337"/>
                </a:lnTo>
                <a:lnTo>
                  <a:pt x="2646" y="27406"/>
                </a:lnTo>
                <a:lnTo>
                  <a:pt x="7129" y="26372"/>
                </a:lnTo>
                <a:lnTo>
                  <a:pt x="33765" y="25566"/>
                </a:lnTo>
                <a:lnTo>
                  <a:pt x="60058" y="25547"/>
                </a:lnTo>
                <a:lnTo>
                  <a:pt x="64844" y="26538"/>
                </a:lnTo>
                <a:lnTo>
                  <a:pt x="69026" y="28191"/>
                </a:lnTo>
                <a:lnTo>
                  <a:pt x="72807" y="30285"/>
                </a:lnTo>
                <a:lnTo>
                  <a:pt x="76319" y="31682"/>
                </a:lnTo>
                <a:lnTo>
                  <a:pt x="79653" y="32612"/>
                </a:lnTo>
                <a:lnTo>
                  <a:pt x="89085" y="33922"/>
                </a:lnTo>
                <a:lnTo>
                  <a:pt x="117809" y="34442"/>
                </a:lnTo>
                <a:lnTo>
                  <a:pt x="153982" y="34471"/>
                </a:lnTo>
                <a:lnTo>
                  <a:pt x="166154" y="35464"/>
                </a:lnTo>
                <a:lnTo>
                  <a:pt x="198201" y="39214"/>
                </a:lnTo>
                <a:lnTo>
                  <a:pt x="213493" y="40610"/>
                </a:lnTo>
                <a:lnTo>
                  <a:pt x="227657" y="41541"/>
                </a:lnTo>
                <a:lnTo>
                  <a:pt x="256955" y="42576"/>
                </a:lnTo>
                <a:lnTo>
                  <a:pt x="351984" y="43371"/>
                </a:lnTo>
                <a:lnTo>
                  <a:pt x="361656" y="42390"/>
                </a:lnTo>
                <a:lnTo>
                  <a:pt x="373065" y="40743"/>
                </a:lnTo>
                <a:lnTo>
                  <a:pt x="385632" y="38654"/>
                </a:lnTo>
                <a:lnTo>
                  <a:pt x="396987" y="37260"/>
                </a:lnTo>
                <a:lnTo>
                  <a:pt x="407533" y="36331"/>
                </a:lnTo>
                <a:lnTo>
                  <a:pt x="433951" y="35024"/>
                </a:lnTo>
                <a:lnTo>
                  <a:pt x="460656" y="34582"/>
                </a:lnTo>
                <a:lnTo>
                  <a:pt x="571431" y="27420"/>
                </a:lnTo>
                <a:lnTo>
                  <a:pt x="600243" y="26378"/>
                </a:lnTo>
                <a:lnTo>
                  <a:pt x="648432" y="25709"/>
                </a:lnTo>
                <a:lnTo>
                  <a:pt x="668200" y="24625"/>
                </a:lnTo>
                <a:lnTo>
                  <a:pt x="677639" y="22947"/>
                </a:lnTo>
                <a:lnTo>
                  <a:pt x="686908" y="20836"/>
                </a:lnTo>
                <a:lnTo>
                  <a:pt x="704993" y="18437"/>
                </a:lnTo>
                <a:lnTo>
                  <a:pt x="756838" y="13125"/>
                </a:lnTo>
                <a:lnTo>
                  <a:pt x="793110" y="10102"/>
                </a:lnTo>
                <a:lnTo>
                  <a:pt x="819814" y="8759"/>
                </a:lnTo>
                <a:lnTo>
                  <a:pt x="874881" y="7897"/>
                </a:lnTo>
                <a:lnTo>
                  <a:pt x="906043" y="7727"/>
                </a:lnTo>
                <a:lnTo>
                  <a:pt x="912599" y="6721"/>
                </a:lnTo>
                <a:lnTo>
                  <a:pt x="918954" y="5058"/>
                </a:lnTo>
                <a:lnTo>
                  <a:pt x="925175" y="2957"/>
                </a:lnTo>
                <a:lnTo>
                  <a:pt x="930315" y="1556"/>
                </a:lnTo>
                <a:lnTo>
                  <a:pt x="934734" y="623"/>
                </a:lnTo>
                <a:lnTo>
                  <a:pt x="938672" y="0"/>
                </a:lnTo>
                <a:lnTo>
                  <a:pt x="944273" y="577"/>
                </a:lnTo>
                <a:lnTo>
                  <a:pt x="950984" y="1954"/>
                </a:lnTo>
                <a:lnTo>
                  <a:pt x="973336" y="768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208"/>
          <p:cNvSpPr/>
          <p:nvPr/>
        </p:nvSpPr>
        <p:spPr>
          <a:xfrm>
            <a:off x="2178843" y="2652117"/>
            <a:ext cx="696517" cy="26790"/>
          </a:xfrm>
          <a:custGeom>
            <a:avLst/>
            <a:gdLst/>
            <a:ahLst/>
            <a:cxnLst/>
            <a:rect l="0" t="0" r="0" b="0"/>
            <a:pathLst>
              <a:path w="696517" h="26790">
                <a:moveTo>
                  <a:pt x="0" y="0"/>
                </a:moveTo>
                <a:lnTo>
                  <a:pt x="164049" y="0"/>
                </a:lnTo>
                <a:lnTo>
                  <a:pt x="170882" y="992"/>
                </a:lnTo>
                <a:lnTo>
                  <a:pt x="177421" y="2645"/>
                </a:lnTo>
                <a:lnTo>
                  <a:pt x="183765" y="4740"/>
                </a:lnTo>
                <a:lnTo>
                  <a:pt x="194940" y="6137"/>
                </a:lnTo>
                <a:lnTo>
                  <a:pt x="209335" y="7067"/>
                </a:lnTo>
                <a:lnTo>
                  <a:pt x="225877" y="7688"/>
                </a:lnTo>
                <a:lnTo>
                  <a:pt x="241866" y="9094"/>
                </a:lnTo>
                <a:lnTo>
                  <a:pt x="257486" y="11024"/>
                </a:lnTo>
                <a:lnTo>
                  <a:pt x="272861" y="13302"/>
                </a:lnTo>
                <a:lnTo>
                  <a:pt x="286087" y="14821"/>
                </a:lnTo>
                <a:lnTo>
                  <a:pt x="297881" y="15834"/>
                </a:lnTo>
                <a:lnTo>
                  <a:pt x="308720" y="16509"/>
                </a:lnTo>
                <a:lnTo>
                  <a:pt x="341931" y="17259"/>
                </a:lnTo>
                <a:lnTo>
                  <a:pt x="361899" y="17459"/>
                </a:lnTo>
                <a:lnTo>
                  <a:pt x="378188" y="18584"/>
                </a:lnTo>
                <a:lnTo>
                  <a:pt x="392024" y="20327"/>
                </a:lnTo>
                <a:lnTo>
                  <a:pt x="404224" y="22481"/>
                </a:lnTo>
                <a:lnTo>
                  <a:pt x="415335" y="23917"/>
                </a:lnTo>
                <a:lnTo>
                  <a:pt x="425718" y="24874"/>
                </a:lnTo>
                <a:lnTo>
                  <a:pt x="435617" y="25512"/>
                </a:lnTo>
                <a:lnTo>
                  <a:pt x="696516"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209"/>
          <p:cNvSpPr/>
          <p:nvPr/>
        </p:nvSpPr>
        <p:spPr>
          <a:xfrm>
            <a:off x="3857625" y="2357447"/>
            <a:ext cx="910829" cy="35710"/>
          </a:xfrm>
          <a:custGeom>
            <a:avLst/>
            <a:gdLst/>
            <a:ahLst/>
            <a:cxnLst/>
            <a:rect l="0" t="0" r="0" b="0"/>
            <a:pathLst>
              <a:path w="910829" h="35710">
                <a:moveTo>
                  <a:pt x="0" y="26779"/>
                </a:moveTo>
                <a:lnTo>
                  <a:pt x="14221" y="22039"/>
                </a:lnTo>
                <a:lnTo>
                  <a:pt x="22379" y="20642"/>
                </a:lnTo>
                <a:lnTo>
                  <a:pt x="31786" y="19711"/>
                </a:lnTo>
                <a:lnTo>
                  <a:pt x="50838" y="18677"/>
                </a:lnTo>
                <a:lnTo>
                  <a:pt x="76592" y="18013"/>
                </a:lnTo>
                <a:lnTo>
                  <a:pt x="89603" y="16930"/>
                </a:lnTo>
                <a:lnTo>
                  <a:pt x="115229" y="13141"/>
                </a:lnTo>
                <a:lnTo>
                  <a:pt x="128413" y="11734"/>
                </a:lnTo>
                <a:lnTo>
                  <a:pt x="141171" y="10796"/>
                </a:lnTo>
                <a:lnTo>
                  <a:pt x="164937" y="9754"/>
                </a:lnTo>
                <a:lnTo>
                  <a:pt x="194060" y="9167"/>
                </a:lnTo>
                <a:lnTo>
                  <a:pt x="242709" y="8952"/>
                </a:lnTo>
                <a:lnTo>
                  <a:pt x="253087" y="7949"/>
                </a:lnTo>
                <a:lnTo>
                  <a:pt x="261990" y="6288"/>
                </a:lnTo>
                <a:lnTo>
                  <a:pt x="269910" y="4189"/>
                </a:lnTo>
                <a:lnTo>
                  <a:pt x="278167" y="2789"/>
                </a:lnTo>
                <a:lnTo>
                  <a:pt x="286648" y="1856"/>
                </a:lnTo>
                <a:lnTo>
                  <a:pt x="305000" y="820"/>
                </a:lnTo>
                <a:lnTo>
                  <a:pt x="335661" y="236"/>
                </a:lnTo>
                <a:lnTo>
                  <a:pt x="516270" y="0"/>
                </a:lnTo>
                <a:lnTo>
                  <a:pt x="536664" y="989"/>
                </a:lnTo>
                <a:lnTo>
                  <a:pt x="555221" y="2640"/>
                </a:lnTo>
                <a:lnTo>
                  <a:pt x="572554" y="4733"/>
                </a:lnTo>
                <a:lnTo>
                  <a:pt x="588077" y="6129"/>
                </a:lnTo>
                <a:lnTo>
                  <a:pt x="602395" y="7059"/>
                </a:lnTo>
                <a:lnTo>
                  <a:pt x="633571" y="8368"/>
                </a:lnTo>
                <a:lnTo>
                  <a:pt x="639669" y="8552"/>
                </a:lnTo>
                <a:lnTo>
                  <a:pt x="647704" y="9667"/>
                </a:lnTo>
                <a:lnTo>
                  <a:pt x="657029" y="11402"/>
                </a:lnTo>
                <a:lnTo>
                  <a:pt x="667214" y="13551"/>
                </a:lnTo>
                <a:lnTo>
                  <a:pt x="674997" y="14984"/>
                </a:lnTo>
                <a:lnTo>
                  <a:pt x="681178" y="15939"/>
                </a:lnTo>
                <a:lnTo>
                  <a:pt x="691682" y="17001"/>
                </a:lnTo>
                <a:lnTo>
                  <a:pt x="714596" y="17682"/>
                </a:lnTo>
                <a:lnTo>
                  <a:pt x="730348" y="18767"/>
                </a:lnTo>
                <a:lnTo>
                  <a:pt x="767725" y="23964"/>
                </a:lnTo>
                <a:lnTo>
                  <a:pt x="775738" y="24903"/>
                </a:lnTo>
                <a:lnTo>
                  <a:pt x="782073" y="25528"/>
                </a:lnTo>
                <a:lnTo>
                  <a:pt x="791257" y="26937"/>
                </a:lnTo>
                <a:lnTo>
                  <a:pt x="823916" y="32669"/>
                </a:lnTo>
                <a:lnTo>
                  <a:pt x="831058" y="33682"/>
                </a:lnTo>
                <a:lnTo>
                  <a:pt x="836812" y="34358"/>
                </a:lnTo>
                <a:lnTo>
                  <a:pt x="845851" y="35108"/>
                </a:lnTo>
                <a:lnTo>
                  <a:pt x="910828" y="3570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210"/>
          <p:cNvSpPr/>
          <p:nvPr/>
        </p:nvSpPr>
        <p:spPr>
          <a:xfrm>
            <a:off x="5197078" y="2384226"/>
            <a:ext cx="669727" cy="8931"/>
          </a:xfrm>
          <a:custGeom>
            <a:avLst/>
            <a:gdLst/>
            <a:ahLst/>
            <a:cxnLst/>
            <a:rect l="0" t="0" r="0" b="0"/>
            <a:pathLst>
              <a:path w="669727" h="8931">
                <a:moveTo>
                  <a:pt x="0" y="8930"/>
                </a:moveTo>
                <a:lnTo>
                  <a:pt x="14221" y="8930"/>
                </a:lnTo>
                <a:lnTo>
                  <a:pt x="170610" y="1241"/>
                </a:lnTo>
                <a:lnTo>
                  <a:pt x="669726"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11"/>
          <p:cNvSpPr/>
          <p:nvPr/>
        </p:nvSpPr>
        <p:spPr>
          <a:xfrm>
            <a:off x="6161484" y="2357437"/>
            <a:ext cx="937618" cy="8931"/>
          </a:xfrm>
          <a:custGeom>
            <a:avLst/>
            <a:gdLst/>
            <a:ahLst/>
            <a:cxnLst/>
            <a:rect l="0" t="0" r="0" b="0"/>
            <a:pathLst>
              <a:path w="937618" h="8931">
                <a:moveTo>
                  <a:pt x="0" y="8930"/>
                </a:moveTo>
                <a:lnTo>
                  <a:pt x="765180" y="8930"/>
                </a:lnTo>
                <a:lnTo>
                  <a:pt x="782971" y="7938"/>
                </a:lnTo>
                <a:lnTo>
                  <a:pt x="866133" y="1862"/>
                </a:lnTo>
                <a:lnTo>
                  <a:pt x="878055" y="1241"/>
                </a:lnTo>
                <a:lnTo>
                  <a:pt x="901884" y="552"/>
                </a:lnTo>
                <a:lnTo>
                  <a:pt x="93761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12"/>
          <p:cNvSpPr/>
          <p:nvPr/>
        </p:nvSpPr>
        <p:spPr>
          <a:xfrm>
            <a:off x="2455664" y="3727876"/>
            <a:ext cx="1312665" cy="31523"/>
          </a:xfrm>
          <a:custGeom>
            <a:avLst/>
            <a:gdLst/>
            <a:ahLst/>
            <a:cxnLst/>
            <a:rect l="0" t="0" r="0" b="0"/>
            <a:pathLst>
              <a:path w="1312665" h="31523">
                <a:moveTo>
                  <a:pt x="0" y="4733"/>
                </a:moveTo>
                <a:lnTo>
                  <a:pt x="9481" y="9474"/>
                </a:lnTo>
                <a:lnTo>
                  <a:pt x="13265" y="10870"/>
                </a:lnTo>
                <a:lnTo>
                  <a:pt x="16781" y="11801"/>
                </a:lnTo>
                <a:lnTo>
                  <a:pt x="20117" y="12421"/>
                </a:lnTo>
                <a:lnTo>
                  <a:pt x="24325" y="11843"/>
                </a:lnTo>
                <a:lnTo>
                  <a:pt x="29115" y="10465"/>
                </a:lnTo>
                <a:lnTo>
                  <a:pt x="34293" y="8554"/>
                </a:lnTo>
                <a:lnTo>
                  <a:pt x="38737" y="8273"/>
                </a:lnTo>
                <a:lnTo>
                  <a:pt x="42692" y="9077"/>
                </a:lnTo>
                <a:lnTo>
                  <a:pt x="46320" y="10605"/>
                </a:lnTo>
                <a:lnTo>
                  <a:pt x="49731" y="10633"/>
                </a:lnTo>
                <a:lnTo>
                  <a:pt x="52998" y="9658"/>
                </a:lnTo>
                <a:lnTo>
                  <a:pt x="56168" y="8016"/>
                </a:lnTo>
                <a:lnTo>
                  <a:pt x="59273" y="6922"/>
                </a:lnTo>
                <a:lnTo>
                  <a:pt x="62336" y="6192"/>
                </a:lnTo>
                <a:lnTo>
                  <a:pt x="75330" y="5381"/>
                </a:lnTo>
                <a:lnTo>
                  <a:pt x="180646" y="4758"/>
                </a:lnTo>
                <a:lnTo>
                  <a:pt x="197821" y="3758"/>
                </a:lnTo>
                <a:lnTo>
                  <a:pt x="215224" y="2099"/>
                </a:lnTo>
                <a:lnTo>
                  <a:pt x="232780" y="0"/>
                </a:lnTo>
                <a:lnTo>
                  <a:pt x="262869" y="315"/>
                </a:lnTo>
                <a:lnTo>
                  <a:pt x="276449" y="1787"/>
                </a:lnTo>
                <a:lnTo>
                  <a:pt x="287486" y="2769"/>
                </a:lnTo>
                <a:lnTo>
                  <a:pt x="296830" y="3424"/>
                </a:lnTo>
                <a:lnTo>
                  <a:pt x="332689" y="4345"/>
                </a:lnTo>
                <a:lnTo>
                  <a:pt x="402288" y="4656"/>
                </a:lnTo>
                <a:lnTo>
                  <a:pt x="415036" y="5674"/>
                </a:lnTo>
                <a:lnTo>
                  <a:pt x="424526" y="7345"/>
                </a:lnTo>
                <a:lnTo>
                  <a:pt x="431845" y="9450"/>
                </a:lnTo>
                <a:lnTo>
                  <a:pt x="441686" y="10855"/>
                </a:lnTo>
                <a:lnTo>
                  <a:pt x="453207" y="11791"/>
                </a:lnTo>
                <a:lnTo>
                  <a:pt x="465849" y="12415"/>
                </a:lnTo>
                <a:lnTo>
                  <a:pt x="476261" y="13823"/>
                </a:lnTo>
                <a:lnTo>
                  <a:pt x="485187" y="15754"/>
                </a:lnTo>
                <a:lnTo>
                  <a:pt x="493122" y="18033"/>
                </a:lnTo>
                <a:lnTo>
                  <a:pt x="499404" y="19553"/>
                </a:lnTo>
                <a:lnTo>
                  <a:pt x="504584" y="20566"/>
                </a:lnTo>
                <a:lnTo>
                  <a:pt x="509030" y="21242"/>
                </a:lnTo>
                <a:lnTo>
                  <a:pt x="524768" y="22192"/>
                </a:lnTo>
                <a:lnTo>
                  <a:pt x="562620" y="22557"/>
                </a:lnTo>
                <a:lnTo>
                  <a:pt x="568556" y="23561"/>
                </a:lnTo>
                <a:lnTo>
                  <a:pt x="575491" y="25223"/>
                </a:lnTo>
                <a:lnTo>
                  <a:pt x="583090" y="27322"/>
                </a:lnTo>
                <a:lnTo>
                  <a:pt x="589148" y="28722"/>
                </a:lnTo>
                <a:lnTo>
                  <a:pt x="594179" y="29655"/>
                </a:lnTo>
                <a:lnTo>
                  <a:pt x="598526" y="30278"/>
                </a:lnTo>
                <a:lnTo>
                  <a:pt x="609383" y="31153"/>
                </a:lnTo>
                <a:lnTo>
                  <a:pt x="683369" y="31516"/>
                </a:lnTo>
                <a:lnTo>
                  <a:pt x="831529" y="31522"/>
                </a:lnTo>
                <a:lnTo>
                  <a:pt x="837126" y="30530"/>
                </a:lnTo>
                <a:lnTo>
                  <a:pt x="843834" y="28876"/>
                </a:lnTo>
                <a:lnTo>
                  <a:pt x="851282" y="26782"/>
                </a:lnTo>
                <a:lnTo>
                  <a:pt x="857240" y="25385"/>
                </a:lnTo>
                <a:lnTo>
                  <a:pt x="862204" y="24454"/>
                </a:lnTo>
                <a:lnTo>
                  <a:pt x="866506" y="23834"/>
                </a:lnTo>
                <a:lnTo>
                  <a:pt x="886675" y="22838"/>
                </a:lnTo>
                <a:lnTo>
                  <a:pt x="925056" y="22641"/>
                </a:lnTo>
                <a:lnTo>
                  <a:pt x="1312664" y="2259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213"/>
          <p:cNvSpPr/>
          <p:nvPr/>
        </p:nvSpPr>
        <p:spPr>
          <a:xfrm>
            <a:off x="2107406" y="4304109"/>
            <a:ext cx="1071563" cy="26790"/>
          </a:xfrm>
          <a:custGeom>
            <a:avLst/>
            <a:gdLst/>
            <a:ahLst/>
            <a:cxnLst/>
            <a:rect l="0" t="0" r="0" b="0"/>
            <a:pathLst>
              <a:path w="1071563" h="26790">
                <a:moveTo>
                  <a:pt x="0" y="26789"/>
                </a:moveTo>
                <a:lnTo>
                  <a:pt x="46733" y="26789"/>
                </a:lnTo>
                <a:lnTo>
                  <a:pt x="50006" y="25797"/>
                </a:lnTo>
                <a:lnTo>
                  <a:pt x="53181" y="24143"/>
                </a:lnTo>
                <a:lnTo>
                  <a:pt x="56290" y="22049"/>
                </a:lnTo>
                <a:lnTo>
                  <a:pt x="59355" y="20652"/>
                </a:lnTo>
                <a:lnTo>
                  <a:pt x="62390" y="19721"/>
                </a:lnTo>
                <a:lnTo>
                  <a:pt x="65406" y="19101"/>
                </a:lnTo>
                <a:lnTo>
                  <a:pt x="71403" y="18411"/>
                </a:lnTo>
                <a:lnTo>
                  <a:pt x="97558" y="17969"/>
                </a:lnTo>
                <a:lnTo>
                  <a:pt x="107703" y="16940"/>
                </a:lnTo>
                <a:lnTo>
                  <a:pt x="118434" y="15262"/>
                </a:lnTo>
                <a:lnTo>
                  <a:pt x="142926" y="10752"/>
                </a:lnTo>
                <a:lnTo>
                  <a:pt x="173656" y="5440"/>
                </a:lnTo>
                <a:lnTo>
                  <a:pt x="191176" y="3627"/>
                </a:lnTo>
                <a:lnTo>
                  <a:pt x="209802" y="2418"/>
                </a:lnTo>
                <a:lnTo>
                  <a:pt x="255971" y="716"/>
                </a:lnTo>
                <a:lnTo>
                  <a:pt x="289348" y="141"/>
                </a:lnTo>
                <a:lnTo>
                  <a:pt x="656200" y="0"/>
                </a:lnTo>
                <a:lnTo>
                  <a:pt x="664678" y="992"/>
                </a:lnTo>
                <a:lnTo>
                  <a:pt x="674298" y="2646"/>
                </a:lnTo>
                <a:lnTo>
                  <a:pt x="684680" y="4740"/>
                </a:lnTo>
                <a:lnTo>
                  <a:pt x="701508" y="4422"/>
                </a:lnTo>
                <a:lnTo>
                  <a:pt x="708774" y="2948"/>
                </a:lnTo>
                <a:lnTo>
                  <a:pt x="715602" y="2957"/>
                </a:lnTo>
                <a:lnTo>
                  <a:pt x="722138" y="3956"/>
                </a:lnTo>
                <a:lnTo>
                  <a:pt x="728480" y="5614"/>
                </a:lnTo>
                <a:lnTo>
                  <a:pt x="733700" y="5727"/>
                </a:lnTo>
                <a:lnTo>
                  <a:pt x="738173" y="4810"/>
                </a:lnTo>
                <a:lnTo>
                  <a:pt x="742146" y="3207"/>
                </a:lnTo>
                <a:lnTo>
                  <a:pt x="746780" y="2138"/>
                </a:lnTo>
                <a:lnTo>
                  <a:pt x="751853" y="1425"/>
                </a:lnTo>
                <a:lnTo>
                  <a:pt x="757219" y="950"/>
                </a:lnTo>
                <a:lnTo>
                  <a:pt x="762782" y="1626"/>
                </a:lnTo>
                <a:lnTo>
                  <a:pt x="768474" y="3068"/>
                </a:lnTo>
                <a:lnTo>
                  <a:pt x="774254" y="5022"/>
                </a:lnTo>
                <a:lnTo>
                  <a:pt x="780091" y="6324"/>
                </a:lnTo>
                <a:lnTo>
                  <a:pt x="785967" y="7193"/>
                </a:lnTo>
                <a:lnTo>
                  <a:pt x="791868" y="7771"/>
                </a:lnTo>
                <a:lnTo>
                  <a:pt x="827530" y="8415"/>
                </a:lnTo>
                <a:lnTo>
                  <a:pt x="1071562"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463308"/>
          </a:xfrm>
          <a:prstGeom prst="rect">
            <a:avLst/>
          </a:prstGeom>
          <a:noFill/>
        </p:spPr>
        <p:txBody>
          <a:bodyPr wrap="square" rtlCol="1">
            <a:spAutoFit/>
          </a:bodyPr>
          <a:lstStyle/>
          <a:p>
            <a:r>
              <a:rPr lang="ar-SA" dirty="0" smtClean="0"/>
              <a:t> </a:t>
            </a:r>
            <a:r>
              <a:rPr lang="en-US" dirty="0" smtClean="0"/>
              <a:t>Words such as book, girl, gold, information are common nouns. Words such as Sarah, Oslo, Microsoft (names) are proper nouns. Nouns have the following characteristics:</a:t>
            </a:r>
          </a:p>
          <a:p>
            <a:pPr marL="342900" indent="-342900">
              <a:buAutoNum type="alphaLcPeriod"/>
            </a:pPr>
            <a:r>
              <a:rPr lang="en-US" dirty="0" smtClean="0"/>
              <a:t>Morphological: Nouns have inflectional suffixes for plural numbers, and for genitive case: </a:t>
            </a:r>
            <a:r>
              <a:rPr lang="en-US" dirty="0" smtClean="0">
                <a:solidFill>
                  <a:srgbClr val="002060"/>
                </a:solidFill>
              </a:rPr>
              <a:t>one book----- two books</a:t>
            </a:r>
            <a:r>
              <a:rPr lang="en-US" dirty="0" smtClean="0"/>
              <a:t>; </a:t>
            </a:r>
            <a:r>
              <a:rPr lang="en-US" dirty="0" smtClean="0">
                <a:solidFill>
                  <a:srgbClr val="FF0000"/>
                </a:solidFill>
              </a:rPr>
              <a:t>Sarah’s book</a:t>
            </a:r>
            <a:r>
              <a:rPr lang="en-US" dirty="0" smtClean="0"/>
              <a:t>. Many nouns, however, are uncountable, and cannot have a plural form (</a:t>
            </a:r>
            <a:r>
              <a:rPr lang="en-US" dirty="0" smtClean="0">
                <a:solidFill>
                  <a:srgbClr val="FF0000"/>
                </a:solidFill>
              </a:rPr>
              <a:t>e.g. gold, information</a:t>
            </a:r>
            <a:r>
              <a:rPr lang="en-US" dirty="0" smtClean="0"/>
              <a:t>). Nouns quite often contain more than one morpheme (</a:t>
            </a:r>
            <a:r>
              <a:rPr lang="en-US" dirty="0" smtClean="0">
                <a:solidFill>
                  <a:schemeClr val="accent6">
                    <a:lumMod val="25000"/>
                  </a:schemeClr>
                </a:solidFill>
              </a:rPr>
              <a:t>e.g. compound nouns (</a:t>
            </a:r>
            <a:r>
              <a:rPr lang="en-US" dirty="0" err="1" smtClean="0">
                <a:solidFill>
                  <a:schemeClr val="accent6">
                    <a:lumMod val="25000"/>
                  </a:schemeClr>
                </a:solidFill>
              </a:rPr>
              <a:t>clothes+line</a:t>
            </a:r>
            <a:r>
              <a:rPr lang="en-US" dirty="0" smtClean="0"/>
              <a:t>) – nouns with derivational suffixes (</a:t>
            </a:r>
            <a:r>
              <a:rPr lang="en-US" dirty="0" smtClean="0">
                <a:solidFill>
                  <a:srgbClr val="FFC000"/>
                </a:solidFill>
              </a:rPr>
              <a:t>e.g. sing+ </a:t>
            </a:r>
            <a:r>
              <a:rPr lang="en-US" dirty="0" err="1" smtClean="0">
                <a:solidFill>
                  <a:srgbClr val="FFC000"/>
                </a:solidFill>
              </a:rPr>
              <a:t>er</a:t>
            </a:r>
            <a:r>
              <a:rPr lang="en-US" dirty="0" smtClean="0">
                <a:solidFill>
                  <a:srgbClr val="FFC000"/>
                </a:solidFill>
              </a:rPr>
              <a:t>, </a:t>
            </a:r>
            <a:r>
              <a:rPr lang="en-US" dirty="0" err="1" smtClean="0">
                <a:solidFill>
                  <a:srgbClr val="FFC000"/>
                </a:solidFill>
              </a:rPr>
              <a:t>friend+ship</a:t>
            </a:r>
            <a:r>
              <a:rPr lang="en-US" dirty="0" smtClean="0">
                <a:solidFill>
                  <a:srgbClr val="FFC000"/>
                </a:solidFill>
              </a:rPr>
              <a:t>, </a:t>
            </a:r>
            <a:r>
              <a:rPr lang="en-US" dirty="0" err="1" smtClean="0">
                <a:solidFill>
                  <a:srgbClr val="FFC000"/>
                </a:solidFill>
              </a:rPr>
              <a:t>bright+ness</a:t>
            </a:r>
            <a:r>
              <a:rPr lang="en-US" dirty="0" smtClean="0"/>
              <a:t>)</a:t>
            </a:r>
          </a:p>
          <a:p>
            <a:pPr marL="342900" indent="-342900">
              <a:buAutoNum type="alphaLcPeriod"/>
            </a:pPr>
            <a:r>
              <a:rPr lang="en-US" dirty="0" smtClean="0"/>
              <a:t>Syntactic: Nouns can occur as the head of a noun phrase ( </a:t>
            </a:r>
            <a:r>
              <a:rPr lang="en-US" dirty="0" smtClean="0">
                <a:solidFill>
                  <a:srgbClr val="0070C0"/>
                </a:solidFill>
              </a:rPr>
              <a:t>a new </a:t>
            </a:r>
            <a:r>
              <a:rPr lang="en-US" i="1" dirty="0" smtClean="0">
                <a:solidFill>
                  <a:srgbClr val="FF0000"/>
                </a:solidFill>
              </a:rPr>
              <a:t>book </a:t>
            </a:r>
            <a:r>
              <a:rPr lang="en-US" dirty="0" smtClean="0">
                <a:solidFill>
                  <a:srgbClr val="0070C0"/>
                </a:solidFill>
              </a:rPr>
              <a:t>about the cold war</a:t>
            </a:r>
            <a:r>
              <a:rPr lang="en-US" dirty="0" smtClean="0"/>
              <a:t>) ( </a:t>
            </a:r>
            <a:r>
              <a:rPr lang="en-US" dirty="0" smtClean="0">
                <a:solidFill>
                  <a:srgbClr val="0070C0"/>
                </a:solidFill>
              </a:rPr>
              <a:t>the ugliest </a:t>
            </a:r>
            <a:r>
              <a:rPr lang="en-US" i="1" dirty="0" smtClean="0">
                <a:solidFill>
                  <a:srgbClr val="FF0000"/>
                </a:solidFill>
              </a:rPr>
              <a:t>person</a:t>
            </a:r>
            <a:r>
              <a:rPr lang="en-US" dirty="0" smtClean="0">
                <a:solidFill>
                  <a:srgbClr val="0070C0"/>
                </a:solidFill>
              </a:rPr>
              <a:t> you’ve ever seen</a:t>
            </a:r>
            <a:r>
              <a:rPr lang="en-US" dirty="0" smtClean="0"/>
              <a:t>). As these examples show, common nouns such as book and person can be modified by many kinds of words both before and after them. Proper nouns like Sarah, on the other hand, rarely have any modifiers.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96"/>
          <p:cNvSpPr/>
          <p:nvPr/>
        </p:nvSpPr>
        <p:spPr>
          <a:xfrm>
            <a:off x="5339953" y="2330648"/>
            <a:ext cx="1455540" cy="26790"/>
          </a:xfrm>
          <a:custGeom>
            <a:avLst/>
            <a:gdLst/>
            <a:ahLst/>
            <a:cxnLst/>
            <a:rect l="0" t="0" r="0" b="0"/>
            <a:pathLst>
              <a:path w="1455540" h="26790">
                <a:moveTo>
                  <a:pt x="0" y="26789"/>
                </a:moveTo>
                <a:lnTo>
                  <a:pt x="15377" y="19101"/>
                </a:lnTo>
                <a:lnTo>
                  <a:pt x="22048" y="18411"/>
                </a:lnTo>
                <a:lnTo>
                  <a:pt x="26605" y="18227"/>
                </a:lnTo>
                <a:lnTo>
                  <a:pt x="31627" y="17112"/>
                </a:lnTo>
                <a:lnTo>
                  <a:pt x="36959" y="15377"/>
                </a:lnTo>
                <a:lnTo>
                  <a:pt x="42499" y="13228"/>
                </a:lnTo>
                <a:lnTo>
                  <a:pt x="47184" y="11795"/>
                </a:lnTo>
                <a:lnTo>
                  <a:pt x="51300" y="10840"/>
                </a:lnTo>
                <a:lnTo>
                  <a:pt x="55036" y="10203"/>
                </a:lnTo>
                <a:lnTo>
                  <a:pt x="61833" y="9496"/>
                </a:lnTo>
                <a:lnTo>
                  <a:pt x="97982" y="9042"/>
                </a:lnTo>
                <a:lnTo>
                  <a:pt x="110962" y="8012"/>
                </a:lnTo>
                <a:lnTo>
                  <a:pt x="123584" y="6334"/>
                </a:lnTo>
                <a:lnTo>
                  <a:pt x="135968" y="4223"/>
                </a:lnTo>
                <a:lnTo>
                  <a:pt x="146207" y="2815"/>
                </a:lnTo>
                <a:lnTo>
                  <a:pt x="155018" y="1877"/>
                </a:lnTo>
                <a:lnTo>
                  <a:pt x="162877" y="1251"/>
                </a:lnTo>
                <a:lnTo>
                  <a:pt x="176900" y="556"/>
                </a:lnTo>
                <a:lnTo>
                  <a:pt x="221231" y="49"/>
                </a:lnTo>
                <a:lnTo>
                  <a:pt x="1219436" y="0"/>
                </a:lnTo>
                <a:lnTo>
                  <a:pt x="1225707" y="992"/>
                </a:lnTo>
                <a:lnTo>
                  <a:pt x="1231872" y="2646"/>
                </a:lnTo>
                <a:lnTo>
                  <a:pt x="1237967" y="4741"/>
                </a:lnTo>
                <a:lnTo>
                  <a:pt x="1244014" y="6137"/>
                </a:lnTo>
                <a:lnTo>
                  <a:pt x="1250030" y="7068"/>
                </a:lnTo>
                <a:lnTo>
                  <a:pt x="1256025" y="7688"/>
                </a:lnTo>
                <a:lnTo>
                  <a:pt x="1263991" y="7110"/>
                </a:lnTo>
                <a:lnTo>
                  <a:pt x="1273270" y="5732"/>
                </a:lnTo>
                <a:lnTo>
                  <a:pt x="1283424" y="3821"/>
                </a:lnTo>
                <a:lnTo>
                  <a:pt x="1292179" y="2548"/>
                </a:lnTo>
                <a:lnTo>
                  <a:pt x="1299999" y="1698"/>
                </a:lnTo>
                <a:lnTo>
                  <a:pt x="1307197" y="1132"/>
                </a:lnTo>
                <a:lnTo>
                  <a:pt x="1331549" y="335"/>
                </a:lnTo>
                <a:lnTo>
                  <a:pt x="1373555" y="30"/>
                </a:lnTo>
                <a:lnTo>
                  <a:pt x="145553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97"/>
          <p:cNvSpPr/>
          <p:nvPr/>
        </p:nvSpPr>
        <p:spPr>
          <a:xfrm>
            <a:off x="5973960" y="2696765"/>
            <a:ext cx="491134" cy="8931"/>
          </a:xfrm>
          <a:custGeom>
            <a:avLst/>
            <a:gdLst/>
            <a:ahLst/>
            <a:cxnLst/>
            <a:rect l="0" t="0" r="0" b="0"/>
            <a:pathLst>
              <a:path w="491134" h="8931">
                <a:moveTo>
                  <a:pt x="0" y="8930"/>
                </a:moveTo>
                <a:lnTo>
                  <a:pt x="69471" y="8930"/>
                </a:lnTo>
                <a:lnTo>
                  <a:pt x="76080" y="7938"/>
                </a:lnTo>
                <a:lnTo>
                  <a:pt x="83462" y="6284"/>
                </a:lnTo>
                <a:lnTo>
                  <a:pt x="91361" y="4189"/>
                </a:lnTo>
                <a:lnTo>
                  <a:pt x="98610" y="2793"/>
                </a:lnTo>
                <a:lnTo>
                  <a:pt x="105428" y="1862"/>
                </a:lnTo>
                <a:lnTo>
                  <a:pt x="111957" y="1241"/>
                </a:lnTo>
                <a:lnTo>
                  <a:pt x="120279" y="828"/>
                </a:lnTo>
                <a:lnTo>
                  <a:pt x="140109" y="368"/>
                </a:lnTo>
                <a:lnTo>
                  <a:pt x="491133"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98"/>
          <p:cNvSpPr/>
          <p:nvPr/>
        </p:nvSpPr>
        <p:spPr>
          <a:xfrm>
            <a:off x="5223867" y="3397579"/>
            <a:ext cx="1160860" cy="30180"/>
          </a:xfrm>
          <a:custGeom>
            <a:avLst/>
            <a:gdLst/>
            <a:ahLst/>
            <a:cxnLst/>
            <a:rect l="0" t="0" r="0" b="0"/>
            <a:pathLst>
              <a:path w="1160860" h="30180">
                <a:moveTo>
                  <a:pt x="0" y="22491"/>
                </a:moveTo>
                <a:lnTo>
                  <a:pt x="14221" y="17750"/>
                </a:lnTo>
                <a:lnTo>
                  <a:pt x="19402" y="17346"/>
                </a:lnTo>
                <a:lnTo>
                  <a:pt x="23849" y="18069"/>
                </a:lnTo>
                <a:lnTo>
                  <a:pt x="27806" y="19543"/>
                </a:lnTo>
                <a:lnTo>
                  <a:pt x="31436" y="20525"/>
                </a:lnTo>
                <a:lnTo>
                  <a:pt x="34848" y="21180"/>
                </a:lnTo>
                <a:lnTo>
                  <a:pt x="52328" y="22103"/>
                </a:lnTo>
                <a:lnTo>
                  <a:pt x="148048" y="22490"/>
                </a:lnTo>
                <a:lnTo>
                  <a:pt x="153269" y="23483"/>
                </a:lnTo>
                <a:lnTo>
                  <a:pt x="157742" y="25136"/>
                </a:lnTo>
                <a:lnTo>
                  <a:pt x="161716" y="27231"/>
                </a:lnTo>
                <a:lnTo>
                  <a:pt x="166350" y="28628"/>
                </a:lnTo>
                <a:lnTo>
                  <a:pt x="171423" y="29559"/>
                </a:lnTo>
                <a:lnTo>
                  <a:pt x="176789" y="30179"/>
                </a:lnTo>
                <a:lnTo>
                  <a:pt x="183344" y="29601"/>
                </a:lnTo>
                <a:lnTo>
                  <a:pt x="190690" y="28223"/>
                </a:lnTo>
                <a:lnTo>
                  <a:pt x="198564" y="26312"/>
                </a:lnTo>
                <a:lnTo>
                  <a:pt x="205798" y="25039"/>
                </a:lnTo>
                <a:lnTo>
                  <a:pt x="212605" y="24190"/>
                </a:lnTo>
                <a:lnTo>
                  <a:pt x="227444" y="23246"/>
                </a:lnTo>
                <a:lnTo>
                  <a:pt x="256127" y="22714"/>
                </a:lnTo>
                <a:lnTo>
                  <a:pt x="725821" y="22491"/>
                </a:lnTo>
                <a:lnTo>
                  <a:pt x="737881" y="21499"/>
                </a:lnTo>
                <a:lnTo>
                  <a:pt x="791264" y="15423"/>
                </a:lnTo>
                <a:lnTo>
                  <a:pt x="798377" y="14803"/>
                </a:lnTo>
                <a:lnTo>
                  <a:pt x="817867" y="13929"/>
                </a:lnTo>
                <a:lnTo>
                  <a:pt x="857161" y="13594"/>
                </a:lnTo>
                <a:lnTo>
                  <a:pt x="923303" y="13562"/>
                </a:lnTo>
                <a:lnTo>
                  <a:pt x="929067" y="12569"/>
                </a:lnTo>
                <a:lnTo>
                  <a:pt x="933901" y="10916"/>
                </a:lnTo>
                <a:lnTo>
                  <a:pt x="938116" y="8821"/>
                </a:lnTo>
                <a:lnTo>
                  <a:pt x="947872" y="7424"/>
                </a:lnTo>
                <a:lnTo>
                  <a:pt x="961320" y="6493"/>
                </a:lnTo>
                <a:lnTo>
                  <a:pt x="1004366" y="4999"/>
                </a:lnTo>
                <a:lnTo>
                  <a:pt x="1013866" y="3885"/>
                </a:lnTo>
                <a:lnTo>
                  <a:pt x="1025161" y="2149"/>
                </a:lnTo>
                <a:lnTo>
                  <a:pt x="1037651" y="0"/>
                </a:lnTo>
                <a:lnTo>
                  <a:pt x="1072696" y="258"/>
                </a:lnTo>
                <a:lnTo>
                  <a:pt x="1160859" y="463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99"/>
          <p:cNvSpPr/>
          <p:nvPr/>
        </p:nvSpPr>
        <p:spPr>
          <a:xfrm>
            <a:off x="7536656" y="3527226"/>
            <a:ext cx="89298" cy="58455"/>
          </a:xfrm>
          <a:custGeom>
            <a:avLst/>
            <a:gdLst/>
            <a:ahLst/>
            <a:cxnLst/>
            <a:rect l="0" t="0" r="0" b="0"/>
            <a:pathLst>
              <a:path w="89298" h="58455">
                <a:moveTo>
                  <a:pt x="0" y="0"/>
                </a:moveTo>
                <a:lnTo>
                  <a:pt x="0" y="9481"/>
                </a:lnTo>
                <a:lnTo>
                  <a:pt x="992" y="12274"/>
                </a:lnTo>
                <a:lnTo>
                  <a:pt x="2646" y="14136"/>
                </a:lnTo>
                <a:lnTo>
                  <a:pt x="4741" y="15377"/>
                </a:lnTo>
                <a:lnTo>
                  <a:pt x="6137" y="17197"/>
                </a:lnTo>
                <a:lnTo>
                  <a:pt x="7068" y="19402"/>
                </a:lnTo>
                <a:lnTo>
                  <a:pt x="7688" y="21864"/>
                </a:lnTo>
                <a:lnTo>
                  <a:pt x="9094" y="23506"/>
                </a:lnTo>
                <a:lnTo>
                  <a:pt x="11024" y="24600"/>
                </a:lnTo>
                <a:lnTo>
                  <a:pt x="13302" y="25330"/>
                </a:lnTo>
                <a:lnTo>
                  <a:pt x="14821" y="26809"/>
                </a:lnTo>
                <a:lnTo>
                  <a:pt x="15834" y="28786"/>
                </a:lnTo>
                <a:lnTo>
                  <a:pt x="17459" y="34350"/>
                </a:lnTo>
                <a:lnTo>
                  <a:pt x="17592" y="35798"/>
                </a:lnTo>
                <a:lnTo>
                  <a:pt x="17682" y="37756"/>
                </a:lnTo>
                <a:lnTo>
                  <a:pt x="17824" y="43287"/>
                </a:lnTo>
                <a:lnTo>
                  <a:pt x="18827" y="44733"/>
                </a:lnTo>
                <a:lnTo>
                  <a:pt x="20489" y="46689"/>
                </a:lnTo>
                <a:lnTo>
                  <a:pt x="25545" y="52217"/>
                </a:lnTo>
                <a:lnTo>
                  <a:pt x="31161" y="57916"/>
                </a:lnTo>
                <a:lnTo>
                  <a:pt x="35656" y="58454"/>
                </a:lnTo>
                <a:lnTo>
                  <a:pt x="41631" y="57821"/>
                </a:lnTo>
                <a:lnTo>
                  <a:pt x="48590" y="56407"/>
                </a:lnTo>
                <a:lnTo>
                  <a:pt x="56206" y="54472"/>
                </a:lnTo>
                <a:lnTo>
                  <a:pt x="64259" y="52190"/>
                </a:lnTo>
                <a:lnTo>
                  <a:pt x="89297" y="4464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200"/>
          <p:cNvSpPr/>
          <p:nvPr/>
        </p:nvSpPr>
        <p:spPr>
          <a:xfrm>
            <a:off x="1062632" y="3991573"/>
            <a:ext cx="634009" cy="62506"/>
          </a:xfrm>
          <a:custGeom>
            <a:avLst/>
            <a:gdLst/>
            <a:ahLst/>
            <a:cxnLst/>
            <a:rect l="0" t="0" r="0" b="0"/>
            <a:pathLst>
              <a:path w="634009" h="62506">
                <a:moveTo>
                  <a:pt x="0" y="17856"/>
                </a:moveTo>
                <a:lnTo>
                  <a:pt x="37836" y="17856"/>
                </a:lnTo>
                <a:lnTo>
                  <a:pt x="42091" y="16864"/>
                </a:lnTo>
                <a:lnTo>
                  <a:pt x="46912" y="15210"/>
                </a:lnTo>
                <a:lnTo>
                  <a:pt x="52111" y="13116"/>
                </a:lnTo>
                <a:lnTo>
                  <a:pt x="59545" y="11719"/>
                </a:lnTo>
                <a:lnTo>
                  <a:pt x="78389" y="10168"/>
                </a:lnTo>
                <a:lnTo>
                  <a:pt x="87978" y="8762"/>
                </a:lnTo>
                <a:lnTo>
                  <a:pt x="97348" y="6832"/>
                </a:lnTo>
                <a:lnTo>
                  <a:pt x="106570" y="4554"/>
                </a:lnTo>
                <a:lnTo>
                  <a:pt x="114703" y="3035"/>
                </a:lnTo>
                <a:lnTo>
                  <a:pt x="129032" y="1347"/>
                </a:lnTo>
                <a:lnTo>
                  <a:pt x="148262" y="263"/>
                </a:lnTo>
                <a:lnTo>
                  <a:pt x="171194" y="32"/>
                </a:lnTo>
                <a:lnTo>
                  <a:pt x="273791" y="0"/>
                </a:lnTo>
                <a:lnTo>
                  <a:pt x="294644" y="1983"/>
                </a:lnTo>
                <a:lnTo>
                  <a:pt x="319461" y="5290"/>
                </a:lnTo>
                <a:lnTo>
                  <a:pt x="366217" y="12271"/>
                </a:lnTo>
                <a:lnTo>
                  <a:pt x="390305" y="15374"/>
                </a:lnTo>
                <a:lnTo>
                  <a:pt x="409444" y="17121"/>
                </a:lnTo>
                <a:lnTo>
                  <a:pt x="414846" y="18358"/>
                </a:lnTo>
                <a:lnTo>
                  <a:pt x="420431" y="20175"/>
                </a:lnTo>
                <a:lnTo>
                  <a:pt x="426139" y="22379"/>
                </a:lnTo>
                <a:lnTo>
                  <a:pt x="430937" y="23848"/>
                </a:lnTo>
                <a:lnTo>
                  <a:pt x="438913" y="25480"/>
                </a:lnTo>
                <a:lnTo>
                  <a:pt x="477424" y="31139"/>
                </a:lnTo>
                <a:lnTo>
                  <a:pt x="488939" y="32665"/>
                </a:lnTo>
                <a:lnTo>
                  <a:pt x="504380" y="34360"/>
                </a:lnTo>
                <a:lnTo>
                  <a:pt x="509886" y="35804"/>
                </a:lnTo>
                <a:lnTo>
                  <a:pt x="514549" y="37759"/>
                </a:lnTo>
                <a:lnTo>
                  <a:pt x="518650" y="40054"/>
                </a:lnTo>
                <a:lnTo>
                  <a:pt x="523368" y="41585"/>
                </a:lnTo>
                <a:lnTo>
                  <a:pt x="533903" y="43285"/>
                </a:lnTo>
                <a:lnTo>
                  <a:pt x="539490" y="44731"/>
                </a:lnTo>
                <a:lnTo>
                  <a:pt x="545199" y="46687"/>
                </a:lnTo>
                <a:lnTo>
                  <a:pt x="550990" y="48983"/>
                </a:lnTo>
                <a:lnTo>
                  <a:pt x="556834" y="50513"/>
                </a:lnTo>
                <a:lnTo>
                  <a:pt x="568620" y="52214"/>
                </a:lnTo>
                <a:lnTo>
                  <a:pt x="585226" y="53306"/>
                </a:lnTo>
                <a:lnTo>
                  <a:pt x="604141" y="53552"/>
                </a:lnTo>
                <a:lnTo>
                  <a:pt x="610150" y="53564"/>
                </a:lnTo>
                <a:lnTo>
                  <a:pt x="613142" y="54560"/>
                </a:lnTo>
                <a:lnTo>
                  <a:pt x="616129" y="56216"/>
                </a:lnTo>
                <a:lnTo>
                  <a:pt x="634008" y="6250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201"/>
          <p:cNvSpPr/>
          <p:nvPr/>
        </p:nvSpPr>
        <p:spPr>
          <a:xfrm>
            <a:off x="2259210" y="4009429"/>
            <a:ext cx="473275" cy="8931"/>
          </a:xfrm>
          <a:custGeom>
            <a:avLst/>
            <a:gdLst/>
            <a:ahLst/>
            <a:cxnLst/>
            <a:rect l="0" t="0" r="0" b="0"/>
            <a:pathLst>
              <a:path w="473275" h="8931">
                <a:moveTo>
                  <a:pt x="0" y="0"/>
                </a:moveTo>
                <a:lnTo>
                  <a:pt x="25148" y="0"/>
                </a:lnTo>
                <a:lnTo>
                  <a:pt x="64279" y="6137"/>
                </a:lnTo>
                <a:lnTo>
                  <a:pt x="71626" y="7068"/>
                </a:lnTo>
                <a:lnTo>
                  <a:pt x="77517" y="7688"/>
                </a:lnTo>
                <a:lnTo>
                  <a:pt x="86404" y="8102"/>
                </a:lnTo>
                <a:lnTo>
                  <a:pt x="119639" y="8685"/>
                </a:lnTo>
                <a:lnTo>
                  <a:pt x="375167" y="8930"/>
                </a:lnTo>
                <a:lnTo>
                  <a:pt x="383065" y="7938"/>
                </a:lnTo>
                <a:lnTo>
                  <a:pt x="393291" y="6284"/>
                </a:lnTo>
                <a:lnTo>
                  <a:pt x="47327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202"/>
          <p:cNvSpPr/>
          <p:nvPr/>
        </p:nvSpPr>
        <p:spPr>
          <a:xfrm>
            <a:off x="4339828" y="4259460"/>
            <a:ext cx="910829" cy="26791"/>
          </a:xfrm>
          <a:custGeom>
            <a:avLst/>
            <a:gdLst/>
            <a:ahLst/>
            <a:cxnLst/>
            <a:rect l="0" t="0" r="0" b="0"/>
            <a:pathLst>
              <a:path w="910829" h="26791">
                <a:moveTo>
                  <a:pt x="0" y="17860"/>
                </a:moveTo>
                <a:lnTo>
                  <a:pt x="7688" y="17860"/>
                </a:lnTo>
                <a:lnTo>
                  <a:pt x="10086" y="16868"/>
                </a:lnTo>
                <a:lnTo>
                  <a:pt x="13669" y="15214"/>
                </a:lnTo>
                <a:lnTo>
                  <a:pt x="18042" y="13119"/>
                </a:lnTo>
                <a:lnTo>
                  <a:pt x="21950" y="11723"/>
                </a:lnTo>
                <a:lnTo>
                  <a:pt x="25547" y="10792"/>
                </a:lnTo>
                <a:lnTo>
                  <a:pt x="28938" y="10172"/>
                </a:lnTo>
                <a:lnTo>
                  <a:pt x="35351" y="9482"/>
                </a:lnTo>
                <a:lnTo>
                  <a:pt x="38450" y="9298"/>
                </a:lnTo>
                <a:lnTo>
                  <a:pt x="44485" y="8183"/>
                </a:lnTo>
                <a:lnTo>
                  <a:pt x="61773" y="4299"/>
                </a:lnTo>
                <a:lnTo>
                  <a:pt x="69955" y="2866"/>
                </a:lnTo>
                <a:lnTo>
                  <a:pt x="77395" y="1911"/>
                </a:lnTo>
                <a:lnTo>
                  <a:pt x="84338" y="1274"/>
                </a:lnTo>
                <a:lnTo>
                  <a:pt x="94700" y="566"/>
                </a:lnTo>
                <a:lnTo>
                  <a:pt x="116694" y="168"/>
                </a:lnTo>
                <a:lnTo>
                  <a:pt x="485884" y="0"/>
                </a:lnTo>
                <a:lnTo>
                  <a:pt x="495571" y="993"/>
                </a:lnTo>
                <a:lnTo>
                  <a:pt x="506990" y="2646"/>
                </a:lnTo>
                <a:lnTo>
                  <a:pt x="519564" y="4741"/>
                </a:lnTo>
                <a:lnTo>
                  <a:pt x="529930" y="6137"/>
                </a:lnTo>
                <a:lnTo>
                  <a:pt x="538826" y="7068"/>
                </a:lnTo>
                <a:lnTo>
                  <a:pt x="546741" y="7689"/>
                </a:lnTo>
                <a:lnTo>
                  <a:pt x="568764" y="8379"/>
                </a:lnTo>
                <a:lnTo>
                  <a:pt x="609103" y="8821"/>
                </a:lnTo>
                <a:lnTo>
                  <a:pt x="616412" y="9850"/>
                </a:lnTo>
                <a:lnTo>
                  <a:pt x="623270" y="11528"/>
                </a:lnTo>
                <a:lnTo>
                  <a:pt x="629826" y="13639"/>
                </a:lnTo>
                <a:lnTo>
                  <a:pt x="636181" y="15046"/>
                </a:lnTo>
                <a:lnTo>
                  <a:pt x="642401" y="15984"/>
                </a:lnTo>
                <a:lnTo>
                  <a:pt x="648533" y="16609"/>
                </a:lnTo>
                <a:lnTo>
                  <a:pt x="663284" y="17304"/>
                </a:lnTo>
                <a:lnTo>
                  <a:pt x="685677" y="17695"/>
                </a:lnTo>
                <a:lnTo>
                  <a:pt x="893829" y="17860"/>
                </a:lnTo>
                <a:lnTo>
                  <a:pt x="896519" y="18852"/>
                </a:lnTo>
                <a:lnTo>
                  <a:pt x="898312" y="20506"/>
                </a:lnTo>
                <a:lnTo>
                  <a:pt x="910828" y="2679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203"/>
          <p:cNvSpPr/>
          <p:nvPr/>
        </p:nvSpPr>
        <p:spPr>
          <a:xfrm>
            <a:off x="366208" y="4549270"/>
            <a:ext cx="330262" cy="299405"/>
          </a:xfrm>
          <a:custGeom>
            <a:avLst/>
            <a:gdLst/>
            <a:ahLst/>
            <a:cxnLst/>
            <a:rect l="0" t="0" r="0" b="0"/>
            <a:pathLst>
              <a:path w="330262" h="299405">
                <a:moveTo>
                  <a:pt x="276729" y="49519"/>
                </a:moveTo>
                <a:lnTo>
                  <a:pt x="271988" y="40038"/>
                </a:lnTo>
                <a:lnTo>
                  <a:pt x="268608" y="37245"/>
                </a:lnTo>
                <a:lnTo>
                  <a:pt x="264370" y="35383"/>
                </a:lnTo>
                <a:lnTo>
                  <a:pt x="259560" y="34142"/>
                </a:lnTo>
                <a:lnTo>
                  <a:pt x="251570" y="30117"/>
                </a:lnTo>
                <a:lnTo>
                  <a:pt x="243719" y="25021"/>
                </a:lnTo>
                <a:lnTo>
                  <a:pt x="233615" y="19448"/>
                </a:lnTo>
                <a:lnTo>
                  <a:pt x="225156" y="16311"/>
                </a:lnTo>
                <a:lnTo>
                  <a:pt x="221511" y="15474"/>
                </a:lnTo>
                <a:lnTo>
                  <a:pt x="214815" y="11898"/>
                </a:lnTo>
                <a:lnTo>
                  <a:pt x="211641" y="9555"/>
                </a:lnTo>
                <a:lnTo>
                  <a:pt x="202822" y="6953"/>
                </a:lnTo>
                <a:lnTo>
                  <a:pt x="197692" y="6258"/>
                </a:lnTo>
                <a:lnTo>
                  <a:pt x="190303" y="4803"/>
                </a:lnTo>
                <a:lnTo>
                  <a:pt x="171510" y="541"/>
                </a:lnTo>
                <a:lnTo>
                  <a:pt x="161935" y="0"/>
                </a:lnTo>
                <a:lnTo>
                  <a:pt x="152574" y="631"/>
                </a:lnTo>
                <a:lnTo>
                  <a:pt x="143358" y="2044"/>
                </a:lnTo>
                <a:lnTo>
                  <a:pt x="135229" y="2986"/>
                </a:lnTo>
                <a:lnTo>
                  <a:pt x="127825" y="3614"/>
                </a:lnTo>
                <a:lnTo>
                  <a:pt x="120905" y="4033"/>
                </a:lnTo>
                <a:lnTo>
                  <a:pt x="113315" y="5304"/>
                </a:lnTo>
                <a:lnTo>
                  <a:pt x="105279" y="7144"/>
                </a:lnTo>
                <a:lnTo>
                  <a:pt x="96944" y="9362"/>
                </a:lnTo>
                <a:lnTo>
                  <a:pt x="89404" y="12826"/>
                </a:lnTo>
                <a:lnTo>
                  <a:pt x="82392" y="17119"/>
                </a:lnTo>
                <a:lnTo>
                  <a:pt x="75734" y="21966"/>
                </a:lnTo>
                <a:lnTo>
                  <a:pt x="65689" y="27351"/>
                </a:lnTo>
                <a:lnTo>
                  <a:pt x="61622" y="28787"/>
                </a:lnTo>
                <a:lnTo>
                  <a:pt x="51811" y="35674"/>
                </a:lnTo>
                <a:lnTo>
                  <a:pt x="46416" y="40289"/>
                </a:lnTo>
                <a:lnTo>
                  <a:pt x="40836" y="46342"/>
                </a:lnTo>
                <a:lnTo>
                  <a:pt x="35131" y="53354"/>
                </a:lnTo>
                <a:lnTo>
                  <a:pt x="29343" y="61005"/>
                </a:lnTo>
                <a:lnTo>
                  <a:pt x="23500" y="70075"/>
                </a:lnTo>
                <a:lnTo>
                  <a:pt x="17621" y="80090"/>
                </a:lnTo>
                <a:lnTo>
                  <a:pt x="11717" y="90735"/>
                </a:lnTo>
                <a:lnTo>
                  <a:pt x="7781" y="98825"/>
                </a:lnTo>
                <a:lnTo>
                  <a:pt x="5157" y="105210"/>
                </a:lnTo>
                <a:lnTo>
                  <a:pt x="3407" y="110458"/>
                </a:lnTo>
                <a:lnTo>
                  <a:pt x="2241" y="115942"/>
                </a:lnTo>
                <a:lnTo>
                  <a:pt x="1464" y="121582"/>
                </a:lnTo>
                <a:lnTo>
                  <a:pt x="945" y="127326"/>
                </a:lnTo>
                <a:lnTo>
                  <a:pt x="600" y="133141"/>
                </a:lnTo>
                <a:lnTo>
                  <a:pt x="216" y="144893"/>
                </a:lnTo>
                <a:lnTo>
                  <a:pt x="0" y="162665"/>
                </a:lnTo>
                <a:lnTo>
                  <a:pt x="962" y="168605"/>
                </a:lnTo>
                <a:lnTo>
                  <a:pt x="2595" y="174550"/>
                </a:lnTo>
                <a:lnTo>
                  <a:pt x="4676" y="180499"/>
                </a:lnTo>
                <a:lnTo>
                  <a:pt x="7056" y="186448"/>
                </a:lnTo>
                <a:lnTo>
                  <a:pt x="9634" y="192399"/>
                </a:lnTo>
                <a:lnTo>
                  <a:pt x="12346" y="198350"/>
                </a:lnTo>
                <a:lnTo>
                  <a:pt x="17130" y="206286"/>
                </a:lnTo>
                <a:lnTo>
                  <a:pt x="23296" y="215546"/>
                </a:lnTo>
                <a:lnTo>
                  <a:pt x="30383" y="225688"/>
                </a:lnTo>
                <a:lnTo>
                  <a:pt x="37092" y="233441"/>
                </a:lnTo>
                <a:lnTo>
                  <a:pt x="43549" y="239603"/>
                </a:lnTo>
                <a:lnTo>
                  <a:pt x="49838" y="244702"/>
                </a:lnTo>
                <a:lnTo>
                  <a:pt x="56015" y="250086"/>
                </a:lnTo>
                <a:lnTo>
                  <a:pt x="62118" y="255660"/>
                </a:lnTo>
                <a:lnTo>
                  <a:pt x="77542" y="270340"/>
                </a:lnTo>
                <a:lnTo>
                  <a:pt x="81430" y="274123"/>
                </a:lnTo>
                <a:lnTo>
                  <a:pt x="86006" y="276646"/>
                </a:lnTo>
                <a:lnTo>
                  <a:pt x="91041" y="278327"/>
                </a:lnTo>
                <a:lnTo>
                  <a:pt x="96382" y="279448"/>
                </a:lnTo>
                <a:lnTo>
                  <a:pt x="101928" y="281188"/>
                </a:lnTo>
                <a:lnTo>
                  <a:pt x="107609" y="283340"/>
                </a:lnTo>
                <a:lnTo>
                  <a:pt x="113381" y="285767"/>
                </a:lnTo>
                <a:lnTo>
                  <a:pt x="122440" y="291109"/>
                </a:lnTo>
                <a:lnTo>
                  <a:pt x="126244" y="293922"/>
                </a:lnTo>
                <a:lnTo>
                  <a:pt x="130765" y="295798"/>
                </a:lnTo>
                <a:lnTo>
                  <a:pt x="141080" y="297882"/>
                </a:lnTo>
                <a:lnTo>
                  <a:pt x="148593" y="298439"/>
                </a:lnTo>
                <a:lnTo>
                  <a:pt x="157571" y="298809"/>
                </a:lnTo>
                <a:lnTo>
                  <a:pt x="183876" y="299330"/>
                </a:lnTo>
                <a:lnTo>
                  <a:pt x="191015" y="299404"/>
                </a:lnTo>
                <a:lnTo>
                  <a:pt x="199742" y="298460"/>
                </a:lnTo>
                <a:lnTo>
                  <a:pt x="209530" y="296839"/>
                </a:lnTo>
                <a:lnTo>
                  <a:pt x="220023" y="294766"/>
                </a:lnTo>
                <a:lnTo>
                  <a:pt x="229003" y="292392"/>
                </a:lnTo>
                <a:lnTo>
                  <a:pt x="236974" y="289817"/>
                </a:lnTo>
                <a:lnTo>
                  <a:pt x="252115" y="284310"/>
                </a:lnTo>
                <a:lnTo>
                  <a:pt x="268766" y="278555"/>
                </a:lnTo>
                <a:lnTo>
                  <a:pt x="275389" y="275632"/>
                </a:lnTo>
                <a:lnTo>
                  <a:pt x="285394" y="269738"/>
                </a:lnTo>
                <a:lnTo>
                  <a:pt x="288459" y="266776"/>
                </a:lnTo>
                <a:lnTo>
                  <a:pt x="290502" y="263811"/>
                </a:lnTo>
                <a:lnTo>
                  <a:pt x="293764" y="256876"/>
                </a:lnTo>
                <a:lnTo>
                  <a:pt x="298522" y="247181"/>
                </a:lnTo>
                <a:lnTo>
                  <a:pt x="303943" y="238902"/>
                </a:lnTo>
                <a:lnTo>
                  <a:pt x="306778" y="235306"/>
                </a:lnTo>
                <a:lnTo>
                  <a:pt x="309660" y="228939"/>
                </a:lnTo>
                <a:lnTo>
                  <a:pt x="312574" y="220726"/>
                </a:lnTo>
                <a:lnTo>
                  <a:pt x="315508" y="211282"/>
                </a:lnTo>
                <a:lnTo>
                  <a:pt x="318457" y="203994"/>
                </a:lnTo>
                <a:lnTo>
                  <a:pt x="321415" y="198142"/>
                </a:lnTo>
                <a:lnTo>
                  <a:pt x="324379" y="193250"/>
                </a:lnTo>
                <a:lnTo>
                  <a:pt x="326355" y="188004"/>
                </a:lnTo>
                <a:lnTo>
                  <a:pt x="327672" y="182522"/>
                </a:lnTo>
                <a:lnTo>
                  <a:pt x="328551" y="176883"/>
                </a:lnTo>
                <a:lnTo>
                  <a:pt x="329136" y="171139"/>
                </a:lnTo>
                <a:lnTo>
                  <a:pt x="329526" y="165325"/>
                </a:lnTo>
                <a:lnTo>
                  <a:pt x="329787" y="159465"/>
                </a:lnTo>
                <a:lnTo>
                  <a:pt x="330076" y="147662"/>
                </a:lnTo>
                <a:lnTo>
                  <a:pt x="330261" y="128657"/>
                </a:lnTo>
                <a:lnTo>
                  <a:pt x="329285" y="124106"/>
                </a:lnTo>
                <a:lnTo>
                  <a:pt x="327641" y="119087"/>
                </a:lnTo>
                <a:lnTo>
                  <a:pt x="325553" y="113757"/>
                </a:lnTo>
                <a:lnTo>
                  <a:pt x="323169" y="108219"/>
                </a:lnTo>
                <a:lnTo>
                  <a:pt x="317874" y="96775"/>
                </a:lnTo>
                <a:lnTo>
                  <a:pt x="309315" y="79175"/>
                </a:lnTo>
                <a:lnTo>
                  <a:pt x="305398" y="74250"/>
                </a:lnTo>
                <a:lnTo>
                  <a:pt x="295755" y="66133"/>
                </a:lnTo>
                <a:lnTo>
                  <a:pt x="287500" y="59218"/>
                </a:lnTo>
                <a:lnTo>
                  <a:pt x="267799" y="405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204"/>
          <p:cNvSpPr/>
          <p:nvPr/>
        </p:nvSpPr>
        <p:spPr>
          <a:xfrm>
            <a:off x="6813351" y="4697124"/>
            <a:ext cx="517923" cy="44541"/>
          </a:xfrm>
          <a:custGeom>
            <a:avLst/>
            <a:gdLst/>
            <a:ahLst/>
            <a:cxnLst/>
            <a:rect l="0" t="0" r="0" b="0"/>
            <a:pathLst>
              <a:path w="517923" h="44541">
                <a:moveTo>
                  <a:pt x="0" y="8821"/>
                </a:moveTo>
                <a:lnTo>
                  <a:pt x="7689" y="1132"/>
                </a:lnTo>
                <a:lnTo>
                  <a:pt x="11024" y="443"/>
                </a:lnTo>
                <a:lnTo>
                  <a:pt x="16509" y="0"/>
                </a:lnTo>
                <a:lnTo>
                  <a:pt x="20928" y="956"/>
                </a:lnTo>
                <a:lnTo>
                  <a:pt x="48495" y="7589"/>
                </a:lnTo>
                <a:lnTo>
                  <a:pt x="60695" y="8578"/>
                </a:lnTo>
                <a:lnTo>
                  <a:pt x="81185" y="8773"/>
                </a:lnTo>
                <a:lnTo>
                  <a:pt x="99601" y="8812"/>
                </a:lnTo>
                <a:lnTo>
                  <a:pt x="102119" y="9807"/>
                </a:lnTo>
                <a:lnTo>
                  <a:pt x="103798" y="11463"/>
                </a:lnTo>
                <a:lnTo>
                  <a:pt x="104918" y="13559"/>
                </a:lnTo>
                <a:lnTo>
                  <a:pt x="106656" y="14956"/>
                </a:lnTo>
                <a:lnTo>
                  <a:pt x="108807" y="15887"/>
                </a:lnTo>
                <a:lnTo>
                  <a:pt x="113844" y="16923"/>
                </a:lnTo>
                <a:lnTo>
                  <a:pt x="127807" y="17587"/>
                </a:lnTo>
                <a:lnTo>
                  <a:pt x="227930" y="17751"/>
                </a:lnTo>
                <a:lnTo>
                  <a:pt x="230336" y="16759"/>
                </a:lnTo>
                <a:lnTo>
                  <a:pt x="232933" y="15105"/>
                </a:lnTo>
                <a:lnTo>
                  <a:pt x="235655" y="13010"/>
                </a:lnTo>
                <a:lnTo>
                  <a:pt x="238463" y="11614"/>
                </a:lnTo>
                <a:lnTo>
                  <a:pt x="241327" y="10683"/>
                </a:lnTo>
                <a:lnTo>
                  <a:pt x="248147" y="9648"/>
                </a:lnTo>
                <a:lnTo>
                  <a:pt x="262151" y="9066"/>
                </a:lnTo>
                <a:lnTo>
                  <a:pt x="276275" y="8869"/>
                </a:lnTo>
                <a:lnTo>
                  <a:pt x="315624" y="8821"/>
                </a:lnTo>
                <a:lnTo>
                  <a:pt x="319557" y="9813"/>
                </a:lnTo>
                <a:lnTo>
                  <a:pt x="324163" y="11467"/>
                </a:lnTo>
                <a:lnTo>
                  <a:pt x="329218" y="13562"/>
                </a:lnTo>
                <a:lnTo>
                  <a:pt x="334573" y="14958"/>
                </a:lnTo>
                <a:lnTo>
                  <a:pt x="340127" y="15889"/>
                </a:lnTo>
                <a:lnTo>
                  <a:pt x="353818" y="17383"/>
                </a:lnTo>
                <a:lnTo>
                  <a:pt x="369103" y="17702"/>
                </a:lnTo>
                <a:lnTo>
                  <a:pt x="385779" y="17741"/>
                </a:lnTo>
                <a:lnTo>
                  <a:pt x="392123" y="18736"/>
                </a:lnTo>
                <a:lnTo>
                  <a:pt x="400322" y="20392"/>
                </a:lnTo>
                <a:lnTo>
                  <a:pt x="409756" y="22489"/>
                </a:lnTo>
                <a:lnTo>
                  <a:pt x="417038" y="23886"/>
                </a:lnTo>
                <a:lnTo>
                  <a:pt x="422885" y="24817"/>
                </a:lnTo>
                <a:lnTo>
                  <a:pt x="435854" y="26128"/>
                </a:lnTo>
                <a:lnTo>
                  <a:pt x="444385" y="26571"/>
                </a:lnTo>
                <a:lnTo>
                  <a:pt x="447069" y="27600"/>
                </a:lnTo>
                <a:lnTo>
                  <a:pt x="450843" y="29278"/>
                </a:lnTo>
                <a:lnTo>
                  <a:pt x="455344" y="31389"/>
                </a:lnTo>
                <a:lnTo>
                  <a:pt x="459336" y="32796"/>
                </a:lnTo>
                <a:lnTo>
                  <a:pt x="462990" y="33734"/>
                </a:lnTo>
                <a:lnTo>
                  <a:pt x="475518" y="35054"/>
                </a:lnTo>
                <a:lnTo>
                  <a:pt x="490069" y="35537"/>
                </a:lnTo>
                <a:lnTo>
                  <a:pt x="494960" y="35577"/>
                </a:lnTo>
                <a:lnTo>
                  <a:pt x="497653" y="36581"/>
                </a:lnTo>
                <a:lnTo>
                  <a:pt x="500440" y="38241"/>
                </a:lnTo>
                <a:lnTo>
                  <a:pt x="503291" y="40341"/>
                </a:lnTo>
                <a:lnTo>
                  <a:pt x="506184" y="41741"/>
                </a:lnTo>
                <a:lnTo>
                  <a:pt x="509105" y="42673"/>
                </a:lnTo>
                <a:lnTo>
                  <a:pt x="517922" y="4454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3205"/>
          <p:cNvSpPr/>
          <p:nvPr/>
        </p:nvSpPr>
        <p:spPr>
          <a:xfrm>
            <a:off x="4804171" y="5286375"/>
            <a:ext cx="464345" cy="31934"/>
          </a:xfrm>
          <a:custGeom>
            <a:avLst/>
            <a:gdLst/>
            <a:ahLst/>
            <a:cxnLst/>
            <a:rect l="0" t="0" r="0" b="0"/>
            <a:pathLst>
              <a:path w="464345" h="31934">
                <a:moveTo>
                  <a:pt x="0" y="17859"/>
                </a:moveTo>
                <a:lnTo>
                  <a:pt x="0" y="13119"/>
                </a:lnTo>
                <a:lnTo>
                  <a:pt x="993" y="11722"/>
                </a:lnTo>
                <a:lnTo>
                  <a:pt x="2646" y="10791"/>
                </a:lnTo>
                <a:lnTo>
                  <a:pt x="7689" y="9297"/>
                </a:lnTo>
                <a:lnTo>
                  <a:pt x="22783" y="4298"/>
                </a:lnTo>
                <a:lnTo>
                  <a:pt x="30072" y="2865"/>
                </a:lnTo>
                <a:lnTo>
                  <a:pt x="37907" y="1910"/>
                </a:lnTo>
                <a:lnTo>
                  <a:pt x="46108" y="1273"/>
                </a:lnTo>
                <a:lnTo>
                  <a:pt x="60511" y="566"/>
                </a:lnTo>
                <a:lnTo>
                  <a:pt x="76446" y="111"/>
                </a:lnTo>
                <a:lnTo>
                  <a:pt x="144645" y="0"/>
                </a:lnTo>
                <a:lnTo>
                  <a:pt x="147032" y="992"/>
                </a:lnTo>
                <a:lnTo>
                  <a:pt x="148623" y="2645"/>
                </a:lnTo>
                <a:lnTo>
                  <a:pt x="149683" y="4740"/>
                </a:lnTo>
                <a:lnTo>
                  <a:pt x="152375" y="6136"/>
                </a:lnTo>
                <a:lnTo>
                  <a:pt x="156154" y="7067"/>
                </a:lnTo>
                <a:lnTo>
                  <a:pt x="166996" y="8561"/>
                </a:lnTo>
                <a:lnTo>
                  <a:pt x="207872" y="16585"/>
                </a:lnTo>
                <a:lnTo>
                  <a:pt x="221885" y="17482"/>
                </a:lnTo>
                <a:lnTo>
                  <a:pt x="233864" y="17747"/>
                </a:lnTo>
                <a:lnTo>
                  <a:pt x="257636" y="17849"/>
                </a:lnTo>
                <a:lnTo>
                  <a:pt x="262047" y="18845"/>
                </a:lnTo>
                <a:lnTo>
                  <a:pt x="265979" y="20501"/>
                </a:lnTo>
                <a:lnTo>
                  <a:pt x="269592" y="22597"/>
                </a:lnTo>
                <a:lnTo>
                  <a:pt x="272994" y="23994"/>
                </a:lnTo>
                <a:lnTo>
                  <a:pt x="276254" y="24925"/>
                </a:lnTo>
                <a:lnTo>
                  <a:pt x="279420" y="25546"/>
                </a:lnTo>
                <a:lnTo>
                  <a:pt x="293356" y="26421"/>
                </a:lnTo>
                <a:lnTo>
                  <a:pt x="321979" y="26716"/>
                </a:lnTo>
                <a:lnTo>
                  <a:pt x="436202" y="26788"/>
                </a:lnTo>
                <a:lnTo>
                  <a:pt x="442606" y="27780"/>
                </a:lnTo>
                <a:lnTo>
                  <a:pt x="446875" y="29434"/>
                </a:lnTo>
                <a:lnTo>
                  <a:pt x="449722" y="31529"/>
                </a:lnTo>
                <a:lnTo>
                  <a:pt x="452612" y="31933"/>
                </a:lnTo>
                <a:lnTo>
                  <a:pt x="455530" y="31210"/>
                </a:lnTo>
                <a:lnTo>
                  <a:pt x="464344"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3206"/>
          <p:cNvSpPr/>
          <p:nvPr/>
        </p:nvSpPr>
        <p:spPr>
          <a:xfrm>
            <a:off x="6125765" y="5259585"/>
            <a:ext cx="437556" cy="17854"/>
          </a:xfrm>
          <a:custGeom>
            <a:avLst/>
            <a:gdLst/>
            <a:ahLst/>
            <a:cxnLst/>
            <a:rect l="0" t="0" r="0" b="0"/>
            <a:pathLst>
              <a:path w="437556" h="17854">
                <a:moveTo>
                  <a:pt x="437555" y="8930"/>
                </a:moveTo>
                <a:lnTo>
                  <a:pt x="437555" y="16619"/>
                </a:lnTo>
                <a:lnTo>
                  <a:pt x="436563" y="17032"/>
                </a:lnTo>
                <a:lnTo>
                  <a:pt x="432815" y="17492"/>
                </a:lnTo>
                <a:lnTo>
                  <a:pt x="420339" y="17787"/>
                </a:lnTo>
                <a:lnTo>
                  <a:pt x="392366" y="17850"/>
                </a:lnTo>
                <a:lnTo>
                  <a:pt x="387585" y="16861"/>
                </a:lnTo>
                <a:lnTo>
                  <a:pt x="382414" y="15210"/>
                </a:lnTo>
                <a:lnTo>
                  <a:pt x="376982" y="13116"/>
                </a:lnTo>
                <a:lnTo>
                  <a:pt x="371376" y="12713"/>
                </a:lnTo>
                <a:lnTo>
                  <a:pt x="365655" y="13437"/>
                </a:lnTo>
                <a:lnTo>
                  <a:pt x="359856" y="14911"/>
                </a:lnTo>
                <a:lnTo>
                  <a:pt x="354998" y="14902"/>
                </a:lnTo>
                <a:lnTo>
                  <a:pt x="350767" y="13903"/>
                </a:lnTo>
                <a:lnTo>
                  <a:pt x="346954" y="12246"/>
                </a:lnTo>
                <a:lnTo>
                  <a:pt x="342428" y="12133"/>
                </a:lnTo>
                <a:lnTo>
                  <a:pt x="337426" y="13049"/>
                </a:lnTo>
                <a:lnTo>
                  <a:pt x="332107" y="14653"/>
                </a:lnTo>
                <a:lnTo>
                  <a:pt x="326576" y="15722"/>
                </a:lnTo>
                <a:lnTo>
                  <a:pt x="320905" y="16435"/>
                </a:lnTo>
                <a:lnTo>
                  <a:pt x="315140" y="16910"/>
                </a:lnTo>
                <a:lnTo>
                  <a:pt x="284921" y="17437"/>
                </a:lnTo>
                <a:lnTo>
                  <a:pt x="194759" y="17853"/>
                </a:lnTo>
                <a:lnTo>
                  <a:pt x="189371" y="16863"/>
                </a:lnTo>
                <a:lnTo>
                  <a:pt x="182802" y="15211"/>
                </a:lnTo>
                <a:lnTo>
                  <a:pt x="175446" y="13117"/>
                </a:lnTo>
                <a:lnTo>
                  <a:pt x="169550" y="11722"/>
                </a:lnTo>
                <a:lnTo>
                  <a:pt x="164627" y="10791"/>
                </a:lnTo>
                <a:lnTo>
                  <a:pt x="160353" y="10171"/>
                </a:lnTo>
                <a:lnTo>
                  <a:pt x="156512" y="9758"/>
                </a:lnTo>
                <a:lnTo>
                  <a:pt x="149598" y="9298"/>
                </a:lnTo>
                <a:lnTo>
                  <a:pt x="137925" y="9094"/>
                </a:lnTo>
                <a:lnTo>
                  <a:pt x="86912" y="8933"/>
                </a:lnTo>
                <a:lnTo>
                  <a:pt x="83738" y="7940"/>
                </a:lnTo>
                <a:lnTo>
                  <a:pt x="80630" y="6286"/>
                </a:lnTo>
                <a:lnTo>
                  <a:pt x="77566" y="4190"/>
                </a:lnTo>
                <a:lnTo>
                  <a:pt x="74531" y="2794"/>
                </a:lnTo>
                <a:lnTo>
                  <a:pt x="71516" y="1863"/>
                </a:lnTo>
                <a:lnTo>
                  <a:pt x="68513" y="1242"/>
                </a:lnTo>
                <a:lnTo>
                  <a:pt x="65519" y="828"/>
                </a:lnTo>
                <a:lnTo>
                  <a:pt x="59547" y="368"/>
                </a:lnTo>
                <a:lnTo>
                  <a:pt x="45648" y="164"/>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416320"/>
          </a:xfrm>
          <a:prstGeom prst="rect">
            <a:avLst/>
          </a:prstGeom>
          <a:noFill/>
        </p:spPr>
        <p:txBody>
          <a:bodyPr wrap="square" rtlCol="1">
            <a:spAutoFit/>
          </a:bodyPr>
          <a:lstStyle/>
          <a:p>
            <a:r>
              <a:rPr lang="ar-SA" dirty="0" smtClean="0"/>
              <a:t> </a:t>
            </a:r>
            <a:r>
              <a:rPr lang="en-US" dirty="0" smtClean="0"/>
              <a:t> C. Semantic: Nouns commonly refer to concrete, physical entities ( people, objects, substances) : </a:t>
            </a:r>
            <a:r>
              <a:rPr lang="en-US" dirty="0" smtClean="0">
                <a:solidFill>
                  <a:srgbClr val="FF0000"/>
                </a:solidFill>
              </a:rPr>
              <a:t>e.g. book, friend, iron</a:t>
            </a:r>
            <a:r>
              <a:rPr lang="en-US" dirty="0" smtClean="0"/>
              <a:t>. They can also denote abstract entities, such as qualities and states: e.g. </a:t>
            </a:r>
            <a:r>
              <a:rPr lang="en-US" dirty="0" smtClean="0">
                <a:solidFill>
                  <a:srgbClr val="C00000"/>
                </a:solidFill>
              </a:rPr>
              <a:t>freedom, wish, friendship.</a:t>
            </a:r>
            <a:endParaRPr lang="ar-SA" dirty="0" smtClean="0">
              <a:solidFill>
                <a:srgbClr val="C00000"/>
              </a:solidFill>
            </a:endParaRPr>
          </a:p>
          <a:p>
            <a:pPr algn="r"/>
            <a:endParaRPr lang="ar-SA" dirty="0" smtClean="0">
              <a:solidFill>
                <a:srgbClr val="C0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Lexical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186309"/>
          </a:xfrm>
          <a:prstGeom prst="rect">
            <a:avLst/>
          </a:prstGeom>
          <a:noFill/>
        </p:spPr>
        <p:txBody>
          <a:bodyPr wrap="square" rtlCol="1">
            <a:spAutoFit/>
          </a:bodyPr>
          <a:lstStyle/>
          <a:p>
            <a:r>
              <a:rPr lang="en-US" dirty="0" smtClean="0"/>
              <a:t> Words such as admit, build, choose, write are lexical verbs. They are distinct from </a:t>
            </a:r>
            <a:r>
              <a:rPr lang="en-US" dirty="0" smtClean="0">
                <a:solidFill>
                  <a:srgbClr val="002060"/>
                </a:solidFill>
              </a:rPr>
              <a:t>Auxiliary verbs like can and will</a:t>
            </a:r>
            <a:r>
              <a:rPr lang="en-US" dirty="0" smtClean="0"/>
              <a:t>, which we treat as function words. The primary verbs </a:t>
            </a:r>
            <a:r>
              <a:rPr lang="en-US" dirty="0" smtClean="0">
                <a:solidFill>
                  <a:srgbClr val="FF0000"/>
                </a:solidFill>
              </a:rPr>
              <a:t>be, have and do ( the most common verbs in English) </a:t>
            </a:r>
            <a:r>
              <a:rPr lang="en-US" dirty="0" smtClean="0"/>
              <a:t>occur as both lexical verbs and auxiliaries. Lexical verbs are identified as follows:</a:t>
            </a:r>
          </a:p>
          <a:p>
            <a:pPr marL="342900" indent="-342900">
              <a:buAutoNum type="alphaLcPeriod"/>
            </a:pPr>
            <a:r>
              <a:rPr lang="en-US" dirty="0" smtClean="0"/>
              <a:t>Morphological: Lexical verbs have different forms signaling </a:t>
            </a:r>
            <a:r>
              <a:rPr lang="en-US" dirty="0" smtClean="0">
                <a:solidFill>
                  <a:srgbClr val="002060"/>
                </a:solidFill>
              </a:rPr>
              <a:t>tense ( present &amp; past</a:t>
            </a:r>
            <a:r>
              <a:rPr lang="en-US" dirty="0" smtClean="0"/>
              <a:t>), </a:t>
            </a:r>
            <a:r>
              <a:rPr lang="en-US" dirty="0" smtClean="0">
                <a:solidFill>
                  <a:srgbClr val="C00000"/>
                </a:solidFill>
              </a:rPr>
              <a:t>aspect ( perfect &amp; progressive</a:t>
            </a:r>
            <a:r>
              <a:rPr lang="en-US" dirty="0" smtClean="0"/>
              <a:t>), and </a:t>
            </a:r>
            <a:r>
              <a:rPr lang="en-US" dirty="0" smtClean="0">
                <a:solidFill>
                  <a:srgbClr val="00B050"/>
                </a:solidFill>
              </a:rPr>
              <a:t>voice ( active &amp; passive</a:t>
            </a:r>
            <a:r>
              <a:rPr lang="en-US" dirty="0" smtClean="0"/>
              <a:t>). Verb lexemes quite often have a complex form with more than one morpheme. The following are examples of </a:t>
            </a:r>
            <a:r>
              <a:rPr lang="en-US" dirty="0" smtClean="0">
                <a:solidFill>
                  <a:srgbClr val="7030A0"/>
                </a:solidFill>
              </a:rPr>
              <a:t>multi-word verbs and derived verbs: bring up, rely on, look forward to, itemize, soften.</a:t>
            </a:r>
          </a:p>
          <a:p>
            <a:pPr marL="342900" indent="-342900">
              <a:buAutoNum type="alphaLcPeriod"/>
            </a:pPr>
            <a:r>
              <a:rPr lang="en-US" dirty="0" smtClean="0"/>
              <a:t>Syntactic: Lexical verbs most frequently occur on their own, as a single-word verb phrase acting as </a:t>
            </a:r>
            <a:r>
              <a:rPr lang="en-US" dirty="0" smtClean="0">
                <a:solidFill>
                  <a:srgbClr val="FF0000"/>
                </a:solidFill>
              </a:rPr>
              <a:t>the central part </a:t>
            </a:r>
            <a:r>
              <a:rPr lang="en-US" dirty="0" smtClean="0"/>
              <a:t>of the clause ( </a:t>
            </a:r>
            <a:r>
              <a:rPr lang="en-US" dirty="0" smtClean="0">
                <a:solidFill>
                  <a:srgbClr val="0070C0"/>
                </a:solidFill>
              </a:rPr>
              <a:t>He </a:t>
            </a:r>
            <a:r>
              <a:rPr lang="en-US" i="1" dirty="0" smtClean="0">
                <a:solidFill>
                  <a:srgbClr val="993300"/>
                </a:solidFill>
              </a:rPr>
              <a:t>writes</a:t>
            </a:r>
            <a:r>
              <a:rPr lang="en-US" dirty="0" smtClean="0">
                <a:solidFill>
                  <a:srgbClr val="0070C0"/>
                </a:solidFill>
              </a:rPr>
              <a:t> page after page about tiny details</a:t>
            </a:r>
            <a:r>
              <a:rPr lang="en-US" dirty="0" smtClean="0"/>
              <a:t>). They also occur in </a:t>
            </a:r>
            <a:r>
              <a:rPr lang="en-US" dirty="0" smtClean="0">
                <a:solidFill>
                  <a:srgbClr val="FF0000"/>
                </a:solidFill>
              </a:rPr>
              <a:t>the final or main verb position </a:t>
            </a:r>
            <a:r>
              <a:rPr lang="en-US" dirty="0" smtClean="0"/>
              <a:t>of verb phrase ( </a:t>
            </a:r>
            <a:r>
              <a:rPr lang="en-US" dirty="0" smtClean="0">
                <a:solidFill>
                  <a:srgbClr val="00B0F0"/>
                </a:solidFill>
              </a:rPr>
              <a:t>has </a:t>
            </a:r>
            <a:r>
              <a:rPr lang="en-US" i="1" dirty="0" smtClean="0">
                <a:solidFill>
                  <a:srgbClr val="7030A0"/>
                </a:solidFill>
              </a:rPr>
              <a:t>written</a:t>
            </a:r>
            <a:r>
              <a:rPr lang="en-US" dirty="0" smtClean="0">
                <a:solidFill>
                  <a:srgbClr val="00B0F0"/>
                </a:solidFill>
              </a:rPr>
              <a:t> a letter</a:t>
            </a:r>
            <a:r>
              <a:rPr lang="en-US" dirty="0" smtClean="0"/>
              <a:t>) ( </a:t>
            </a:r>
            <a:r>
              <a:rPr lang="en-US" dirty="0" smtClean="0">
                <a:solidFill>
                  <a:schemeClr val="bg1">
                    <a:lumMod val="50000"/>
                  </a:schemeClr>
                </a:solidFill>
              </a:rPr>
              <a:t>will be </a:t>
            </a:r>
            <a:r>
              <a:rPr lang="en-US" i="1" dirty="0" smtClean="0">
                <a:solidFill>
                  <a:srgbClr val="0070C0"/>
                </a:solidFill>
              </a:rPr>
              <a:t>writing</a:t>
            </a:r>
            <a:r>
              <a:rPr lang="en-US" dirty="0" smtClean="0">
                <a:solidFill>
                  <a:schemeClr val="bg1">
                    <a:lumMod val="50000"/>
                  </a:schemeClr>
                </a:solidFill>
              </a:rPr>
              <a:t> tomorrow</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90"/>
          <p:cNvSpPr/>
          <p:nvPr/>
        </p:nvSpPr>
        <p:spPr>
          <a:xfrm>
            <a:off x="6459949" y="1759148"/>
            <a:ext cx="451630" cy="276164"/>
          </a:xfrm>
          <a:custGeom>
            <a:avLst/>
            <a:gdLst/>
            <a:ahLst/>
            <a:cxnLst/>
            <a:rect l="0" t="0" r="0" b="0"/>
            <a:pathLst>
              <a:path w="451630" h="276164">
                <a:moveTo>
                  <a:pt x="5144" y="133945"/>
                </a:moveTo>
                <a:lnTo>
                  <a:pt x="5144" y="143426"/>
                </a:lnTo>
                <a:lnTo>
                  <a:pt x="4152" y="150188"/>
                </a:lnTo>
                <a:lnTo>
                  <a:pt x="2499" y="158664"/>
                </a:lnTo>
                <a:lnTo>
                  <a:pt x="404" y="168284"/>
                </a:lnTo>
                <a:lnTo>
                  <a:pt x="0" y="178666"/>
                </a:lnTo>
                <a:lnTo>
                  <a:pt x="722" y="189556"/>
                </a:lnTo>
                <a:lnTo>
                  <a:pt x="2196" y="200785"/>
                </a:lnTo>
                <a:lnTo>
                  <a:pt x="4171" y="212239"/>
                </a:lnTo>
                <a:lnTo>
                  <a:pt x="6480" y="223844"/>
                </a:lnTo>
                <a:lnTo>
                  <a:pt x="9011" y="235550"/>
                </a:lnTo>
                <a:lnTo>
                  <a:pt x="10699" y="244346"/>
                </a:lnTo>
                <a:lnTo>
                  <a:pt x="11824" y="251202"/>
                </a:lnTo>
                <a:lnTo>
                  <a:pt x="12574" y="256765"/>
                </a:lnTo>
                <a:lnTo>
                  <a:pt x="14066" y="261466"/>
                </a:lnTo>
                <a:lnTo>
                  <a:pt x="18370" y="269334"/>
                </a:lnTo>
                <a:lnTo>
                  <a:pt x="21631" y="274602"/>
                </a:lnTo>
                <a:lnTo>
                  <a:pt x="23080" y="275342"/>
                </a:lnTo>
                <a:lnTo>
                  <a:pt x="27337" y="276163"/>
                </a:lnTo>
                <a:lnTo>
                  <a:pt x="28869" y="275390"/>
                </a:lnTo>
                <a:lnTo>
                  <a:pt x="29890" y="273882"/>
                </a:lnTo>
                <a:lnTo>
                  <a:pt x="30572" y="271885"/>
                </a:lnTo>
                <a:lnTo>
                  <a:pt x="36979" y="264600"/>
                </a:lnTo>
                <a:lnTo>
                  <a:pt x="59973" y="240631"/>
                </a:lnTo>
                <a:lnTo>
                  <a:pt x="70470" y="230866"/>
                </a:lnTo>
                <a:lnTo>
                  <a:pt x="79452" y="223364"/>
                </a:lnTo>
                <a:lnTo>
                  <a:pt x="87425" y="217370"/>
                </a:lnTo>
                <a:lnTo>
                  <a:pt x="104222" y="205419"/>
                </a:lnTo>
                <a:lnTo>
                  <a:pt x="149124" y="174630"/>
                </a:lnTo>
                <a:lnTo>
                  <a:pt x="170669" y="158973"/>
                </a:lnTo>
                <a:lnTo>
                  <a:pt x="186932" y="148646"/>
                </a:lnTo>
                <a:lnTo>
                  <a:pt x="247522" y="112394"/>
                </a:lnTo>
                <a:lnTo>
                  <a:pt x="263965" y="101718"/>
                </a:lnTo>
                <a:lnTo>
                  <a:pt x="278894" y="91625"/>
                </a:lnTo>
                <a:lnTo>
                  <a:pt x="293808" y="82911"/>
                </a:lnTo>
                <a:lnTo>
                  <a:pt x="308713" y="75118"/>
                </a:lnTo>
                <a:lnTo>
                  <a:pt x="323609" y="67938"/>
                </a:lnTo>
                <a:lnTo>
                  <a:pt x="338501" y="60175"/>
                </a:lnTo>
                <a:lnTo>
                  <a:pt x="395401" y="28974"/>
                </a:lnTo>
                <a:lnTo>
                  <a:pt x="45162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91"/>
          <p:cNvSpPr/>
          <p:nvPr/>
        </p:nvSpPr>
        <p:spPr>
          <a:xfrm>
            <a:off x="296118" y="3295088"/>
            <a:ext cx="342583" cy="348178"/>
          </a:xfrm>
          <a:custGeom>
            <a:avLst/>
            <a:gdLst/>
            <a:ahLst/>
            <a:cxnLst/>
            <a:rect l="0" t="0" r="0" b="0"/>
            <a:pathLst>
              <a:path w="342583" h="348178">
                <a:moveTo>
                  <a:pt x="257522" y="35685"/>
                </a:moveTo>
                <a:lnTo>
                  <a:pt x="236531" y="14694"/>
                </a:lnTo>
                <a:lnTo>
                  <a:pt x="232614" y="12762"/>
                </a:lnTo>
                <a:lnTo>
                  <a:pt x="222970" y="10614"/>
                </a:lnTo>
                <a:lnTo>
                  <a:pt x="214715" y="9659"/>
                </a:lnTo>
                <a:lnTo>
                  <a:pt x="211125" y="9405"/>
                </a:lnTo>
                <a:lnTo>
                  <a:pt x="201844" y="6476"/>
                </a:lnTo>
                <a:lnTo>
                  <a:pt x="192097" y="2859"/>
                </a:lnTo>
                <a:lnTo>
                  <a:pt x="184457" y="1252"/>
                </a:lnTo>
                <a:lnTo>
                  <a:pt x="177062" y="823"/>
                </a:lnTo>
                <a:lnTo>
                  <a:pt x="155616" y="348"/>
                </a:lnTo>
                <a:lnTo>
                  <a:pt x="109678" y="0"/>
                </a:lnTo>
                <a:lnTo>
                  <a:pt x="104389" y="981"/>
                </a:lnTo>
                <a:lnTo>
                  <a:pt x="95866" y="4717"/>
                </a:lnTo>
                <a:lnTo>
                  <a:pt x="81319" y="15199"/>
                </a:lnTo>
                <a:lnTo>
                  <a:pt x="71392" y="20958"/>
                </a:lnTo>
                <a:lnTo>
                  <a:pt x="63011" y="26825"/>
                </a:lnTo>
                <a:lnTo>
                  <a:pt x="54987" y="33731"/>
                </a:lnTo>
                <a:lnTo>
                  <a:pt x="44806" y="43416"/>
                </a:lnTo>
                <a:lnTo>
                  <a:pt x="39313" y="49769"/>
                </a:lnTo>
                <a:lnTo>
                  <a:pt x="33666" y="56980"/>
                </a:lnTo>
                <a:lnTo>
                  <a:pt x="27918" y="64765"/>
                </a:lnTo>
                <a:lnTo>
                  <a:pt x="23093" y="71939"/>
                </a:lnTo>
                <a:lnTo>
                  <a:pt x="18885" y="78706"/>
                </a:lnTo>
                <a:lnTo>
                  <a:pt x="15087" y="85201"/>
                </a:lnTo>
                <a:lnTo>
                  <a:pt x="12555" y="94493"/>
                </a:lnTo>
                <a:lnTo>
                  <a:pt x="10867" y="105648"/>
                </a:lnTo>
                <a:lnTo>
                  <a:pt x="9741" y="118046"/>
                </a:lnTo>
                <a:lnTo>
                  <a:pt x="7999" y="128295"/>
                </a:lnTo>
                <a:lnTo>
                  <a:pt x="5845" y="137113"/>
                </a:lnTo>
                <a:lnTo>
                  <a:pt x="3417" y="144975"/>
                </a:lnTo>
                <a:lnTo>
                  <a:pt x="1799" y="153194"/>
                </a:lnTo>
                <a:lnTo>
                  <a:pt x="719" y="161649"/>
                </a:lnTo>
                <a:lnTo>
                  <a:pt x="0" y="170263"/>
                </a:lnTo>
                <a:lnTo>
                  <a:pt x="513" y="177989"/>
                </a:lnTo>
                <a:lnTo>
                  <a:pt x="1847" y="185125"/>
                </a:lnTo>
                <a:lnTo>
                  <a:pt x="3728" y="191866"/>
                </a:lnTo>
                <a:lnTo>
                  <a:pt x="4982" y="199337"/>
                </a:lnTo>
                <a:lnTo>
                  <a:pt x="5818" y="207294"/>
                </a:lnTo>
                <a:lnTo>
                  <a:pt x="6376" y="215576"/>
                </a:lnTo>
                <a:lnTo>
                  <a:pt x="7740" y="223081"/>
                </a:lnTo>
                <a:lnTo>
                  <a:pt x="9641" y="230068"/>
                </a:lnTo>
                <a:lnTo>
                  <a:pt x="11901" y="236712"/>
                </a:lnTo>
                <a:lnTo>
                  <a:pt x="15392" y="243125"/>
                </a:lnTo>
                <a:lnTo>
                  <a:pt x="19704" y="249384"/>
                </a:lnTo>
                <a:lnTo>
                  <a:pt x="30778" y="263616"/>
                </a:lnTo>
                <a:lnTo>
                  <a:pt x="45622" y="283170"/>
                </a:lnTo>
                <a:lnTo>
                  <a:pt x="51763" y="291956"/>
                </a:lnTo>
                <a:lnTo>
                  <a:pt x="56850" y="299798"/>
                </a:lnTo>
                <a:lnTo>
                  <a:pt x="61233" y="307010"/>
                </a:lnTo>
                <a:lnTo>
                  <a:pt x="71394" y="317670"/>
                </a:lnTo>
                <a:lnTo>
                  <a:pt x="76882" y="321902"/>
                </a:lnTo>
                <a:lnTo>
                  <a:pt x="83517" y="325715"/>
                </a:lnTo>
                <a:lnTo>
                  <a:pt x="90917" y="329249"/>
                </a:lnTo>
                <a:lnTo>
                  <a:pt x="98827" y="332597"/>
                </a:lnTo>
                <a:lnTo>
                  <a:pt x="112908" y="338964"/>
                </a:lnTo>
                <a:lnTo>
                  <a:pt x="119441" y="342050"/>
                </a:lnTo>
                <a:lnTo>
                  <a:pt x="126773" y="344108"/>
                </a:lnTo>
                <a:lnTo>
                  <a:pt x="134637" y="345480"/>
                </a:lnTo>
                <a:lnTo>
                  <a:pt x="142857" y="346395"/>
                </a:lnTo>
                <a:lnTo>
                  <a:pt x="150321" y="347005"/>
                </a:lnTo>
                <a:lnTo>
                  <a:pt x="157281" y="347411"/>
                </a:lnTo>
                <a:lnTo>
                  <a:pt x="170306" y="347863"/>
                </a:lnTo>
                <a:lnTo>
                  <a:pt x="189788" y="348117"/>
                </a:lnTo>
                <a:lnTo>
                  <a:pt x="205590" y="348177"/>
                </a:lnTo>
                <a:lnTo>
                  <a:pt x="212979" y="347200"/>
                </a:lnTo>
                <a:lnTo>
                  <a:pt x="219889" y="345557"/>
                </a:lnTo>
                <a:lnTo>
                  <a:pt x="226480" y="343470"/>
                </a:lnTo>
                <a:lnTo>
                  <a:pt x="232859" y="341086"/>
                </a:lnTo>
                <a:lnTo>
                  <a:pt x="239096" y="338504"/>
                </a:lnTo>
                <a:lnTo>
                  <a:pt x="245238" y="335791"/>
                </a:lnTo>
                <a:lnTo>
                  <a:pt x="257354" y="330131"/>
                </a:lnTo>
                <a:lnTo>
                  <a:pt x="281301" y="318412"/>
                </a:lnTo>
                <a:lnTo>
                  <a:pt x="287266" y="314459"/>
                </a:lnTo>
                <a:lnTo>
                  <a:pt x="293226" y="309839"/>
                </a:lnTo>
                <a:lnTo>
                  <a:pt x="299184" y="304775"/>
                </a:lnTo>
                <a:lnTo>
                  <a:pt x="305141" y="298422"/>
                </a:lnTo>
                <a:lnTo>
                  <a:pt x="311096" y="291210"/>
                </a:lnTo>
                <a:lnTo>
                  <a:pt x="317050" y="283426"/>
                </a:lnTo>
                <a:lnTo>
                  <a:pt x="322012" y="275259"/>
                </a:lnTo>
                <a:lnTo>
                  <a:pt x="326312" y="266839"/>
                </a:lnTo>
                <a:lnTo>
                  <a:pt x="330171" y="258248"/>
                </a:lnTo>
                <a:lnTo>
                  <a:pt x="332744" y="247561"/>
                </a:lnTo>
                <a:lnTo>
                  <a:pt x="334459" y="235474"/>
                </a:lnTo>
                <a:lnTo>
                  <a:pt x="335603" y="222456"/>
                </a:lnTo>
                <a:lnTo>
                  <a:pt x="337357" y="208816"/>
                </a:lnTo>
                <a:lnTo>
                  <a:pt x="339519" y="194762"/>
                </a:lnTo>
                <a:lnTo>
                  <a:pt x="341952" y="180432"/>
                </a:lnTo>
                <a:lnTo>
                  <a:pt x="342582" y="167901"/>
                </a:lnTo>
                <a:lnTo>
                  <a:pt x="342010" y="156571"/>
                </a:lnTo>
                <a:lnTo>
                  <a:pt x="340637" y="146042"/>
                </a:lnTo>
                <a:lnTo>
                  <a:pt x="337736" y="134061"/>
                </a:lnTo>
                <a:lnTo>
                  <a:pt x="333819" y="121113"/>
                </a:lnTo>
                <a:lnTo>
                  <a:pt x="329222" y="107519"/>
                </a:lnTo>
                <a:lnTo>
                  <a:pt x="324174" y="96473"/>
                </a:lnTo>
                <a:lnTo>
                  <a:pt x="318824" y="87124"/>
                </a:lnTo>
                <a:lnTo>
                  <a:pt x="284311" y="3568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92"/>
          <p:cNvSpPr/>
          <p:nvPr/>
        </p:nvSpPr>
        <p:spPr>
          <a:xfrm>
            <a:off x="1839515" y="4813101"/>
            <a:ext cx="723306" cy="26790"/>
          </a:xfrm>
          <a:custGeom>
            <a:avLst/>
            <a:gdLst/>
            <a:ahLst/>
            <a:cxnLst/>
            <a:rect l="0" t="0" r="0" b="0"/>
            <a:pathLst>
              <a:path w="723306" h="26790">
                <a:moveTo>
                  <a:pt x="0" y="0"/>
                </a:moveTo>
                <a:lnTo>
                  <a:pt x="0" y="4741"/>
                </a:lnTo>
                <a:lnTo>
                  <a:pt x="1985" y="6137"/>
                </a:lnTo>
                <a:lnTo>
                  <a:pt x="5292" y="7068"/>
                </a:lnTo>
                <a:lnTo>
                  <a:pt x="9481" y="7689"/>
                </a:lnTo>
                <a:lnTo>
                  <a:pt x="14258" y="9094"/>
                </a:lnTo>
                <a:lnTo>
                  <a:pt x="19427" y="11024"/>
                </a:lnTo>
                <a:lnTo>
                  <a:pt x="24858" y="13302"/>
                </a:lnTo>
                <a:lnTo>
                  <a:pt x="31455" y="14822"/>
                </a:lnTo>
                <a:lnTo>
                  <a:pt x="38829" y="15834"/>
                </a:lnTo>
                <a:lnTo>
                  <a:pt x="46722" y="16510"/>
                </a:lnTo>
                <a:lnTo>
                  <a:pt x="63430" y="17259"/>
                </a:lnTo>
                <a:lnTo>
                  <a:pt x="89570" y="17682"/>
                </a:lnTo>
                <a:lnTo>
                  <a:pt x="120329" y="17824"/>
                </a:lnTo>
                <a:lnTo>
                  <a:pt x="127845" y="16844"/>
                </a:lnTo>
                <a:lnTo>
                  <a:pt x="135831" y="15198"/>
                </a:lnTo>
                <a:lnTo>
                  <a:pt x="144132" y="13109"/>
                </a:lnTo>
                <a:lnTo>
                  <a:pt x="152643" y="11715"/>
                </a:lnTo>
                <a:lnTo>
                  <a:pt x="161293" y="10787"/>
                </a:lnTo>
                <a:lnTo>
                  <a:pt x="170037" y="10168"/>
                </a:lnTo>
                <a:lnTo>
                  <a:pt x="190335" y="9480"/>
                </a:lnTo>
                <a:lnTo>
                  <a:pt x="235704" y="9039"/>
                </a:lnTo>
                <a:lnTo>
                  <a:pt x="247425" y="9995"/>
                </a:lnTo>
                <a:lnTo>
                  <a:pt x="259208" y="11624"/>
                </a:lnTo>
                <a:lnTo>
                  <a:pt x="271032" y="13703"/>
                </a:lnTo>
                <a:lnTo>
                  <a:pt x="282883" y="15088"/>
                </a:lnTo>
                <a:lnTo>
                  <a:pt x="294753" y="16012"/>
                </a:lnTo>
                <a:lnTo>
                  <a:pt x="306635" y="16628"/>
                </a:lnTo>
                <a:lnTo>
                  <a:pt x="318525" y="18031"/>
                </a:lnTo>
                <a:lnTo>
                  <a:pt x="330420" y="19958"/>
                </a:lnTo>
                <a:lnTo>
                  <a:pt x="342319" y="22235"/>
                </a:lnTo>
                <a:lnTo>
                  <a:pt x="355213" y="23753"/>
                </a:lnTo>
                <a:lnTo>
                  <a:pt x="368770" y="24765"/>
                </a:lnTo>
                <a:lnTo>
                  <a:pt x="382768" y="25440"/>
                </a:lnTo>
                <a:lnTo>
                  <a:pt x="411552" y="26190"/>
                </a:lnTo>
                <a:lnTo>
                  <a:pt x="723305"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93"/>
          <p:cNvSpPr/>
          <p:nvPr/>
        </p:nvSpPr>
        <p:spPr>
          <a:xfrm>
            <a:off x="1830585" y="4027289"/>
            <a:ext cx="62509" cy="44649"/>
          </a:xfrm>
          <a:custGeom>
            <a:avLst/>
            <a:gdLst/>
            <a:ahLst/>
            <a:cxnLst/>
            <a:rect l="0" t="0" r="0" b="0"/>
            <a:pathLst>
              <a:path w="62509" h="44649">
                <a:moveTo>
                  <a:pt x="0" y="0"/>
                </a:moveTo>
                <a:lnTo>
                  <a:pt x="18962" y="4740"/>
                </a:lnTo>
                <a:lnTo>
                  <a:pt x="24548" y="8121"/>
                </a:lnTo>
                <a:lnTo>
                  <a:pt x="28272" y="12359"/>
                </a:lnTo>
                <a:lnTo>
                  <a:pt x="30754" y="17169"/>
                </a:lnTo>
                <a:lnTo>
                  <a:pt x="34393" y="21368"/>
                </a:lnTo>
                <a:lnTo>
                  <a:pt x="38804" y="25159"/>
                </a:lnTo>
                <a:lnTo>
                  <a:pt x="43729" y="28679"/>
                </a:lnTo>
                <a:lnTo>
                  <a:pt x="48004" y="32018"/>
                </a:lnTo>
                <a:lnTo>
                  <a:pt x="51847" y="35236"/>
                </a:lnTo>
                <a:lnTo>
                  <a:pt x="62508" y="446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94"/>
          <p:cNvSpPr/>
          <p:nvPr/>
        </p:nvSpPr>
        <p:spPr>
          <a:xfrm>
            <a:off x="3786187" y="5250656"/>
            <a:ext cx="8931" cy="26790"/>
          </a:xfrm>
          <a:custGeom>
            <a:avLst/>
            <a:gdLst/>
            <a:ahLst/>
            <a:cxnLst/>
            <a:rect l="0" t="0" r="0" b="0"/>
            <a:pathLst>
              <a:path w="8931" h="26790">
                <a:moveTo>
                  <a:pt x="8930" y="0"/>
                </a:moveTo>
                <a:lnTo>
                  <a:pt x="1241" y="7688"/>
                </a:lnTo>
                <a:lnTo>
                  <a:pt x="827" y="9094"/>
                </a:lnTo>
                <a:lnTo>
                  <a:pt x="552" y="11024"/>
                </a:lnTo>
                <a:lnTo>
                  <a:pt x="109" y="16509"/>
                </a:lnTo>
                <a:lnTo>
                  <a:pt x="48" y="19905"/>
                </a:lnTo>
                <a:lnTo>
                  <a:pt x="0"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95"/>
          <p:cNvSpPr/>
          <p:nvPr/>
        </p:nvSpPr>
        <p:spPr>
          <a:xfrm>
            <a:off x="5402460" y="5572290"/>
            <a:ext cx="794744" cy="35554"/>
          </a:xfrm>
          <a:custGeom>
            <a:avLst/>
            <a:gdLst/>
            <a:ahLst/>
            <a:cxnLst/>
            <a:rect l="0" t="0" r="0" b="0"/>
            <a:pathLst>
              <a:path w="794744" h="35554">
                <a:moveTo>
                  <a:pt x="0" y="35553"/>
                </a:moveTo>
                <a:lnTo>
                  <a:pt x="0" y="30813"/>
                </a:lnTo>
                <a:lnTo>
                  <a:pt x="993" y="30409"/>
                </a:lnTo>
                <a:lnTo>
                  <a:pt x="2646" y="31131"/>
                </a:lnTo>
                <a:lnTo>
                  <a:pt x="4741" y="32605"/>
                </a:lnTo>
                <a:lnTo>
                  <a:pt x="7129" y="33588"/>
                </a:lnTo>
                <a:lnTo>
                  <a:pt x="12429" y="34680"/>
                </a:lnTo>
                <a:lnTo>
                  <a:pt x="34022" y="35381"/>
                </a:lnTo>
                <a:lnTo>
                  <a:pt x="95439" y="35547"/>
                </a:lnTo>
                <a:lnTo>
                  <a:pt x="104306" y="34556"/>
                </a:lnTo>
                <a:lnTo>
                  <a:pt x="115178" y="32905"/>
                </a:lnTo>
                <a:lnTo>
                  <a:pt x="127387" y="30811"/>
                </a:lnTo>
                <a:lnTo>
                  <a:pt x="137511" y="29415"/>
                </a:lnTo>
                <a:lnTo>
                  <a:pt x="146244" y="28485"/>
                </a:lnTo>
                <a:lnTo>
                  <a:pt x="154051" y="27865"/>
                </a:lnTo>
                <a:lnTo>
                  <a:pt x="223797" y="20732"/>
                </a:lnTo>
                <a:lnTo>
                  <a:pt x="236511" y="19719"/>
                </a:lnTo>
                <a:lnTo>
                  <a:pt x="246970" y="19045"/>
                </a:lnTo>
                <a:lnTo>
                  <a:pt x="255928" y="17602"/>
                </a:lnTo>
                <a:lnTo>
                  <a:pt x="263885" y="15648"/>
                </a:lnTo>
                <a:lnTo>
                  <a:pt x="271173" y="13354"/>
                </a:lnTo>
                <a:lnTo>
                  <a:pt x="277025" y="11824"/>
                </a:lnTo>
                <a:lnTo>
                  <a:pt x="281918" y="10804"/>
                </a:lnTo>
                <a:lnTo>
                  <a:pt x="286172" y="10124"/>
                </a:lnTo>
                <a:lnTo>
                  <a:pt x="309242" y="9033"/>
                </a:lnTo>
                <a:lnTo>
                  <a:pt x="328271" y="8884"/>
                </a:lnTo>
                <a:lnTo>
                  <a:pt x="338903" y="7852"/>
                </a:lnTo>
                <a:lnTo>
                  <a:pt x="349959" y="6171"/>
                </a:lnTo>
                <a:lnTo>
                  <a:pt x="361298" y="4059"/>
                </a:lnTo>
                <a:lnTo>
                  <a:pt x="370843" y="2651"/>
                </a:lnTo>
                <a:lnTo>
                  <a:pt x="379190" y="1712"/>
                </a:lnTo>
                <a:lnTo>
                  <a:pt x="392763" y="669"/>
                </a:lnTo>
                <a:lnTo>
                  <a:pt x="412208" y="0"/>
                </a:lnTo>
                <a:lnTo>
                  <a:pt x="426290" y="900"/>
                </a:lnTo>
                <a:lnTo>
                  <a:pt x="436990" y="2529"/>
                </a:lnTo>
                <a:lnTo>
                  <a:pt x="449085" y="4607"/>
                </a:lnTo>
                <a:lnTo>
                  <a:pt x="458140" y="5993"/>
                </a:lnTo>
                <a:lnTo>
                  <a:pt x="465169" y="6917"/>
                </a:lnTo>
                <a:lnTo>
                  <a:pt x="477610" y="7943"/>
                </a:lnTo>
                <a:lnTo>
                  <a:pt x="499363" y="8521"/>
                </a:lnTo>
                <a:lnTo>
                  <a:pt x="533531" y="8750"/>
                </a:lnTo>
                <a:lnTo>
                  <a:pt x="595935" y="8764"/>
                </a:lnTo>
                <a:lnTo>
                  <a:pt x="602673" y="9756"/>
                </a:lnTo>
                <a:lnTo>
                  <a:pt x="610141" y="11410"/>
                </a:lnTo>
                <a:lnTo>
                  <a:pt x="618097" y="13505"/>
                </a:lnTo>
                <a:lnTo>
                  <a:pt x="628362" y="14901"/>
                </a:lnTo>
                <a:lnTo>
                  <a:pt x="640166" y="15832"/>
                </a:lnTo>
                <a:lnTo>
                  <a:pt x="669898" y="17142"/>
                </a:lnTo>
                <a:lnTo>
                  <a:pt x="675794" y="17326"/>
                </a:lnTo>
                <a:lnTo>
                  <a:pt x="684686" y="18441"/>
                </a:lnTo>
                <a:lnTo>
                  <a:pt x="695575" y="20176"/>
                </a:lnTo>
                <a:lnTo>
                  <a:pt x="707795" y="22325"/>
                </a:lnTo>
                <a:lnTo>
                  <a:pt x="716934" y="23758"/>
                </a:lnTo>
                <a:lnTo>
                  <a:pt x="724019" y="24713"/>
                </a:lnTo>
                <a:lnTo>
                  <a:pt x="736520" y="25774"/>
                </a:lnTo>
                <a:lnTo>
                  <a:pt x="751999" y="26246"/>
                </a:lnTo>
                <a:lnTo>
                  <a:pt x="760294" y="27364"/>
                </a:lnTo>
                <a:lnTo>
                  <a:pt x="768800" y="29102"/>
                </a:lnTo>
                <a:lnTo>
                  <a:pt x="794743" y="3555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Lexical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970318"/>
          </a:xfrm>
          <a:prstGeom prst="rect">
            <a:avLst/>
          </a:prstGeom>
          <a:noFill/>
        </p:spPr>
        <p:txBody>
          <a:bodyPr wrap="square" rtlCol="1">
            <a:spAutoFit/>
          </a:bodyPr>
          <a:lstStyle/>
          <a:p>
            <a:r>
              <a:rPr lang="ar-SA" dirty="0" smtClean="0"/>
              <a:t> </a:t>
            </a:r>
            <a:r>
              <a:rPr lang="en-US" dirty="0" smtClean="0"/>
              <a:t>c. Semantic: Lexical verbs denote actions, processes, and states of affairs that happen or exist in time. They also define the role of human and non-human participants in such actions, processes, or states ( </a:t>
            </a:r>
            <a:r>
              <a:rPr lang="en-US" dirty="0" smtClean="0">
                <a:solidFill>
                  <a:srgbClr val="FF0000"/>
                </a:solidFill>
              </a:rPr>
              <a:t>You ate Chinese food</a:t>
            </a:r>
            <a:r>
              <a:rPr lang="en-US" dirty="0" smtClean="0"/>
              <a:t>). In this example, </a:t>
            </a:r>
            <a:r>
              <a:rPr lang="en-US" i="1" dirty="0" smtClean="0">
                <a:solidFill>
                  <a:srgbClr val="002060"/>
                </a:solidFill>
              </a:rPr>
              <a:t>ate</a:t>
            </a:r>
            <a:r>
              <a:rPr lang="en-US" dirty="0" smtClean="0"/>
              <a:t> expresses the action performed by </a:t>
            </a:r>
            <a:r>
              <a:rPr lang="en-US" i="1" dirty="0" smtClean="0">
                <a:solidFill>
                  <a:srgbClr val="C00000"/>
                </a:solidFill>
              </a:rPr>
              <a:t>you</a:t>
            </a:r>
            <a:r>
              <a:rPr lang="en-US" dirty="0" smtClean="0"/>
              <a:t> on </a:t>
            </a:r>
            <a:r>
              <a:rPr lang="en-US" dirty="0" smtClean="0">
                <a:solidFill>
                  <a:srgbClr val="7030A0"/>
                </a:solidFill>
              </a:rPr>
              <a:t>the Chinese food.</a:t>
            </a:r>
            <a:endParaRPr lang="ar-SA" dirty="0" smtClean="0">
              <a:solidFill>
                <a:srgbClr val="7030A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Adjectives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186309"/>
          </a:xfrm>
          <a:prstGeom prst="rect">
            <a:avLst/>
          </a:prstGeom>
          <a:noFill/>
        </p:spPr>
        <p:txBody>
          <a:bodyPr wrap="square" rtlCol="1">
            <a:spAutoFit/>
          </a:bodyPr>
          <a:lstStyle/>
          <a:p>
            <a:r>
              <a:rPr lang="en-US" dirty="0" smtClean="0"/>
              <a:t> Words such as dark, heavy, eager, and guilty are adjectives. Adjectives are identified as follows:</a:t>
            </a:r>
          </a:p>
          <a:p>
            <a:pPr marL="342900" indent="-342900">
              <a:buAutoNum type="alphaLcPeriod"/>
            </a:pPr>
            <a:r>
              <a:rPr lang="en-US" dirty="0" smtClean="0"/>
              <a:t>Morphological: Many adjectives can take inflectional suffixes </a:t>
            </a:r>
            <a:r>
              <a:rPr lang="en-US" i="1" dirty="0" smtClean="0">
                <a:solidFill>
                  <a:srgbClr val="FF0000"/>
                </a:solidFill>
              </a:rPr>
              <a:t>–</a:t>
            </a:r>
            <a:r>
              <a:rPr lang="en-US" i="1" dirty="0" err="1" smtClean="0">
                <a:solidFill>
                  <a:srgbClr val="FF0000"/>
                </a:solidFill>
              </a:rPr>
              <a:t>er</a:t>
            </a:r>
            <a:r>
              <a:rPr lang="en-US" i="1" dirty="0" smtClean="0">
                <a:solidFill>
                  <a:srgbClr val="FF0000"/>
                </a:solidFill>
              </a:rPr>
              <a:t> </a:t>
            </a:r>
            <a:r>
              <a:rPr lang="en-US" dirty="0" smtClean="0"/>
              <a:t>( comparative), and </a:t>
            </a:r>
            <a:r>
              <a:rPr lang="en-US" i="1" dirty="0" smtClean="0">
                <a:solidFill>
                  <a:srgbClr val="FF0000"/>
                </a:solidFill>
              </a:rPr>
              <a:t>–</a:t>
            </a:r>
            <a:r>
              <a:rPr lang="en-US" i="1" dirty="0" err="1" smtClean="0">
                <a:solidFill>
                  <a:srgbClr val="FF0000"/>
                </a:solidFill>
              </a:rPr>
              <a:t>est</a:t>
            </a:r>
            <a:r>
              <a:rPr lang="en-US" i="1" dirty="0" smtClean="0">
                <a:solidFill>
                  <a:srgbClr val="FF0000"/>
                </a:solidFill>
              </a:rPr>
              <a:t> </a:t>
            </a:r>
            <a:r>
              <a:rPr lang="en-US" dirty="0" smtClean="0"/>
              <a:t>(superlative</a:t>
            </a:r>
            <a:r>
              <a:rPr lang="en-US" dirty="0" smtClean="0">
                <a:solidFill>
                  <a:srgbClr val="002060"/>
                </a:solidFill>
              </a:rPr>
              <a:t>): dark ----  darker ---- darkest. </a:t>
            </a:r>
            <a:r>
              <a:rPr lang="en-US" dirty="0" smtClean="0"/>
              <a:t>Adjectives can be complex in morphology ( </a:t>
            </a:r>
            <a:r>
              <a:rPr lang="en-US" dirty="0" smtClean="0">
                <a:solidFill>
                  <a:srgbClr val="C00000"/>
                </a:solidFill>
              </a:rPr>
              <a:t>derived adjectives e.g. acceptable, forgetful, influential</a:t>
            </a:r>
            <a:r>
              <a:rPr lang="en-US" dirty="0" smtClean="0"/>
              <a:t>) ( </a:t>
            </a:r>
            <a:r>
              <a:rPr lang="en-US" dirty="0" smtClean="0">
                <a:solidFill>
                  <a:srgbClr val="00B050"/>
                </a:solidFill>
              </a:rPr>
              <a:t>compound adjectives e.g. color-blind, home-made, ice-cold</a:t>
            </a:r>
            <a:r>
              <a:rPr lang="en-US" dirty="0" smtClean="0"/>
              <a:t>).</a:t>
            </a:r>
          </a:p>
          <a:p>
            <a:pPr marL="342900" indent="-342900">
              <a:buAutoNum type="alphaLcPeriod"/>
            </a:pPr>
            <a:r>
              <a:rPr lang="en-US" dirty="0" smtClean="0"/>
              <a:t>Syntactic: Adjectives can occur as the head of an adjective phrase: </a:t>
            </a:r>
            <a:r>
              <a:rPr lang="en-US" dirty="0" smtClean="0">
                <a:solidFill>
                  <a:srgbClr val="0070C0"/>
                </a:solidFill>
              </a:rPr>
              <a:t>( very dark) (eager to help) (guilty of a serious crime)</a:t>
            </a:r>
            <a:r>
              <a:rPr lang="en-US" dirty="0" smtClean="0"/>
              <a:t>. Adjectives and adjective phrases are most commonly used as modifiers preceding the head of a noun phrase or predicative following the verb in clauses ( </a:t>
            </a:r>
            <a:r>
              <a:rPr lang="en-US" dirty="0" smtClean="0">
                <a:solidFill>
                  <a:srgbClr val="FF0000"/>
                </a:solidFill>
              </a:rPr>
              <a:t>modifiers e.g. Tomorrow could be a </a:t>
            </a:r>
            <a:r>
              <a:rPr lang="en-US" i="1" dirty="0" smtClean="0">
                <a:solidFill>
                  <a:srgbClr val="0070C0"/>
                </a:solidFill>
              </a:rPr>
              <a:t>sunny</a:t>
            </a:r>
            <a:r>
              <a:rPr lang="en-US" dirty="0" smtClean="0">
                <a:solidFill>
                  <a:srgbClr val="FF0000"/>
                </a:solidFill>
              </a:rPr>
              <a:t> day</a:t>
            </a:r>
            <a:r>
              <a:rPr lang="en-US" dirty="0" smtClean="0"/>
              <a:t>) (</a:t>
            </a:r>
            <a:r>
              <a:rPr lang="en-US" dirty="0" smtClean="0">
                <a:solidFill>
                  <a:srgbClr val="0070C0"/>
                </a:solidFill>
              </a:rPr>
              <a:t>predicative e.g. it is </a:t>
            </a:r>
            <a:r>
              <a:rPr lang="en-US" i="1" dirty="0" smtClean="0">
                <a:solidFill>
                  <a:srgbClr val="FF0000"/>
                </a:solidFill>
              </a:rPr>
              <a:t>nice</a:t>
            </a:r>
            <a:r>
              <a:rPr lang="en-US" dirty="0" smtClean="0">
                <a:solidFill>
                  <a:srgbClr val="0070C0"/>
                </a:solidFill>
              </a:rPr>
              <a:t> and </a:t>
            </a:r>
            <a:r>
              <a:rPr lang="en-US" i="1" dirty="0" smtClean="0">
                <a:solidFill>
                  <a:srgbClr val="7030A0"/>
                </a:solidFill>
              </a:rPr>
              <a:t>warm</a:t>
            </a:r>
            <a:r>
              <a:rPr lang="en-US" dirty="0" smtClean="0">
                <a:solidFill>
                  <a:srgbClr val="0070C0"/>
                </a:solidFill>
              </a:rPr>
              <a:t> in here. It’s </a:t>
            </a:r>
            <a:r>
              <a:rPr lang="en-US" i="1" dirty="0" smtClean="0">
                <a:solidFill>
                  <a:srgbClr val="993300"/>
                </a:solidFill>
              </a:rPr>
              <a:t>sunny</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89"/>
          <p:cNvSpPr/>
          <p:nvPr/>
        </p:nvSpPr>
        <p:spPr>
          <a:xfrm>
            <a:off x="5473898" y="4295179"/>
            <a:ext cx="44649" cy="116087"/>
          </a:xfrm>
          <a:custGeom>
            <a:avLst/>
            <a:gdLst/>
            <a:ahLst/>
            <a:cxnLst/>
            <a:rect l="0" t="0" r="0" b="0"/>
            <a:pathLst>
              <a:path w="44649" h="116087">
                <a:moveTo>
                  <a:pt x="44648" y="0"/>
                </a:moveTo>
                <a:lnTo>
                  <a:pt x="44648" y="20991"/>
                </a:lnTo>
                <a:lnTo>
                  <a:pt x="43657" y="24908"/>
                </a:lnTo>
                <a:lnTo>
                  <a:pt x="42003" y="29504"/>
                </a:lnTo>
                <a:lnTo>
                  <a:pt x="39908" y="34552"/>
                </a:lnTo>
                <a:lnTo>
                  <a:pt x="36528" y="40894"/>
                </a:lnTo>
                <a:lnTo>
                  <a:pt x="32289" y="48099"/>
                </a:lnTo>
                <a:lnTo>
                  <a:pt x="27479" y="55879"/>
                </a:lnTo>
                <a:lnTo>
                  <a:pt x="24272" y="63049"/>
                </a:lnTo>
                <a:lnTo>
                  <a:pt x="22135" y="69814"/>
                </a:lnTo>
                <a:lnTo>
                  <a:pt x="20710" y="76309"/>
                </a:lnTo>
                <a:lnTo>
                  <a:pt x="18767" y="81630"/>
                </a:lnTo>
                <a:lnTo>
                  <a:pt x="16480" y="86170"/>
                </a:lnTo>
                <a:lnTo>
                  <a:pt x="13963" y="90189"/>
                </a:lnTo>
                <a:lnTo>
                  <a:pt x="11293" y="94853"/>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Adjectives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3693319"/>
          </a:xfrm>
          <a:prstGeom prst="rect">
            <a:avLst/>
          </a:prstGeom>
          <a:noFill/>
        </p:spPr>
        <p:txBody>
          <a:bodyPr wrap="square" rtlCol="1">
            <a:spAutoFit/>
          </a:bodyPr>
          <a:lstStyle/>
          <a:p>
            <a:r>
              <a:rPr lang="ar-SA" dirty="0" smtClean="0"/>
              <a:t> </a:t>
            </a:r>
            <a:r>
              <a:rPr lang="en-US" dirty="0" smtClean="0"/>
              <a:t>c. Semantic: Adjectives describe the qualities of people, things, and abstractions: </a:t>
            </a:r>
            <a:r>
              <a:rPr lang="en-US" dirty="0" smtClean="0">
                <a:solidFill>
                  <a:srgbClr val="993300"/>
                </a:solidFill>
              </a:rPr>
              <a:t>a </a:t>
            </a:r>
            <a:r>
              <a:rPr lang="en-US" i="1" dirty="0" smtClean="0">
                <a:solidFill>
                  <a:srgbClr val="00B0F0"/>
                </a:solidFill>
              </a:rPr>
              <a:t>heavy</a:t>
            </a:r>
            <a:r>
              <a:rPr lang="en-US" dirty="0" smtClean="0">
                <a:solidFill>
                  <a:srgbClr val="993300"/>
                </a:solidFill>
              </a:rPr>
              <a:t> box</a:t>
            </a:r>
            <a:r>
              <a:rPr lang="en-US" dirty="0" smtClean="0"/>
              <a:t>, </a:t>
            </a:r>
            <a:r>
              <a:rPr lang="en-US" dirty="0" smtClean="0">
                <a:solidFill>
                  <a:srgbClr val="FF0000"/>
                </a:solidFill>
              </a:rPr>
              <a:t>he is </a:t>
            </a:r>
            <a:r>
              <a:rPr lang="en-US" i="1" dirty="0">
                <a:solidFill>
                  <a:srgbClr val="00B050"/>
                </a:solidFill>
              </a:rPr>
              <a:t>g</a:t>
            </a:r>
            <a:r>
              <a:rPr lang="en-US" i="1" dirty="0" smtClean="0">
                <a:solidFill>
                  <a:srgbClr val="00B050"/>
                </a:solidFill>
              </a:rPr>
              <a:t>uilty</a:t>
            </a:r>
            <a:r>
              <a:rPr lang="en-US" dirty="0" smtClean="0"/>
              <a:t>, </a:t>
            </a:r>
            <a:r>
              <a:rPr lang="en-US" dirty="0" smtClean="0">
                <a:solidFill>
                  <a:schemeClr val="accent2">
                    <a:lumMod val="50000"/>
                  </a:schemeClr>
                </a:solidFill>
              </a:rPr>
              <a:t>the situation is </a:t>
            </a:r>
            <a:r>
              <a:rPr lang="en-US" i="1" dirty="0" smtClean="0">
                <a:solidFill>
                  <a:srgbClr val="FFC000"/>
                </a:solidFill>
              </a:rPr>
              <a:t>serious</a:t>
            </a:r>
            <a:r>
              <a:rPr lang="en-US" dirty="0" smtClean="0"/>
              <a:t>. Many adjectives are gradable. That is, they can be compared and modified for the degree or level of the quality: </a:t>
            </a:r>
            <a:r>
              <a:rPr lang="en-US" dirty="0" smtClean="0">
                <a:solidFill>
                  <a:srgbClr val="002060"/>
                </a:solidFill>
              </a:rPr>
              <a:t>heavier, very heavy, extremely serious</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632311"/>
          </a:xfrm>
          <a:prstGeom prst="rect">
            <a:avLst/>
          </a:prstGeom>
          <a:noFill/>
        </p:spPr>
        <p:txBody>
          <a:bodyPr wrap="square" rtlCol="1">
            <a:spAutoFit/>
          </a:bodyPr>
          <a:lstStyle/>
          <a:p>
            <a:r>
              <a:rPr lang="ar-SA" dirty="0" smtClean="0"/>
              <a:t> </a:t>
            </a:r>
            <a:r>
              <a:rPr lang="en-US" dirty="0" smtClean="0"/>
              <a:t> Words such as now, there, usually, and finally are adverbs. Adverbs are identified as follows:</a:t>
            </a:r>
          </a:p>
          <a:p>
            <a:pPr marL="342900" indent="-342900">
              <a:buAutoNum type="alphaLcPeriod"/>
            </a:pPr>
            <a:r>
              <a:rPr lang="en-US" dirty="0" smtClean="0"/>
              <a:t>Morphological: Many adverbs are formed from adjectives by adding the suffix </a:t>
            </a:r>
            <a:r>
              <a:rPr lang="en-US" i="1" dirty="0" smtClean="0">
                <a:solidFill>
                  <a:srgbClr val="002060"/>
                </a:solidFill>
              </a:rPr>
              <a:t>–</a:t>
            </a:r>
            <a:r>
              <a:rPr lang="en-US" i="1" dirty="0" err="1" smtClean="0">
                <a:solidFill>
                  <a:srgbClr val="002060"/>
                </a:solidFill>
              </a:rPr>
              <a:t>ly</a:t>
            </a:r>
            <a:r>
              <a:rPr lang="en-US" dirty="0" smtClean="0"/>
              <a:t>: </a:t>
            </a:r>
            <a:r>
              <a:rPr lang="en-US" dirty="0" smtClean="0">
                <a:solidFill>
                  <a:srgbClr val="FF0000"/>
                </a:solidFill>
              </a:rPr>
              <a:t>clearly, eagerly</a:t>
            </a:r>
            <a:r>
              <a:rPr lang="en-US" dirty="0" smtClean="0"/>
              <a:t>. Others have no such ending: </a:t>
            </a:r>
            <a:r>
              <a:rPr lang="en-US" dirty="0" smtClean="0">
                <a:solidFill>
                  <a:srgbClr val="FF0000"/>
                </a:solidFill>
              </a:rPr>
              <a:t>however, just</a:t>
            </a:r>
            <a:r>
              <a:rPr lang="en-US" dirty="0" smtClean="0"/>
              <a:t>. A few adverbs allow comparative and superlative forms like those for adjectives: </a:t>
            </a:r>
            <a:r>
              <a:rPr lang="en-US" dirty="0" smtClean="0">
                <a:solidFill>
                  <a:srgbClr val="0070C0"/>
                </a:solidFill>
              </a:rPr>
              <a:t>soon --- sooner --- soonest; fast --- faster --- fastest</a:t>
            </a:r>
            <a:r>
              <a:rPr lang="en-US" dirty="0" smtClean="0"/>
              <a:t>.</a:t>
            </a:r>
          </a:p>
          <a:p>
            <a:pPr marL="342900" indent="-342900">
              <a:buAutoNum type="alphaLcPeriod"/>
            </a:pPr>
            <a:r>
              <a:rPr lang="en-US" dirty="0" smtClean="0"/>
              <a:t>Syntactic: Adverbs occur as head of adverb phrases: </a:t>
            </a:r>
            <a:r>
              <a:rPr lang="en-US" dirty="0" smtClean="0">
                <a:solidFill>
                  <a:srgbClr val="C00000"/>
                </a:solidFill>
              </a:rPr>
              <a:t>( very </a:t>
            </a:r>
            <a:r>
              <a:rPr lang="en-US" i="1" dirty="0" smtClean="0">
                <a:solidFill>
                  <a:srgbClr val="00B050"/>
                </a:solidFill>
              </a:rPr>
              <a:t>noisily</a:t>
            </a:r>
            <a:r>
              <a:rPr lang="en-US" dirty="0" smtClean="0">
                <a:solidFill>
                  <a:srgbClr val="C00000"/>
                </a:solidFill>
              </a:rPr>
              <a:t>) ( more </a:t>
            </a:r>
            <a:r>
              <a:rPr lang="en-US" i="1" dirty="0" smtClean="0">
                <a:solidFill>
                  <a:srgbClr val="00B050"/>
                </a:solidFill>
              </a:rPr>
              <a:t>slowly</a:t>
            </a:r>
            <a:r>
              <a:rPr lang="en-US" dirty="0" smtClean="0">
                <a:solidFill>
                  <a:srgbClr val="C00000"/>
                </a:solidFill>
              </a:rPr>
              <a:t> than I had expected)</a:t>
            </a:r>
            <a:r>
              <a:rPr lang="en-US" dirty="0" smtClean="0"/>
              <a:t>. Adverbs, with or without their own modifiers, are often used as modifiers of an adjective or another adverb: </a:t>
            </a:r>
            <a:r>
              <a:rPr lang="en-US" dirty="0" smtClean="0">
                <a:solidFill>
                  <a:srgbClr val="FF0000"/>
                </a:solidFill>
              </a:rPr>
              <a:t>(really old) ( very soon). </a:t>
            </a:r>
            <a:r>
              <a:rPr lang="en-US" dirty="0" smtClean="0"/>
              <a:t>Otherwise, they can act as adverbials in the clause ( </a:t>
            </a:r>
            <a:r>
              <a:rPr lang="en-US" dirty="0" smtClean="0">
                <a:solidFill>
                  <a:srgbClr val="00B0F0"/>
                </a:solidFill>
              </a:rPr>
              <a:t>I’ll see you </a:t>
            </a:r>
            <a:r>
              <a:rPr lang="en-US" i="1" dirty="0" smtClean="0">
                <a:solidFill>
                  <a:srgbClr val="002060"/>
                </a:solidFill>
              </a:rPr>
              <a:t>soon again</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83"/>
          <p:cNvSpPr/>
          <p:nvPr/>
        </p:nvSpPr>
        <p:spPr>
          <a:xfrm>
            <a:off x="7750968" y="3161109"/>
            <a:ext cx="392908" cy="26790"/>
          </a:xfrm>
          <a:custGeom>
            <a:avLst/>
            <a:gdLst/>
            <a:ahLst/>
            <a:cxnLst/>
            <a:rect l="0" t="0" r="0" b="0"/>
            <a:pathLst>
              <a:path w="392908" h="26790">
                <a:moveTo>
                  <a:pt x="0" y="0"/>
                </a:moveTo>
                <a:lnTo>
                  <a:pt x="34339" y="0"/>
                </a:lnTo>
                <a:lnTo>
                  <a:pt x="46705" y="992"/>
                </a:lnTo>
                <a:lnTo>
                  <a:pt x="60903" y="2646"/>
                </a:lnTo>
                <a:lnTo>
                  <a:pt x="76320" y="4740"/>
                </a:lnTo>
                <a:lnTo>
                  <a:pt x="89575" y="6137"/>
                </a:lnTo>
                <a:lnTo>
                  <a:pt x="101389" y="7068"/>
                </a:lnTo>
                <a:lnTo>
                  <a:pt x="112241" y="7688"/>
                </a:lnTo>
                <a:lnTo>
                  <a:pt x="132237" y="8378"/>
                </a:lnTo>
                <a:lnTo>
                  <a:pt x="141736" y="8562"/>
                </a:lnTo>
                <a:lnTo>
                  <a:pt x="155015" y="9677"/>
                </a:lnTo>
                <a:lnTo>
                  <a:pt x="188288" y="13561"/>
                </a:lnTo>
                <a:lnTo>
                  <a:pt x="203909" y="14994"/>
                </a:lnTo>
                <a:lnTo>
                  <a:pt x="218291" y="15949"/>
                </a:lnTo>
                <a:lnTo>
                  <a:pt x="231848" y="16586"/>
                </a:lnTo>
                <a:lnTo>
                  <a:pt x="246839" y="18003"/>
                </a:lnTo>
                <a:lnTo>
                  <a:pt x="262786" y="19939"/>
                </a:lnTo>
                <a:lnTo>
                  <a:pt x="279370" y="22222"/>
                </a:lnTo>
                <a:lnTo>
                  <a:pt x="292411" y="23745"/>
                </a:lnTo>
                <a:lnTo>
                  <a:pt x="303090" y="24759"/>
                </a:lnTo>
                <a:lnTo>
                  <a:pt x="392907"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84"/>
          <p:cNvSpPr/>
          <p:nvPr/>
        </p:nvSpPr>
        <p:spPr>
          <a:xfrm>
            <a:off x="491132" y="4723804"/>
            <a:ext cx="294681" cy="89298"/>
          </a:xfrm>
          <a:custGeom>
            <a:avLst/>
            <a:gdLst/>
            <a:ahLst/>
            <a:cxnLst/>
            <a:rect l="0" t="0" r="0" b="0"/>
            <a:pathLst>
              <a:path w="294681" h="89298">
                <a:moveTo>
                  <a:pt x="294680" y="0"/>
                </a:moveTo>
                <a:lnTo>
                  <a:pt x="289939" y="0"/>
                </a:lnTo>
                <a:lnTo>
                  <a:pt x="282321" y="2646"/>
                </a:lnTo>
                <a:lnTo>
                  <a:pt x="277511" y="4741"/>
                </a:lnTo>
                <a:lnTo>
                  <a:pt x="272320" y="6137"/>
                </a:lnTo>
                <a:lnTo>
                  <a:pt x="266875" y="7068"/>
                </a:lnTo>
                <a:lnTo>
                  <a:pt x="261260" y="7689"/>
                </a:lnTo>
                <a:lnTo>
                  <a:pt x="254541" y="9095"/>
                </a:lnTo>
                <a:lnTo>
                  <a:pt x="247085" y="11024"/>
                </a:lnTo>
                <a:lnTo>
                  <a:pt x="239137" y="13302"/>
                </a:lnTo>
                <a:lnTo>
                  <a:pt x="232847" y="14822"/>
                </a:lnTo>
                <a:lnTo>
                  <a:pt x="227661" y="15834"/>
                </a:lnTo>
                <a:lnTo>
                  <a:pt x="223212" y="16510"/>
                </a:lnTo>
                <a:lnTo>
                  <a:pt x="218261" y="17952"/>
                </a:lnTo>
                <a:lnTo>
                  <a:pt x="212976" y="19906"/>
                </a:lnTo>
                <a:lnTo>
                  <a:pt x="207469" y="22200"/>
                </a:lnTo>
                <a:lnTo>
                  <a:pt x="200820" y="24722"/>
                </a:lnTo>
                <a:lnTo>
                  <a:pt x="185496" y="30170"/>
                </a:lnTo>
                <a:lnTo>
                  <a:pt x="176250" y="33012"/>
                </a:lnTo>
                <a:lnTo>
                  <a:pt x="145268" y="41752"/>
                </a:lnTo>
                <a:lnTo>
                  <a:pt x="126079" y="47661"/>
                </a:lnTo>
                <a:lnTo>
                  <a:pt x="117787" y="49634"/>
                </a:lnTo>
                <a:lnTo>
                  <a:pt x="110275" y="50949"/>
                </a:lnTo>
                <a:lnTo>
                  <a:pt x="103282" y="51825"/>
                </a:lnTo>
                <a:lnTo>
                  <a:pt x="97628" y="53402"/>
                </a:lnTo>
                <a:lnTo>
                  <a:pt x="92867" y="55445"/>
                </a:lnTo>
                <a:lnTo>
                  <a:pt x="88701" y="57799"/>
                </a:lnTo>
                <a:lnTo>
                  <a:pt x="81954" y="60361"/>
                </a:lnTo>
                <a:lnTo>
                  <a:pt x="73488" y="63061"/>
                </a:lnTo>
                <a:lnTo>
                  <a:pt x="63875" y="65854"/>
                </a:lnTo>
                <a:lnTo>
                  <a:pt x="56474" y="68707"/>
                </a:lnTo>
                <a:lnTo>
                  <a:pt x="50548" y="71602"/>
                </a:lnTo>
                <a:lnTo>
                  <a:pt x="45605" y="74524"/>
                </a:lnTo>
                <a:lnTo>
                  <a:pt x="38341" y="77464"/>
                </a:lnTo>
                <a:lnTo>
                  <a:pt x="29529" y="80416"/>
                </a:lnTo>
                <a:lnTo>
                  <a:pt x="0" y="892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85"/>
          <p:cNvSpPr/>
          <p:nvPr/>
        </p:nvSpPr>
        <p:spPr>
          <a:xfrm>
            <a:off x="821531" y="4697015"/>
            <a:ext cx="1" cy="8931"/>
          </a:xfrm>
          <a:custGeom>
            <a:avLst/>
            <a:gdLst/>
            <a:ahLst/>
            <a:cxnLst/>
            <a:rect l="0" t="0" r="0" b="0"/>
            <a:pathLst>
              <a:path w="1" h="8931">
                <a:moveTo>
                  <a:pt x="0" y="8930"/>
                </a:move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86"/>
          <p:cNvSpPr/>
          <p:nvPr/>
        </p:nvSpPr>
        <p:spPr>
          <a:xfrm>
            <a:off x="798527" y="4697015"/>
            <a:ext cx="111935" cy="116087"/>
          </a:xfrm>
          <a:custGeom>
            <a:avLst/>
            <a:gdLst/>
            <a:ahLst/>
            <a:cxnLst/>
            <a:rect l="0" t="0" r="0" b="0"/>
            <a:pathLst>
              <a:path w="111935" h="116087">
                <a:moveTo>
                  <a:pt x="5144" y="0"/>
                </a:moveTo>
                <a:lnTo>
                  <a:pt x="404" y="0"/>
                </a:lnTo>
                <a:lnTo>
                  <a:pt x="0" y="993"/>
                </a:lnTo>
                <a:lnTo>
                  <a:pt x="722" y="2646"/>
                </a:lnTo>
                <a:lnTo>
                  <a:pt x="2196" y="4741"/>
                </a:lnTo>
                <a:lnTo>
                  <a:pt x="4171" y="6137"/>
                </a:lnTo>
                <a:lnTo>
                  <a:pt x="6480" y="7068"/>
                </a:lnTo>
                <a:lnTo>
                  <a:pt x="9011" y="7689"/>
                </a:lnTo>
                <a:lnTo>
                  <a:pt x="12683" y="8102"/>
                </a:lnTo>
                <a:lnTo>
                  <a:pt x="17116" y="8378"/>
                </a:lnTo>
                <a:lnTo>
                  <a:pt x="22055" y="8562"/>
                </a:lnTo>
                <a:lnTo>
                  <a:pt x="27332" y="9677"/>
                </a:lnTo>
                <a:lnTo>
                  <a:pt x="32835" y="11412"/>
                </a:lnTo>
                <a:lnTo>
                  <a:pt x="38487" y="13561"/>
                </a:lnTo>
                <a:lnTo>
                  <a:pt x="43248" y="14994"/>
                </a:lnTo>
                <a:lnTo>
                  <a:pt x="47414" y="15949"/>
                </a:lnTo>
                <a:lnTo>
                  <a:pt x="51184" y="16586"/>
                </a:lnTo>
                <a:lnTo>
                  <a:pt x="55681" y="17010"/>
                </a:lnTo>
                <a:lnTo>
                  <a:pt x="60664" y="17294"/>
                </a:lnTo>
                <a:lnTo>
                  <a:pt x="73438" y="17748"/>
                </a:lnTo>
                <a:lnTo>
                  <a:pt x="80391" y="17827"/>
                </a:lnTo>
                <a:lnTo>
                  <a:pt x="85074" y="18830"/>
                </a:lnTo>
                <a:lnTo>
                  <a:pt x="91173" y="20491"/>
                </a:lnTo>
                <a:lnTo>
                  <a:pt x="111064" y="26421"/>
                </a:lnTo>
                <a:lnTo>
                  <a:pt x="111476" y="27536"/>
                </a:lnTo>
                <a:lnTo>
                  <a:pt x="111751" y="29271"/>
                </a:lnTo>
                <a:lnTo>
                  <a:pt x="111934" y="31420"/>
                </a:lnTo>
                <a:lnTo>
                  <a:pt x="111064" y="33846"/>
                </a:lnTo>
                <a:lnTo>
                  <a:pt x="109492" y="36454"/>
                </a:lnTo>
                <a:lnTo>
                  <a:pt x="107452" y="39186"/>
                </a:lnTo>
                <a:lnTo>
                  <a:pt x="105099" y="41999"/>
                </a:lnTo>
                <a:lnTo>
                  <a:pt x="102539" y="44866"/>
                </a:lnTo>
                <a:lnTo>
                  <a:pt x="99840" y="47770"/>
                </a:lnTo>
                <a:lnTo>
                  <a:pt x="95064" y="51691"/>
                </a:lnTo>
                <a:lnTo>
                  <a:pt x="88903" y="56289"/>
                </a:lnTo>
                <a:lnTo>
                  <a:pt x="81819" y="61338"/>
                </a:lnTo>
                <a:lnTo>
                  <a:pt x="76105" y="65697"/>
                </a:lnTo>
                <a:lnTo>
                  <a:pt x="71303" y="69595"/>
                </a:lnTo>
                <a:lnTo>
                  <a:pt x="67109" y="73186"/>
                </a:lnTo>
                <a:lnTo>
                  <a:pt x="62329" y="77564"/>
                </a:lnTo>
                <a:lnTo>
                  <a:pt x="51727" y="87721"/>
                </a:lnTo>
                <a:lnTo>
                  <a:pt x="46121" y="92215"/>
                </a:lnTo>
                <a:lnTo>
                  <a:pt x="40400" y="96203"/>
                </a:lnTo>
                <a:lnTo>
                  <a:pt x="34601" y="99854"/>
                </a:lnTo>
                <a:lnTo>
                  <a:pt x="29743" y="103281"/>
                </a:lnTo>
                <a:lnTo>
                  <a:pt x="25512" y="106557"/>
                </a:lnTo>
                <a:lnTo>
                  <a:pt x="14074"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87"/>
          <p:cNvSpPr/>
          <p:nvPr/>
        </p:nvSpPr>
        <p:spPr>
          <a:xfrm>
            <a:off x="3491507" y="4795242"/>
            <a:ext cx="634009" cy="62509"/>
          </a:xfrm>
          <a:custGeom>
            <a:avLst/>
            <a:gdLst/>
            <a:ahLst/>
            <a:cxnLst/>
            <a:rect l="0" t="0" r="0" b="0"/>
            <a:pathLst>
              <a:path w="634009" h="62509">
                <a:moveTo>
                  <a:pt x="0" y="0"/>
                </a:moveTo>
                <a:lnTo>
                  <a:pt x="4741" y="0"/>
                </a:lnTo>
                <a:lnTo>
                  <a:pt x="7129" y="992"/>
                </a:lnTo>
                <a:lnTo>
                  <a:pt x="9714" y="2646"/>
                </a:lnTo>
                <a:lnTo>
                  <a:pt x="12429" y="4740"/>
                </a:lnTo>
                <a:lnTo>
                  <a:pt x="17216" y="7129"/>
                </a:lnTo>
                <a:lnTo>
                  <a:pt x="23384" y="9713"/>
                </a:lnTo>
                <a:lnTo>
                  <a:pt x="30472" y="12428"/>
                </a:lnTo>
                <a:lnTo>
                  <a:pt x="40159" y="15231"/>
                </a:lnTo>
                <a:lnTo>
                  <a:pt x="51577" y="18091"/>
                </a:lnTo>
                <a:lnTo>
                  <a:pt x="64151" y="20990"/>
                </a:lnTo>
                <a:lnTo>
                  <a:pt x="75509" y="22923"/>
                </a:lnTo>
                <a:lnTo>
                  <a:pt x="86058" y="24212"/>
                </a:lnTo>
                <a:lnTo>
                  <a:pt x="96068" y="25071"/>
                </a:lnTo>
                <a:lnTo>
                  <a:pt x="106709" y="25643"/>
                </a:lnTo>
                <a:lnTo>
                  <a:pt x="129117" y="26280"/>
                </a:lnTo>
                <a:lnTo>
                  <a:pt x="140648" y="27442"/>
                </a:lnTo>
                <a:lnTo>
                  <a:pt x="152305" y="29209"/>
                </a:lnTo>
                <a:lnTo>
                  <a:pt x="164044" y="31378"/>
                </a:lnTo>
                <a:lnTo>
                  <a:pt x="176832" y="32825"/>
                </a:lnTo>
                <a:lnTo>
                  <a:pt x="190318" y="33789"/>
                </a:lnTo>
                <a:lnTo>
                  <a:pt x="204269" y="34432"/>
                </a:lnTo>
                <a:lnTo>
                  <a:pt x="233000" y="35147"/>
                </a:lnTo>
                <a:lnTo>
                  <a:pt x="247607" y="35337"/>
                </a:lnTo>
                <a:lnTo>
                  <a:pt x="263298" y="36456"/>
                </a:lnTo>
                <a:lnTo>
                  <a:pt x="279712" y="38195"/>
                </a:lnTo>
                <a:lnTo>
                  <a:pt x="296607" y="40346"/>
                </a:lnTo>
                <a:lnTo>
                  <a:pt x="313825" y="41780"/>
                </a:lnTo>
                <a:lnTo>
                  <a:pt x="331256" y="42736"/>
                </a:lnTo>
                <a:lnTo>
                  <a:pt x="348829" y="43373"/>
                </a:lnTo>
                <a:lnTo>
                  <a:pt x="367490" y="44790"/>
                </a:lnTo>
                <a:lnTo>
                  <a:pt x="386877" y="46727"/>
                </a:lnTo>
                <a:lnTo>
                  <a:pt x="406746" y="49011"/>
                </a:lnTo>
                <a:lnTo>
                  <a:pt x="432891" y="50533"/>
                </a:lnTo>
                <a:lnTo>
                  <a:pt x="496336" y="52224"/>
                </a:lnTo>
                <a:lnTo>
                  <a:pt x="523375" y="53668"/>
                </a:lnTo>
                <a:lnTo>
                  <a:pt x="634008" y="6250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88"/>
          <p:cNvSpPr/>
          <p:nvPr/>
        </p:nvSpPr>
        <p:spPr>
          <a:xfrm>
            <a:off x="2939108" y="5171763"/>
            <a:ext cx="981025" cy="61034"/>
          </a:xfrm>
          <a:custGeom>
            <a:avLst/>
            <a:gdLst/>
            <a:ahLst/>
            <a:cxnLst/>
            <a:rect l="0" t="0" r="0" b="0"/>
            <a:pathLst>
              <a:path w="981025" h="61034">
                <a:moveTo>
                  <a:pt x="7688" y="61033"/>
                </a:moveTo>
                <a:lnTo>
                  <a:pt x="2948" y="61033"/>
                </a:lnTo>
                <a:lnTo>
                  <a:pt x="1551" y="60042"/>
                </a:lnTo>
                <a:lnTo>
                  <a:pt x="621" y="58388"/>
                </a:lnTo>
                <a:lnTo>
                  <a:pt x="0" y="56293"/>
                </a:lnTo>
                <a:lnTo>
                  <a:pt x="578" y="54897"/>
                </a:lnTo>
                <a:lnTo>
                  <a:pt x="1956" y="53966"/>
                </a:lnTo>
                <a:lnTo>
                  <a:pt x="3867" y="53345"/>
                </a:lnTo>
                <a:lnTo>
                  <a:pt x="11094" y="51939"/>
                </a:lnTo>
                <a:lnTo>
                  <a:pt x="34999" y="47731"/>
                </a:lnTo>
                <a:lnTo>
                  <a:pt x="48716" y="44227"/>
                </a:lnTo>
                <a:lnTo>
                  <a:pt x="62821" y="39908"/>
                </a:lnTo>
                <a:lnTo>
                  <a:pt x="77186" y="35043"/>
                </a:lnTo>
                <a:lnTo>
                  <a:pt x="87754" y="31800"/>
                </a:lnTo>
                <a:lnTo>
                  <a:pt x="95792" y="29639"/>
                </a:lnTo>
                <a:lnTo>
                  <a:pt x="102143" y="28197"/>
                </a:lnTo>
                <a:lnTo>
                  <a:pt x="115307" y="26244"/>
                </a:lnTo>
                <a:lnTo>
                  <a:pt x="153746" y="21428"/>
                </a:lnTo>
                <a:lnTo>
                  <a:pt x="169552" y="19747"/>
                </a:lnTo>
                <a:lnTo>
                  <a:pt x="192407" y="17879"/>
                </a:lnTo>
                <a:lnTo>
                  <a:pt x="222255" y="16680"/>
                </a:lnTo>
                <a:lnTo>
                  <a:pt x="251567" y="16424"/>
                </a:lnTo>
                <a:lnTo>
                  <a:pt x="297871" y="16389"/>
                </a:lnTo>
                <a:lnTo>
                  <a:pt x="303339" y="15395"/>
                </a:lnTo>
                <a:lnTo>
                  <a:pt x="307976" y="13741"/>
                </a:lnTo>
                <a:lnTo>
                  <a:pt x="312060" y="11645"/>
                </a:lnTo>
                <a:lnTo>
                  <a:pt x="318751" y="10249"/>
                </a:lnTo>
                <a:lnTo>
                  <a:pt x="336769" y="8697"/>
                </a:lnTo>
                <a:lnTo>
                  <a:pt x="365780" y="7619"/>
                </a:lnTo>
                <a:lnTo>
                  <a:pt x="393585" y="6484"/>
                </a:lnTo>
                <a:lnTo>
                  <a:pt x="422615" y="2725"/>
                </a:lnTo>
                <a:lnTo>
                  <a:pt x="448084" y="3038"/>
                </a:lnTo>
                <a:lnTo>
                  <a:pt x="476272" y="4500"/>
                </a:lnTo>
                <a:lnTo>
                  <a:pt x="497679" y="3500"/>
                </a:lnTo>
                <a:lnTo>
                  <a:pt x="551399" y="0"/>
                </a:lnTo>
                <a:lnTo>
                  <a:pt x="568822" y="173"/>
                </a:lnTo>
                <a:lnTo>
                  <a:pt x="576246" y="1608"/>
                </a:lnTo>
                <a:lnTo>
                  <a:pt x="583180" y="3557"/>
                </a:lnTo>
                <a:lnTo>
                  <a:pt x="589787" y="4857"/>
                </a:lnTo>
                <a:lnTo>
                  <a:pt x="608566" y="6685"/>
                </a:lnTo>
                <a:lnTo>
                  <a:pt x="629675" y="7227"/>
                </a:lnTo>
                <a:lnTo>
                  <a:pt x="674889" y="7425"/>
                </a:lnTo>
                <a:lnTo>
                  <a:pt x="680692" y="8428"/>
                </a:lnTo>
                <a:lnTo>
                  <a:pt x="686545" y="10088"/>
                </a:lnTo>
                <a:lnTo>
                  <a:pt x="692431" y="12187"/>
                </a:lnTo>
                <a:lnTo>
                  <a:pt x="698340" y="13586"/>
                </a:lnTo>
                <a:lnTo>
                  <a:pt x="710197" y="15141"/>
                </a:lnTo>
                <a:lnTo>
                  <a:pt x="738152" y="16221"/>
                </a:lnTo>
                <a:lnTo>
                  <a:pt x="755011" y="17304"/>
                </a:lnTo>
                <a:lnTo>
                  <a:pt x="760896" y="18982"/>
                </a:lnTo>
                <a:lnTo>
                  <a:pt x="765811" y="21093"/>
                </a:lnTo>
                <a:lnTo>
                  <a:pt x="771072" y="22500"/>
                </a:lnTo>
                <a:lnTo>
                  <a:pt x="782210" y="24064"/>
                </a:lnTo>
                <a:lnTo>
                  <a:pt x="810673" y="25068"/>
                </a:lnTo>
                <a:lnTo>
                  <a:pt x="836062" y="25282"/>
                </a:lnTo>
                <a:lnTo>
                  <a:pt x="840727" y="26285"/>
                </a:lnTo>
                <a:lnTo>
                  <a:pt x="844829" y="27946"/>
                </a:lnTo>
                <a:lnTo>
                  <a:pt x="848555" y="30045"/>
                </a:lnTo>
                <a:lnTo>
                  <a:pt x="853024" y="31445"/>
                </a:lnTo>
                <a:lnTo>
                  <a:pt x="863281" y="33000"/>
                </a:lnTo>
                <a:lnTo>
                  <a:pt x="890108" y="34135"/>
                </a:lnTo>
                <a:lnTo>
                  <a:pt x="894617" y="35164"/>
                </a:lnTo>
                <a:lnTo>
                  <a:pt x="898615" y="36842"/>
                </a:lnTo>
                <a:lnTo>
                  <a:pt x="902272" y="38952"/>
                </a:lnTo>
                <a:lnTo>
                  <a:pt x="905703" y="40359"/>
                </a:lnTo>
                <a:lnTo>
                  <a:pt x="917255" y="43332"/>
                </a:lnTo>
                <a:lnTo>
                  <a:pt x="930855" y="47544"/>
                </a:lnTo>
                <a:lnTo>
                  <a:pt x="937656" y="49064"/>
                </a:lnTo>
                <a:lnTo>
                  <a:pt x="950505" y="50753"/>
                </a:lnTo>
                <a:lnTo>
                  <a:pt x="955717" y="52195"/>
                </a:lnTo>
                <a:lnTo>
                  <a:pt x="960184" y="54149"/>
                </a:lnTo>
                <a:lnTo>
                  <a:pt x="964154" y="56444"/>
                </a:lnTo>
                <a:lnTo>
                  <a:pt x="967793" y="57973"/>
                </a:lnTo>
                <a:lnTo>
                  <a:pt x="971211" y="58994"/>
                </a:lnTo>
                <a:lnTo>
                  <a:pt x="981024" y="6103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95536" y="2060848"/>
            <a:ext cx="7848872" cy="5355312"/>
          </a:xfrm>
          <a:prstGeom prst="rect">
            <a:avLst/>
          </a:prstGeom>
          <a:noFill/>
        </p:spPr>
        <p:txBody>
          <a:bodyPr wrap="square" rtlCol="1">
            <a:spAutoFit/>
          </a:bodyPr>
          <a:lstStyle/>
          <a:p>
            <a:r>
              <a:rPr lang="ar-SA" dirty="0" smtClean="0"/>
              <a:t> </a:t>
            </a:r>
            <a:r>
              <a:rPr lang="en-US" dirty="0" smtClean="0"/>
              <a:t>c. Semantic: As modifiers, adverbs most often express the degree of a following adjective or adverb: ( totally wrong) ( right now). As elements of clauses ( adverbials), adverbs and adverb phrases have a wide range of meanings: </a:t>
            </a:r>
            <a:endParaRPr lang="ar-SA" dirty="0" smtClean="0"/>
          </a:p>
          <a:p>
            <a:pPr marL="285750" indent="-285750">
              <a:buFontTx/>
              <a:buChar char="-"/>
            </a:pPr>
            <a:r>
              <a:rPr lang="en-US" dirty="0" smtClean="0"/>
              <a:t>They can modify an action, process, or state, by expressing such notions as time, place, and manner. ( </a:t>
            </a:r>
            <a:r>
              <a:rPr lang="en-US" dirty="0" smtClean="0">
                <a:solidFill>
                  <a:srgbClr val="002060"/>
                </a:solidFill>
              </a:rPr>
              <a:t>So I learner German quite </a:t>
            </a:r>
            <a:r>
              <a:rPr lang="en-US" i="1" dirty="0" smtClean="0">
                <a:solidFill>
                  <a:srgbClr val="C00000"/>
                </a:solidFill>
              </a:rPr>
              <a:t>quickly</a:t>
            </a:r>
            <a:r>
              <a:rPr lang="en-US" dirty="0" smtClean="0"/>
              <a:t>) ( </a:t>
            </a:r>
            <a:r>
              <a:rPr lang="en-US" dirty="0" smtClean="0">
                <a:solidFill>
                  <a:srgbClr val="002060"/>
                </a:solidFill>
              </a:rPr>
              <a:t>She was </a:t>
            </a:r>
            <a:r>
              <a:rPr lang="en-US" i="1" dirty="0" smtClean="0">
                <a:solidFill>
                  <a:srgbClr val="C00000"/>
                </a:solidFill>
              </a:rPr>
              <a:t>here earlier today</a:t>
            </a:r>
            <a:r>
              <a:rPr lang="en-US" dirty="0" smtClean="0"/>
              <a:t>).</a:t>
            </a:r>
          </a:p>
          <a:p>
            <a:pPr marL="285750" indent="-285750">
              <a:buFontTx/>
              <a:buChar char="-"/>
            </a:pPr>
            <a:r>
              <a:rPr lang="en-US" dirty="0" smtClean="0"/>
              <a:t>They can convey the speaker’s or writer’s attitude towards the information in the rest of the clause. </a:t>
            </a:r>
            <a:r>
              <a:rPr lang="en-US" dirty="0" smtClean="0">
                <a:solidFill>
                  <a:srgbClr val="FF0000"/>
                </a:solidFill>
              </a:rPr>
              <a:t>( </a:t>
            </a:r>
            <a:r>
              <a:rPr lang="en-US" i="1" dirty="0" smtClean="0">
                <a:solidFill>
                  <a:srgbClr val="7030A0"/>
                </a:solidFill>
              </a:rPr>
              <a:t>Surely</a:t>
            </a:r>
            <a:r>
              <a:rPr lang="en-US" dirty="0" smtClean="0">
                <a:solidFill>
                  <a:srgbClr val="FF0000"/>
                </a:solidFill>
              </a:rPr>
              <a:t> that child is not mine!).</a:t>
            </a:r>
          </a:p>
          <a:p>
            <a:pPr marL="285750" indent="-285750">
              <a:buFontTx/>
              <a:buChar char="-"/>
            </a:pPr>
            <a:r>
              <a:rPr lang="en-US" dirty="0" smtClean="0"/>
              <a:t>They can express a connection with what was said earlier. ( </a:t>
            </a:r>
            <a:r>
              <a:rPr lang="en-US" dirty="0" smtClean="0">
                <a:solidFill>
                  <a:srgbClr val="002060"/>
                </a:solidFill>
              </a:rPr>
              <a:t>It must be beautiful, </a:t>
            </a:r>
            <a:r>
              <a:rPr lang="en-US" i="1" dirty="0" smtClean="0">
                <a:solidFill>
                  <a:srgbClr val="C00000"/>
                </a:solidFill>
              </a:rPr>
              <a:t>though</a:t>
            </a:r>
            <a:r>
              <a:rPr lang="en-US" dirty="0" smtClean="0">
                <a:solidFill>
                  <a:srgbClr val="002060"/>
                </a:solidFill>
              </a:rPr>
              <a:t>)</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75"/>
          <p:cNvSpPr/>
          <p:nvPr/>
        </p:nvSpPr>
        <p:spPr>
          <a:xfrm>
            <a:off x="3723679" y="2661046"/>
            <a:ext cx="1026915" cy="31935"/>
          </a:xfrm>
          <a:custGeom>
            <a:avLst/>
            <a:gdLst/>
            <a:ahLst/>
            <a:cxnLst/>
            <a:rect l="0" t="0" r="0" b="0"/>
            <a:pathLst>
              <a:path w="1026915" h="31935">
                <a:moveTo>
                  <a:pt x="0" y="17860"/>
                </a:moveTo>
                <a:lnTo>
                  <a:pt x="21250" y="17860"/>
                </a:lnTo>
                <a:lnTo>
                  <a:pt x="23096" y="18852"/>
                </a:lnTo>
                <a:lnTo>
                  <a:pt x="24327" y="20506"/>
                </a:lnTo>
                <a:lnTo>
                  <a:pt x="25148" y="22600"/>
                </a:lnTo>
                <a:lnTo>
                  <a:pt x="27680" y="23997"/>
                </a:lnTo>
                <a:lnTo>
                  <a:pt x="31352" y="24928"/>
                </a:lnTo>
                <a:lnTo>
                  <a:pt x="35784" y="25548"/>
                </a:lnTo>
                <a:lnTo>
                  <a:pt x="50027" y="26544"/>
                </a:lnTo>
                <a:lnTo>
                  <a:pt x="80358" y="26785"/>
                </a:lnTo>
                <a:lnTo>
                  <a:pt x="301324" y="26789"/>
                </a:lnTo>
                <a:lnTo>
                  <a:pt x="305063" y="27782"/>
                </a:lnTo>
                <a:lnTo>
                  <a:pt x="307555" y="29435"/>
                </a:lnTo>
                <a:lnTo>
                  <a:pt x="309216" y="31530"/>
                </a:lnTo>
                <a:lnTo>
                  <a:pt x="311316" y="31934"/>
                </a:lnTo>
                <a:lnTo>
                  <a:pt x="313708" y="31211"/>
                </a:lnTo>
                <a:lnTo>
                  <a:pt x="316295" y="29738"/>
                </a:lnTo>
                <a:lnTo>
                  <a:pt x="319012" y="28755"/>
                </a:lnTo>
                <a:lnTo>
                  <a:pt x="321815" y="28100"/>
                </a:lnTo>
                <a:lnTo>
                  <a:pt x="341085" y="27178"/>
                </a:lnTo>
                <a:lnTo>
                  <a:pt x="495124" y="26789"/>
                </a:lnTo>
                <a:lnTo>
                  <a:pt x="506692" y="25797"/>
                </a:lnTo>
                <a:lnTo>
                  <a:pt x="518373" y="24144"/>
                </a:lnTo>
                <a:lnTo>
                  <a:pt x="530129" y="22049"/>
                </a:lnTo>
                <a:lnTo>
                  <a:pt x="539951" y="20652"/>
                </a:lnTo>
                <a:lnTo>
                  <a:pt x="548483" y="19722"/>
                </a:lnTo>
                <a:lnTo>
                  <a:pt x="562262" y="18687"/>
                </a:lnTo>
                <a:lnTo>
                  <a:pt x="594285" y="17908"/>
                </a:lnTo>
                <a:lnTo>
                  <a:pt x="601573" y="17892"/>
                </a:lnTo>
                <a:lnTo>
                  <a:pt x="608416" y="16889"/>
                </a:lnTo>
                <a:lnTo>
                  <a:pt x="614962" y="15228"/>
                </a:lnTo>
                <a:lnTo>
                  <a:pt x="621311" y="13129"/>
                </a:lnTo>
                <a:lnTo>
                  <a:pt x="626536" y="11729"/>
                </a:lnTo>
                <a:lnTo>
                  <a:pt x="631011" y="10796"/>
                </a:lnTo>
                <a:lnTo>
                  <a:pt x="634986" y="10174"/>
                </a:lnTo>
                <a:lnTo>
                  <a:pt x="645322" y="9299"/>
                </a:lnTo>
                <a:lnTo>
                  <a:pt x="676150" y="8962"/>
                </a:lnTo>
                <a:lnTo>
                  <a:pt x="815636" y="8930"/>
                </a:lnTo>
                <a:lnTo>
                  <a:pt x="829507" y="7938"/>
                </a:lnTo>
                <a:lnTo>
                  <a:pt x="841731" y="6284"/>
                </a:lnTo>
                <a:lnTo>
                  <a:pt x="852857" y="4190"/>
                </a:lnTo>
                <a:lnTo>
                  <a:pt x="861267" y="2793"/>
                </a:lnTo>
                <a:lnTo>
                  <a:pt x="867866" y="1862"/>
                </a:lnTo>
                <a:lnTo>
                  <a:pt x="873257" y="1242"/>
                </a:lnTo>
                <a:lnTo>
                  <a:pt x="898152" y="246"/>
                </a:lnTo>
                <a:lnTo>
                  <a:pt x="102691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76"/>
          <p:cNvSpPr/>
          <p:nvPr/>
        </p:nvSpPr>
        <p:spPr>
          <a:xfrm>
            <a:off x="4822031" y="3513979"/>
            <a:ext cx="164234" cy="120404"/>
          </a:xfrm>
          <a:custGeom>
            <a:avLst/>
            <a:gdLst/>
            <a:ahLst/>
            <a:cxnLst/>
            <a:rect l="0" t="0" r="0" b="0"/>
            <a:pathLst>
              <a:path w="164234" h="120404">
                <a:moveTo>
                  <a:pt x="151804" y="13247"/>
                </a:moveTo>
                <a:lnTo>
                  <a:pt x="164233" y="818"/>
                </a:lnTo>
                <a:lnTo>
                  <a:pt x="164060" y="0"/>
                </a:lnTo>
                <a:lnTo>
                  <a:pt x="161959" y="447"/>
                </a:lnTo>
                <a:lnTo>
                  <a:pt x="158574" y="1737"/>
                </a:lnTo>
                <a:lnTo>
                  <a:pt x="152348" y="5574"/>
                </a:lnTo>
                <a:lnTo>
                  <a:pt x="144230" y="11108"/>
                </a:lnTo>
                <a:lnTo>
                  <a:pt x="124626" y="25195"/>
                </a:lnTo>
                <a:lnTo>
                  <a:pt x="57251" y="75027"/>
                </a:lnTo>
                <a:lnTo>
                  <a:pt x="37351" y="88992"/>
                </a:lnTo>
                <a:lnTo>
                  <a:pt x="29861" y="94501"/>
                </a:lnTo>
                <a:lnTo>
                  <a:pt x="23877" y="99167"/>
                </a:lnTo>
                <a:lnTo>
                  <a:pt x="0" y="1204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3177"/>
          <p:cNvSpPr/>
          <p:nvPr/>
        </p:nvSpPr>
        <p:spPr>
          <a:xfrm>
            <a:off x="4822031" y="3545085"/>
            <a:ext cx="125016" cy="98228"/>
          </a:xfrm>
          <a:custGeom>
            <a:avLst/>
            <a:gdLst/>
            <a:ahLst/>
            <a:cxnLst/>
            <a:rect l="0" t="0" r="0" b="0"/>
            <a:pathLst>
              <a:path w="125016" h="98228">
                <a:moveTo>
                  <a:pt x="125015" y="0"/>
                </a:moveTo>
                <a:lnTo>
                  <a:pt x="115535" y="4741"/>
                </a:lnTo>
                <a:lnTo>
                  <a:pt x="111750" y="7129"/>
                </a:lnTo>
                <a:lnTo>
                  <a:pt x="108234" y="9714"/>
                </a:lnTo>
                <a:lnTo>
                  <a:pt x="104898" y="12430"/>
                </a:lnTo>
                <a:lnTo>
                  <a:pt x="100690" y="15232"/>
                </a:lnTo>
                <a:lnTo>
                  <a:pt x="95900" y="18092"/>
                </a:lnTo>
                <a:lnTo>
                  <a:pt x="83435" y="25072"/>
                </a:lnTo>
                <a:lnTo>
                  <a:pt x="73793" y="31318"/>
                </a:lnTo>
                <a:lnTo>
                  <a:pt x="67055" y="35761"/>
                </a:lnTo>
                <a:lnTo>
                  <a:pt x="62563" y="39716"/>
                </a:lnTo>
                <a:lnTo>
                  <a:pt x="59568" y="43345"/>
                </a:lnTo>
                <a:lnTo>
                  <a:pt x="57571" y="46756"/>
                </a:lnTo>
                <a:lnTo>
                  <a:pt x="55248" y="49030"/>
                </a:lnTo>
                <a:lnTo>
                  <a:pt x="52707" y="50546"/>
                </a:lnTo>
                <a:lnTo>
                  <a:pt x="50020" y="51557"/>
                </a:lnTo>
                <a:lnTo>
                  <a:pt x="48230" y="53223"/>
                </a:lnTo>
                <a:lnTo>
                  <a:pt x="47036" y="55326"/>
                </a:lnTo>
                <a:lnTo>
                  <a:pt x="46240" y="57720"/>
                </a:lnTo>
                <a:lnTo>
                  <a:pt x="44718" y="59316"/>
                </a:lnTo>
                <a:lnTo>
                  <a:pt x="42710" y="60380"/>
                </a:lnTo>
                <a:lnTo>
                  <a:pt x="40379" y="61090"/>
                </a:lnTo>
                <a:lnTo>
                  <a:pt x="38826" y="62555"/>
                </a:lnTo>
                <a:lnTo>
                  <a:pt x="37790" y="64524"/>
                </a:lnTo>
                <a:lnTo>
                  <a:pt x="36128" y="70073"/>
                </a:lnTo>
                <a:lnTo>
                  <a:pt x="35992" y="71520"/>
                </a:lnTo>
                <a:lnTo>
                  <a:pt x="35901" y="73477"/>
                </a:lnTo>
                <a:lnTo>
                  <a:pt x="35839" y="75774"/>
                </a:lnTo>
                <a:lnTo>
                  <a:pt x="34807" y="77305"/>
                </a:lnTo>
                <a:lnTo>
                  <a:pt x="33126" y="78326"/>
                </a:lnTo>
                <a:lnTo>
                  <a:pt x="28041" y="79964"/>
                </a:lnTo>
                <a:lnTo>
                  <a:pt x="24699" y="82835"/>
                </a:lnTo>
                <a:lnTo>
                  <a:pt x="19210" y="88021"/>
                </a:lnTo>
                <a:lnTo>
                  <a:pt x="15814" y="88730"/>
                </a:lnTo>
                <a:lnTo>
                  <a:pt x="10289" y="89185"/>
                </a:lnTo>
                <a:lnTo>
                  <a:pt x="6888" y="91893"/>
                </a:lnTo>
                <a:lnTo>
                  <a:pt x="0" y="982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3178"/>
          <p:cNvSpPr/>
          <p:nvPr/>
        </p:nvSpPr>
        <p:spPr>
          <a:xfrm>
            <a:off x="4830960" y="3571875"/>
            <a:ext cx="142876" cy="89297"/>
          </a:xfrm>
          <a:custGeom>
            <a:avLst/>
            <a:gdLst/>
            <a:ahLst/>
            <a:cxnLst/>
            <a:rect l="0" t="0" r="0" b="0"/>
            <a:pathLst>
              <a:path w="142876" h="89297">
                <a:moveTo>
                  <a:pt x="142875" y="0"/>
                </a:moveTo>
                <a:lnTo>
                  <a:pt x="128654" y="4740"/>
                </a:lnTo>
                <a:lnTo>
                  <a:pt x="122481" y="7129"/>
                </a:lnTo>
                <a:lnTo>
                  <a:pt x="116381" y="9713"/>
                </a:lnTo>
                <a:lnTo>
                  <a:pt x="110329" y="12429"/>
                </a:lnTo>
                <a:lnTo>
                  <a:pt x="105303" y="15231"/>
                </a:lnTo>
                <a:lnTo>
                  <a:pt x="100960" y="18091"/>
                </a:lnTo>
                <a:lnTo>
                  <a:pt x="97073" y="20990"/>
                </a:lnTo>
                <a:lnTo>
                  <a:pt x="92496" y="23915"/>
                </a:lnTo>
                <a:lnTo>
                  <a:pt x="87461" y="26858"/>
                </a:lnTo>
                <a:lnTo>
                  <a:pt x="82120" y="29811"/>
                </a:lnTo>
                <a:lnTo>
                  <a:pt x="77567" y="31780"/>
                </a:lnTo>
                <a:lnTo>
                  <a:pt x="73539" y="33093"/>
                </a:lnTo>
                <a:lnTo>
                  <a:pt x="69862" y="33968"/>
                </a:lnTo>
                <a:lnTo>
                  <a:pt x="65427" y="36536"/>
                </a:lnTo>
                <a:lnTo>
                  <a:pt x="60485" y="40232"/>
                </a:lnTo>
                <a:lnTo>
                  <a:pt x="55206" y="44680"/>
                </a:lnTo>
                <a:lnTo>
                  <a:pt x="50695" y="47646"/>
                </a:lnTo>
                <a:lnTo>
                  <a:pt x="46695" y="49624"/>
                </a:lnTo>
                <a:lnTo>
                  <a:pt x="43037" y="50942"/>
                </a:lnTo>
                <a:lnTo>
                  <a:pt x="38613" y="53805"/>
                </a:lnTo>
                <a:lnTo>
                  <a:pt x="33680" y="57698"/>
                </a:lnTo>
                <a:lnTo>
                  <a:pt x="28406" y="62277"/>
                </a:lnTo>
                <a:lnTo>
                  <a:pt x="23899" y="65331"/>
                </a:lnTo>
                <a:lnTo>
                  <a:pt x="19902" y="67366"/>
                </a:lnTo>
                <a:lnTo>
                  <a:pt x="16244" y="68723"/>
                </a:lnTo>
                <a:lnTo>
                  <a:pt x="12814" y="70620"/>
                </a:lnTo>
                <a:lnTo>
                  <a:pt x="9535" y="72877"/>
                </a:lnTo>
                <a:lnTo>
                  <a:pt x="6357" y="75374"/>
                </a:lnTo>
                <a:lnTo>
                  <a:pt x="4238" y="78030"/>
                </a:lnTo>
                <a:lnTo>
                  <a:pt x="2826" y="80793"/>
                </a:lnTo>
                <a:lnTo>
                  <a:pt x="0" y="8929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3179"/>
          <p:cNvSpPr/>
          <p:nvPr/>
        </p:nvSpPr>
        <p:spPr>
          <a:xfrm>
            <a:off x="4822031" y="3509367"/>
            <a:ext cx="142876" cy="125016"/>
          </a:xfrm>
          <a:custGeom>
            <a:avLst/>
            <a:gdLst/>
            <a:ahLst/>
            <a:cxnLst/>
            <a:rect l="0" t="0" r="0" b="0"/>
            <a:pathLst>
              <a:path w="142876" h="125016">
                <a:moveTo>
                  <a:pt x="142875" y="0"/>
                </a:moveTo>
                <a:lnTo>
                  <a:pt x="133394" y="4740"/>
                </a:lnTo>
                <a:lnTo>
                  <a:pt x="129609" y="6137"/>
                </a:lnTo>
                <a:lnTo>
                  <a:pt x="126094" y="7067"/>
                </a:lnTo>
                <a:lnTo>
                  <a:pt x="122757" y="7688"/>
                </a:lnTo>
                <a:lnTo>
                  <a:pt x="120533" y="9094"/>
                </a:lnTo>
                <a:lnTo>
                  <a:pt x="119051" y="11024"/>
                </a:lnTo>
                <a:lnTo>
                  <a:pt x="118062" y="13302"/>
                </a:lnTo>
                <a:lnTo>
                  <a:pt x="116412" y="15813"/>
                </a:lnTo>
                <a:lnTo>
                  <a:pt x="114319" y="18480"/>
                </a:lnTo>
                <a:lnTo>
                  <a:pt x="111931" y="21250"/>
                </a:lnTo>
                <a:lnTo>
                  <a:pt x="108355" y="24088"/>
                </a:lnTo>
                <a:lnTo>
                  <a:pt x="103987" y="26973"/>
                </a:lnTo>
                <a:lnTo>
                  <a:pt x="99090" y="29888"/>
                </a:lnTo>
                <a:lnTo>
                  <a:pt x="93841" y="33816"/>
                </a:lnTo>
                <a:lnTo>
                  <a:pt x="88358" y="38419"/>
                </a:lnTo>
                <a:lnTo>
                  <a:pt x="82718" y="43472"/>
                </a:lnTo>
                <a:lnTo>
                  <a:pt x="71159" y="54378"/>
                </a:lnTo>
                <a:lnTo>
                  <a:pt x="38340" y="86721"/>
                </a:lnTo>
                <a:lnTo>
                  <a:pt x="0" y="12501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3180"/>
          <p:cNvSpPr/>
          <p:nvPr/>
        </p:nvSpPr>
        <p:spPr>
          <a:xfrm>
            <a:off x="4813101" y="3536156"/>
            <a:ext cx="169665" cy="107157"/>
          </a:xfrm>
          <a:custGeom>
            <a:avLst/>
            <a:gdLst/>
            <a:ahLst/>
            <a:cxnLst/>
            <a:rect l="0" t="0" r="0" b="0"/>
            <a:pathLst>
              <a:path w="169665" h="107157">
                <a:moveTo>
                  <a:pt x="169664" y="0"/>
                </a:moveTo>
                <a:lnTo>
                  <a:pt x="155443" y="0"/>
                </a:lnTo>
                <a:lnTo>
                  <a:pt x="150261" y="992"/>
                </a:lnTo>
                <a:lnTo>
                  <a:pt x="145815" y="2646"/>
                </a:lnTo>
                <a:lnTo>
                  <a:pt x="141858" y="4741"/>
                </a:lnTo>
                <a:lnTo>
                  <a:pt x="135252" y="9113"/>
                </a:lnTo>
                <a:lnTo>
                  <a:pt x="117328" y="21910"/>
                </a:lnTo>
                <a:lnTo>
                  <a:pt x="108977" y="26512"/>
                </a:lnTo>
                <a:lnTo>
                  <a:pt x="101425" y="29581"/>
                </a:lnTo>
                <a:lnTo>
                  <a:pt x="94406" y="31627"/>
                </a:lnTo>
                <a:lnTo>
                  <a:pt x="88734" y="33983"/>
                </a:lnTo>
                <a:lnTo>
                  <a:pt x="83960" y="36546"/>
                </a:lnTo>
                <a:lnTo>
                  <a:pt x="79786" y="39247"/>
                </a:lnTo>
                <a:lnTo>
                  <a:pt x="76011" y="42039"/>
                </a:lnTo>
                <a:lnTo>
                  <a:pt x="72503" y="44894"/>
                </a:lnTo>
                <a:lnTo>
                  <a:pt x="69171" y="47788"/>
                </a:lnTo>
                <a:lnTo>
                  <a:pt x="40780" y="70824"/>
                </a:lnTo>
                <a:lnTo>
                  <a:pt x="32148" y="76982"/>
                </a:lnTo>
                <a:lnTo>
                  <a:pt x="25400" y="81087"/>
                </a:lnTo>
                <a:lnTo>
                  <a:pt x="19910" y="83823"/>
                </a:lnTo>
                <a:lnTo>
                  <a:pt x="15258" y="87632"/>
                </a:lnTo>
                <a:lnTo>
                  <a:pt x="11164" y="92156"/>
                </a:lnTo>
                <a:lnTo>
                  <a:pt x="0" y="10715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3181"/>
          <p:cNvSpPr/>
          <p:nvPr/>
        </p:nvSpPr>
        <p:spPr>
          <a:xfrm>
            <a:off x="4822031" y="3518296"/>
            <a:ext cx="107157" cy="125017"/>
          </a:xfrm>
          <a:custGeom>
            <a:avLst/>
            <a:gdLst/>
            <a:ahLst/>
            <a:cxnLst/>
            <a:rect l="0" t="0" r="0" b="0"/>
            <a:pathLst>
              <a:path w="107157" h="125017">
                <a:moveTo>
                  <a:pt x="107156" y="0"/>
                </a:moveTo>
                <a:lnTo>
                  <a:pt x="102416" y="9481"/>
                </a:lnTo>
                <a:lnTo>
                  <a:pt x="100027" y="12274"/>
                </a:lnTo>
                <a:lnTo>
                  <a:pt x="97443" y="14136"/>
                </a:lnTo>
                <a:lnTo>
                  <a:pt x="94727" y="15377"/>
                </a:lnTo>
                <a:lnTo>
                  <a:pt x="91925" y="17197"/>
                </a:lnTo>
                <a:lnTo>
                  <a:pt x="89064" y="19402"/>
                </a:lnTo>
                <a:lnTo>
                  <a:pt x="86165" y="21865"/>
                </a:lnTo>
                <a:lnTo>
                  <a:pt x="81256" y="27475"/>
                </a:lnTo>
                <a:lnTo>
                  <a:pt x="75007" y="35184"/>
                </a:lnTo>
                <a:lnTo>
                  <a:pt x="67863" y="44292"/>
                </a:lnTo>
                <a:lnTo>
                  <a:pt x="62110" y="51357"/>
                </a:lnTo>
                <a:lnTo>
                  <a:pt x="57281" y="57058"/>
                </a:lnTo>
                <a:lnTo>
                  <a:pt x="53071" y="61851"/>
                </a:lnTo>
                <a:lnTo>
                  <a:pt x="45745" y="69823"/>
                </a:lnTo>
                <a:lnTo>
                  <a:pt x="36044" y="79889"/>
                </a:lnTo>
                <a:lnTo>
                  <a:pt x="7070" y="109015"/>
                </a:lnTo>
                <a:lnTo>
                  <a:pt x="0" y="12501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3182"/>
          <p:cNvSpPr/>
          <p:nvPr/>
        </p:nvSpPr>
        <p:spPr>
          <a:xfrm>
            <a:off x="4830983" y="3518459"/>
            <a:ext cx="124103" cy="169254"/>
          </a:xfrm>
          <a:custGeom>
            <a:avLst/>
            <a:gdLst/>
            <a:ahLst/>
            <a:cxnLst/>
            <a:rect l="0" t="0" r="0" b="0"/>
            <a:pathLst>
              <a:path w="124103" h="169254">
                <a:moveTo>
                  <a:pt x="71415" y="8767"/>
                </a:moveTo>
                <a:lnTo>
                  <a:pt x="66675" y="8767"/>
                </a:lnTo>
                <a:lnTo>
                  <a:pt x="64286" y="9759"/>
                </a:lnTo>
                <a:lnTo>
                  <a:pt x="61702" y="11413"/>
                </a:lnTo>
                <a:lnTo>
                  <a:pt x="58986" y="13508"/>
                </a:lnTo>
                <a:lnTo>
                  <a:pt x="57176" y="15896"/>
                </a:lnTo>
                <a:lnTo>
                  <a:pt x="55969" y="18481"/>
                </a:lnTo>
                <a:lnTo>
                  <a:pt x="55164" y="21196"/>
                </a:lnTo>
                <a:lnTo>
                  <a:pt x="53636" y="23998"/>
                </a:lnTo>
                <a:lnTo>
                  <a:pt x="51625" y="26859"/>
                </a:lnTo>
                <a:lnTo>
                  <a:pt x="49292" y="29758"/>
                </a:lnTo>
                <a:lnTo>
                  <a:pt x="46744" y="32683"/>
                </a:lnTo>
                <a:lnTo>
                  <a:pt x="44054" y="35625"/>
                </a:lnTo>
                <a:lnTo>
                  <a:pt x="41268" y="38578"/>
                </a:lnTo>
                <a:lnTo>
                  <a:pt x="39411" y="41540"/>
                </a:lnTo>
                <a:lnTo>
                  <a:pt x="38173" y="44506"/>
                </a:lnTo>
                <a:lnTo>
                  <a:pt x="37347" y="47476"/>
                </a:lnTo>
                <a:lnTo>
                  <a:pt x="35805" y="50448"/>
                </a:lnTo>
                <a:lnTo>
                  <a:pt x="33784" y="53421"/>
                </a:lnTo>
                <a:lnTo>
                  <a:pt x="31445" y="56396"/>
                </a:lnTo>
                <a:lnTo>
                  <a:pt x="29886" y="59371"/>
                </a:lnTo>
                <a:lnTo>
                  <a:pt x="28846" y="62347"/>
                </a:lnTo>
                <a:lnTo>
                  <a:pt x="24737" y="79213"/>
                </a:lnTo>
                <a:lnTo>
                  <a:pt x="19200" y="101506"/>
                </a:lnTo>
                <a:lnTo>
                  <a:pt x="18745" y="104328"/>
                </a:lnTo>
                <a:lnTo>
                  <a:pt x="18443" y="107201"/>
                </a:lnTo>
                <a:lnTo>
                  <a:pt x="18241" y="110108"/>
                </a:lnTo>
                <a:lnTo>
                  <a:pt x="17114" y="113039"/>
                </a:lnTo>
                <a:lnTo>
                  <a:pt x="15371" y="115985"/>
                </a:lnTo>
                <a:lnTo>
                  <a:pt x="13216" y="118941"/>
                </a:lnTo>
                <a:lnTo>
                  <a:pt x="12772" y="120911"/>
                </a:lnTo>
                <a:lnTo>
                  <a:pt x="13468" y="122225"/>
                </a:lnTo>
                <a:lnTo>
                  <a:pt x="16974" y="124334"/>
                </a:lnTo>
                <a:lnTo>
                  <a:pt x="18254" y="120538"/>
                </a:lnTo>
                <a:lnTo>
                  <a:pt x="20099" y="114039"/>
                </a:lnTo>
                <a:lnTo>
                  <a:pt x="22322" y="105738"/>
                </a:lnTo>
                <a:lnTo>
                  <a:pt x="27437" y="88576"/>
                </a:lnTo>
                <a:lnTo>
                  <a:pt x="30190" y="79832"/>
                </a:lnTo>
                <a:lnTo>
                  <a:pt x="33017" y="73011"/>
                </a:lnTo>
                <a:lnTo>
                  <a:pt x="35895" y="67471"/>
                </a:lnTo>
                <a:lnTo>
                  <a:pt x="38805" y="62786"/>
                </a:lnTo>
                <a:lnTo>
                  <a:pt x="40745" y="58670"/>
                </a:lnTo>
                <a:lnTo>
                  <a:pt x="42039" y="54934"/>
                </a:lnTo>
                <a:lnTo>
                  <a:pt x="42902" y="51452"/>
                </a:lnTo>
                <a:lnTo>
                  <a:pt x="43476" y="48138"/>
                </a:lnTo>
                <a:lnTo>
                  <a:pt x="43860" y="44936"/>
                </a:lnTo>
                <a:lnTo>
                  <a:pt x="44115" y="41809"/>
                </a:lnTo>
                <a:lnTo>
                  <a:pt x="44285" y="38733"/>
                </a:lnTo>
                <a:lnTo>
                  <a:pt x="44525" y="31647"/>
                </a:lnTo>
                <a:lnTo>
                  <a:pt x="44613" y="34845"/>
                </a:lnTo>
                <a:lnTo>
                  <a:pt x="41974" y="37886"/>
                </a:lnTo>
                <a:lnTo>
                  <a:pt x="39882" y="40086"/>
                </a:lnTo>
                <a:lnTo>
                  <a:pt x="38487" y="42545"/>
                </a:lnTo>
                <a:lnTo>
                  <a:pt x="37557" y="45176"/>
                </a:lnTo>
                <a:lnTo>
                  <a:pt x="36937" y="47923"/>
                </a:lnTo>
                <a:lnTo>
                  <a:pt x="36523" y="51738"/>
                </a:lnTo>
                <a:lnTo>
                  <a:pt x="36247" y="56266"/>
                </a:lnTo>
                <a:lnTo>
                  <a:pt x="35942" y="65597"/>
                </a:lnTo>
                <a:lnTo>
                  <a:pt x="35805" y="73051"/>
                </a:lnTo>
                <a:lnTo>
                  <a:pt x="34777" y="76428"/>
                </a:lnTo>
                <a:lnTo>
                  <a:pt x="33099" y="79671"/>
                </a:lnTo>
                <a:lnTo>
                  <a:pt x="30988" y="82825"/>
                </a:lnTo>
                <a:lnTo>
                  <a:pt x="29581" y="86913"/>
                </a:lnTo>
                <a:lnTo>
                  <a:pt x="28643" y="91622"/>
                </a:lnTo>
                <a:lnTo>
                  <a:pt x="28017" y="96746"/>
                </a:lnTo>
                <a:lnTo>
                  <a:pt x="27601" y="101154"/>
                </a:lnTo>
                <a:lnTo>
                  <a:pt x="27322" y="105085"/>
                </a:lnTo>
                <a:lnTo>
                  <a:pt x="27014" y="110114"/>
                </a:lnTo>
                <a:lnTo>
                  <a:pt x="26931" y="110066"/>
                </a:lnTo>
                <a:lnTo>
                  <a:pt x="26877" y="109042"/>
                </a:lnTo>
                <a:lnTo>
                  <a:pt x="29461" y="105258"/>
                </a:lnTo>
                <a:lnTo>
                  <a:pt x="31539" y="102860"/>
                </a:lnTo>
                <a:lnTo>
                  <a:pt x="33917" y="95308"/>
                </a:lnTo>
                <a:lnTo>
                  <a:pt x="36495" y="84321"/>
                </a:lnTo>
                <a:lnTo>
                  <a:pt x="39205" y="71042"/>
                </a:lnTo>
                <a:lnTo>
                  <a:pt x="41012" y="60206"/>
                </a:lnTo>
                <a:lnTo>
                  <a:pt x="42217" y="50997"/>
                </a:lnTo>
                <a:lnTo>
                  <a:pt x="43020" y="42874"/>
                </a:lnTo>
                <a:lnTo>
                  <a:pt x="43555" y="35474"/>
                </a:lnTo>
                <a:lnTo>
                  <a:pt x="43912" y="28556"/>
                </a:lnTo>
                <a:lnTo>
                  <a:pt x="44150" y="21960"/>
                </a:lnTo>
                <a:lnTo>
                  <a:pt x="43317" y="16570"/>
                </a:lnTo>
                <a:lnTo>
                  <a:pt x="41769" y="11985"/>
                </a:lnTo>
                <a:lnTo>
                  <a:pt x="36896" y="2237"/>
                </a:lnTo>
                <a:lnTo>
                  <a:pt x="35504" y="2429"/>
                </a:lnTo>
                <a:lnTo>
                  <a:pt x="33584" y="3550"/>
                </a:lnTo>
                <a:lnTo>
                  <a:pt x="31311" y="5289"/>
                </a:lnTo>
                <a:lnTo>
                  <a:pt x="29796" y="7440"/>
                </a:lnTo>
                <a:lnTo>
                  <a:pt x="28113" y="12477"/>
                </a:lnTo>
                <a:lnTo>
                  <a:pt x="25680" y="19178"/>
                </a:lnTo>
                <a:lnTo>
                  <a:pt x="17685" y="39852"/>
                </a:lnTo>
                <a:lnTo>
                  <a:pt x="14759" y="48342"/>
                </a:lnTo>
                <a:lnTo>
                  <a:pt x="12808" y="54994"/>
                </a:lnTo>
                <a:lnTo>
                  <a:pt x="11508" y="60421"/>
                </a:lnTo>
                <a:lnTo>
                  <a:pt x="9649" y="66023"/>
                </a:lnTo>
                <a:lnTo>
                  <a:pt x="7418" y="71743"/>
                </a:lnTo>
                <a:lnTo>
                  <a:pt x="4938" y="77540"/>
                </a:lnTo>
                <a:lnTo>
                  <a:pt x="4276" y="83389"/>
                </a:lnTo>
                <a:lnTo>
                  <a:pt x="4828" y="89273"/>
                </a:lnTo>
                <a:lnTo>
                  <a:pt x="6188" y="95180"/>
                </a:lnTo>
                <a:lnTo>
                  <a:pt x="7094" y="100110"/>
                </a:lnTo>
                <a:lnTo>
                  <a:pt x="7699" y="104389"/>
                </a:lnTo>
                <a:lnTo>
                  <a:pt x="8102" y="108234"/>
                </a:lnTo>
                <a:lnTo>
                  <a:pt x="9362" y="111789"/>
                </a:lnTo>
                <a:lnTo>
                  <a:pt x="11195" y="115152"/>
                </a:lnTo>
                <a:lnTo>
                  <a:pt x="13409" y="118386"/>
                </a:lnTo>
                <a:lnTo>
                  <a:pt x="14885" y="121533"/>
                </a:lnTo>
                <a:lnTo>
                  <a:pt x="15869" y="124624"/>
                </a:lnTo>
                <a:lnTo>
                  <a:pt x="16525" y="127677"/>
                </a:lnTo>
                <a:lnTo>
                  <a:pt x="17955" y="130705"/>
                </a:lnTo>
                <a:lnTo>
                  <a:pt x="19900" y="133715"/>
                </a:lnTo>
                <a:lnTo>
                  <a:pt x="22189" y="136714"/>
                </a:lnTo>
                <a:lnTo>
                  <a:pt x="24707" y="139706"/>
                </a:lnTo>
                <a:lnTo>
                  <a:pt x="27378" y="142692"/>
                </a:lnTo>
                <a:lnTo>
                  <a:pt x="30150" y="145676"/>
                </a:lnTo>
                <a:lnTo>
                  <a:pt x="32991" y="147664"/>
                </a:lnTo>
                <a:lnTo>
                  <a:pt x="35878" y="148990"/>
                </a:lnTo>
                <a:lnTo>
                  <a:pt x="38794" y="149874"/>
                </a:lnTo>
                <a:lnTo>
                  <a:pt x="41730" y="150463"/>
                </a:lnTo>
                <a:lnTo>
                  <a:pt x="44680" y="150856"/>
                </a:lnTo>
                <a:lnTo>
                  <a:pt x="47638" y="151118"/>
                </a:lnTo>
                <a:lnTo>
                  <a:pt x="50603" y="150301"/>
                </a:lnTo>
                <a:lnTo>
                  <a:pt x="53571" y="148764"/>
                </a:lnTo>
                <a:lnTo>
                  <a:pt x="56543" y="146747"/>
                </a:lnTo>
                <a:lnTo>
                  <a:pt x="59516" y="145402"/>
                </a:lnTo>
                <a:lnTo>
                  <a:pt x="62490" y="144506"/>
                </a:lnTo>
                <a:lnTo>
                  <a:pt x="65465" y="143908"/>
                </a:lnTo>
                <a:lnTo>
                  <a:pt x="68441" y="142517"/>
                </a:lnTo>
                <a:lnTo>
                  <a:pt x="71416" y="140598"/>
                </a:lnTo>
                <a:lnTo>
                  <a:pt x="74392" y="138326"/>
                </a:lnTo>
                <a:lnTo>
                  <a:pt x="77369" y="135819"/>
                </a:lnTo>
                <a:lnTo>
                  <a:pt x="80345" y="133156"/>
                </a:lnTo>
                <a:lnTo>
                  <a:pt x="86298" y="127551"/>
                </a:lnTo>
                <a:lnTo>
                  <a:pt x="92251" y="121753"/>
                </a:lnTo>
                <a:lnTo>
                  <a:pt x="95227" y="117825"/>
                </a:lnTo>
                <a:lnTo>
                  <a:pt x="98204" y="113222"/>
                </a:lnTo>
                <a:lnTo>
                  <a:pt x="101181" y="108170"/>
                </a:lnTo>
                <a:lnTo>
                  <a:pt x="103165" y="103809"/>
                </a:lnTo>
                <a:lnTo>
                  <a:pt x="104488" y="99910"/>
                </a:lnTo>
                <a:lnTo>
                  <a:pt x="105370" y="96318"/>
                </a:lnTo>
                <a:lnTo>
                  <a:pt x="106950" y="91939"/>
                </a:lnTo>
                <a:lnTo>
                  <a:pt x="108996" y="87036"/>
                </a:lnTo>
                <a:lnTo>
                  <a:pt x="111352" y="81782"/>
                </a:lnTo>
                <a:lnTo>
                  <a:pt x="112922" y="75303"/>
                </a:lnTo>
                <a:lnTo>
                  <a:pt x="113969" y="68007"/>
                </a:lnTo>
                <a:lnTo>
                  <a:pt x="114667" y="60167"/>
                </a:lnTo>
                <a:lnTo>
                  <a:pt x="114141" y="51963"/>
                </a:lnTo>
                <a:lnTo>
                  <a:pt x="112797" y="43518"/>
                </a:lnTo>
                <a:lnTo>
                  <a:pt x="110909" y="34911"/>
                </a:lnTo>
                <a:lnTo>
                  <a:pt x="108659" y="28181"/>
                </a:lnTo>
                <a:lnTo>
                  <a:pt x="106166" y="22702"/>
                </a:lnTo>
                <a:lnTo>
                  <a:pt x="103512" y="18057"/>
                </a:lnTo>
                <a:lnTo>
                  <a:pt x="100750" y="14960"/>
                </a:lnTo>
                <a:lnTo>
                  <a:pt x="97917" y="12896"/>
                </a:lnTo>
                <a:lnTo>
                  <a:pt x="95036" y="11520"/>
                </a:lnTo>
                <a:lnTo>
                  <a:pt x="92124" y="9610"/>
                </a:lnTo>
                <a:lnTo>
                  <a:pt x="89189" y="7345"/>
                </a:lnTo>
                <a:lnTo>
                  <a:pt x="86241" y="4842"/>
                </a:lnTo>
                <a:lnTo>
                  <a:pt x="83283" y="3174"/>
                </a:lnTo>
                <a:lnTo>
                  <a:pt x="80319" y="2062"/>
                </a:lnTo>
                <a:lnTo>
                  <a:pt x="77351" y="1320"/>
                </a:lnTo>
                <a:lnTo>
                  <a:pt x="74380" y="1818"/>
                </a:lnTo>
                <a:lnTo>
                  <a:pt x="71407" y="3143"/>
                </a:lnTo>
                <a:lnTo>
                  <a:pt x="68434" y="5017"/>
                </a:lnTo>
                <a:lnTo>
                  <a:pt x="65458" y="7259"/>
                </a:lnTo>
                <a:lnTo>
                  <a:pt x="62483" y="9746"/>
                </a:lnTo>
                <a:lnTo>
                  <a:pt x="59507" y="12397"/>
                </a:lnTo>
                <a:lnTo>
                  <a:pt x="53555" y="17987"/>
                </a:lnTo>
                <a:lnTo>
                  <a:pt x="50579" y="20867"/>
                </a:lnTo>
                <a:lnTo>
                  <a:pt x="46610" y="23779"/>
                </a:lnTo>
                <a:lnTo>
                  <a:pt x="41980" y="26712"/>
                </a:lnTo>
                <a:lnTo>
                  <a:pt x="36909" y="29660"/>
                </a:lnTo>
                <a:lnTo>
                  <a:pt x="33528" y="33610"/>
                </a:lnTo>
                <a:lnTo>
                  <a:pt x="31274" y="38228"/>
                </a:lnTo>
                <a:lnTo>
                  <a:pt x="29772" y="43290"/>
                </a:lnTo>
                <a:lnTo>
                  <a:pt x="26785" y="50634"/>
                </a:lnTo>
                <a:lnTo>
                  <a:pt x="22811" y="59499"/>
                </a:lnTo>
                <a:lnTo>
                  <a:pt x="18176" y="69377"/>
                </a:lnTo>
                <a:lnTo>
                  <a:pt x="15087" y="77947"/>
                </a:lnTo>
                <a:lnTo>
                  <a:pt x="13026" y="85645"/>
                </a:lnTo>
                <a:lnTo>
                  <a:pt x="11653" y="92762"/>
                </a:lnTo>
                <a:lnTo>
                  <a:pt x="10738" y="100482"/>
                </a:lnTo>
                <a:lnTo>
                  <a:pt x="10128" y="108606"/>
                </a:lnTo>
                <a:lnTo>
                  <a:pt x="9721" y="116998"/>
                </a:lnTo>
                <a:lnTo>
                  <a:pt x="10442" y="124577"/>
                </a:lnTo>
                <a:lnTo>
                  <a:pt x="11915" y="131615"/>
                </a:lnTo>
                <a:lnTo>
                  <a:pt x="16667" y="147686"/>
                </a:lnTo>
                <a:lnTo>
                  <a:pt x="19041" y="150989"/>
                </a:lnTo>
                <a:lnTo>
                  <a:pt x="22609" y="155176"/>
                </a:lnTo>
                <a:lnTo>
                  <a:pt x="26972" y="159951"/>
                </a:lnTo>
                <a:lnTo>
                  <a:pt x="31864" y="163134"/>
                </a:lnTo>
                <a:lnTo>
                  <a:pt x="37110" y="165257"/>
                </a:lnTo>
                <a:lnTo>
                  <a:pt x="42592" y="166672"/>
                </a:lnTo>
                <a:lnTo>
                  <a:pt x="47239" y="167615"/>
                </a:lnTo>
                <a:lnTo>
                  <a:pt x="51329" y="168244"/>
                </a:lnTo>
                <a:lnTo>
                  <a:pt x="55048" y="168663"/>
                </a:lnTo>
                <a:lnTo>
                  <a:pt x="58519" y="168943"/>
                </a:lnTo>
                <a:lnTo>
                  <a:pt x="61826" y="169129"/>
                </a:lnTo>
                <a:lnTo>
                  <a:pt x="65022" y="169253"/>
                </a:lnTo>
                <a:lnTo>
                  <a:pt x="68145" y="168344"/>
                </a:lnTo>
                <a:lnTo>
                  <a:pt x="71219" y="166745"/>
                </a:lnTo>
                <a:lnTo>
                  <a:pt x="74262" y="164687"/>
                </a:lnTo>
                <a:lnTo>
                  <a:pt x="77282" y="162324"/>
                </a:lnTo>
                <a:lnTo>
                  <a:pt x="80287" y="159755"/>
                </a:lnTo>
                <a:lnTo>
                  <a:pt x="83283" y="157051"/>
                </a:lnTo>
                <a:lnTo>
                  <a:pt x="89257" y="151400"/>
                </a:lnTo>
                <a:lnTo>
                  <a:pt x="101177" y="139688"/>
                </a:lnTo>
                <a:lnTo>
                  <a:pt x="105147" y="133751"/>
                </a:lnTo>
                <a:lnTo>
                  <a:pt x="109778" y="125824"/>
                </a:lnTo>
                <a:lnTo>
                  <a:pt x="114849" y="116571"/>
                </a:lnTo>
                <a:lnTo>
                  <a:pt x="118231" y="108417"/>
                </a:lnTo>
                <a:lnTo>
                  <a:pt x="120485" y="100997"/>
                </a:lnTo>
                <a:lnTo>
                  <a:pt x="121988" y="94067"/>
                </a:lnTo>
                <a:lnTo>
                  <a:pt x="122990" y="86469"/>
                </a:lnTo>
                <a:lnTo>
                  <a:pt x="123657" y="78428"/>
                </a:lnTo>
                <a:lnTo>
                  <a:pt x="124102" y="70090"/>
                </a:lnTo>
                <a:lnTo>
                  <a:pt x="123407" y="61556"/>
                </a:lnTo>
                <a:lnTo>
                  <a:pt x="121951" y="52889"/>
                </a:lnTo>
                <a:lnTo>
                  <a:pt x="119989" y="44135"/>
                </a:lnTo>
                <a:lnTo>
                  <a:pt x="116696" y="37306"/>
                </a:lnTo>
                <a:lnTo>
                  <a:pt x="112516" y="31762"/>
                </a:lnTo>
                <a:lnTo>
                  <a:pt x="107746" y="27074"/>
                </a:lnTo>
                <a:lnTo>
                  <a:pt x="104565" y="22956"/>
                </a:lnTo>
                <a:lnTo>
                  <a:pt x="102445" y="19218"/>
                </a:lnTo>
                <a:lnTo>
                  <a:pt x="101032" y="15735"/>
                </a:lnTo>
                <a:lnTo>
                  <a:pt x="99097" y="12420"/>
                </a:lnTo>
                <a:lnTo>
                  <a:pt x="96815" y="9218"/>
                </a:lnTo>
                <a:lnTo>
                  <a:pt x="94302" y="6091"/>
                </a:lnTo>
                <a:lnTo>
                  <a:pt x="91634" y="4007"/>
                </a:lnTo>
                <a:lnTo>
                  <a:pt x="88863" y="2617"/>
                </a:lnTo>
                <a:lnTo>
                  <a:pt x="86024" y="1690"/>
                </a:lnTo>
                <a:lnTo>
                  <a:pt x="83138" y="1073"/>
                </a:lnTo>
                <a:lnTo>
                  <a:pt x="80223" y="661"/>
                </a:lnTo>
                <a:lnTo>
                  <a:pt x="77287" y="387"/>
                </a:lnTo>
                <a:lnTo>
                  <a:pt x="74337" y="203"/>
                </a:lnTo>
                <a:lnTo>
                  <a:pt x="68415" y="0"/>
                </a:lnTo>
                <a:lnTo>
                  <a:pt x="66438" y="938"/>
                </a:lnTo>
                <a:lnTo>
                  <a:pt x="65120" y="2556"/>
                </a:lnTo>
                <a:lnTo>
                  <a:pt x="64242" y="4626"/>
                </a:lnTo>
                <a:lnTo>
                  <a:pt x="60620" y="9572"/>
                </a:lnTo>
                <a:lnTo>
                  <a:pt x="58265" y="12280"/>
                </a:lnTo>
                <a:lnTo>
                  <a:pt x="55703" y="15078"/>
                </a:lnTo>
                <a:lnTo>
                  <a:pt x="50211" y="20832"/>
                </a:lnTo>
                <a:lnTo>
                  <a:pt x="48349" y="25740"/>
                </a:lnTo>
                <a:lnTo>
                  <a:pt x="47108" y="31989"/>
                </a:lnTo>
                <a:lnTo>
                  <a:pt x="46280" y="39131"/>
                </a:lnTo>
                <a:lnTo>
                  <a:pt x="45729" y="44885"/>
                </a:lnTo>
                <a:lnTo>
                  <a:pt x="45361" y="49713"/>
                </a:lnTo>
                <a:lnTo>
                  <a:pt x="45117" y="53924"/>
                </a:lnTo>
                <a:lnTo>
                  <a:pt x="44844" y="69185"/>
                </a:lnTo>
                <a:lnTo>
                  <a:pt x="44771" y="78812"/>
                </a:lnTo>
                <a:lnTo>
                  <a:pt x="45715" y="87213"/>
                </a:lnTo>
                <a:lnTo>
                  <a:pt x="47336" y="94799"/>
                </a:lnTo>
                <a:lnTo>
                  <a:pt x="49410" y="101840"/>
                </a:lnTo>
                <a:lnTo>
                  <a:pt x="50792" y="107527"/>
                </a:lnTo>
                <a:lnTo>
                  <a:pt x="51713" y="112310"/>
                </a:lnTo>
                <a:lnTo>
                  <a:pt x="52327" y="116491"/>
                </a:lnTo>
                <a:lnTo>
                  <a:pt x="53729" y="119279"/>
                </a:lnTo>
                <a:lnTo>
                  <a:pt x="55655" y="121137"/>
                </a:lnTo>
                <a:lnTo>
                  <a:pt x="61136" y="124119"/>
                </a:lnTo>
                <a:lnTo>
                  <a:pt x="62578" y="123371"/>
                </a:lnTo>
                <a:lnTo>
                  <a:pt x="64532" y="121881"/>
                </a:lnTo>
                <a:lnTo>
                  <a:pt x="66826" y="119895"/>
                </a:lnTo>
                <a:lnTo>
                  <a:pt x="68356" y="117579"/>
                </a:lnTo>
                <a:lnTo>
                  <a:pt x="70055" y="112360"/>
                </a:lnTo>
                <a:lnTo>
                  <a:pt x="71501" y="109579"/>
                </a:lnTo>
                <a:lnTo>
                  <a:pt x="73457" y="106733"/>
                </a:lnTo>
                <a:lnTo>
                  <a:pt x="75753" y="103843"/>
                </a:lnTo>
                <a:lnTo>
                  <a:pt x="77283" y="98940"/>
                </a:lnTo>
                <a:lnTo>
                  <a:pt x="78304" y="92695"/>
                </a:lnTo>
                <a:lnTo>
                  <a:pt x="78984" y="85555"/>
                </a:lnTo>
                <a:lnTo>
                  <a:pt x="78445" y="76826"/>
                </a:lnTo>
                <a:lnTo>
                  <a:pt x="77094" y="67038"/>
                </a:lnTo>
                <a:lnTo>
                  <a:pt x="75201" y="56544"/>
                </a:lnTo>
                <a:lnTo>
                  <a:pt x="71954" y="47564"/>
                </a:lnTo>
                <a:lnTo>
                  <a:pt x="67806" y="39593"/>
                </a:lnTo>
                <a:lnTo>
                  <a:pt x="56371" y="22022"/>
                </a:lnTo>
                <a:lnTo>
                  <a:pt x="54440" y="20580"/>
                </a:lnTo>
                <a:lnTo>
                  <a:pt x="52161" y="19619"/>
                </a:lnTo>
                <a:lnTo>
                  <a:pt x="49649" y="18978"/>
                </a:lnTo>
                <a:lnTo>
                  <a:pt x="46983" y="18551"/>
                </a:lnTo>
                <a:lnTo>
                  <a:pt x="44213" y="18266"/>
                </a:lnTo>
                <a:lnTo>
                  <a:pt x="41374" y="18077"/>
                </a:lnTo>
                <a:lnTo>
                  <a:pt x="38489" y="17950"/>
                </a:lnTo>
                <a:lnTo>
                  <a:pt x="32638" y="17809"/>
                </a:lnTo>
                <a:lnTo>
                  <a:pt x="30681" y="18764"/>
                </a:lnTo>
                <a:lnTo>
                  <a:pt x="29376" y="20393"/>
                </a:lnTo>
                <a:lnTo>
                  <a:pt x="28506" y="22470"/>
                </a:lnTo>
                <a:lnTo>
                  <a:pt x="24894" y="27425"/>
                </a:lnTo>
                <a:lnTo>
                  <a:pt x="22542" y="30136"/>
                </a:lnTo>
                <a:lnTo>
                  <a:pt x="18989" y="34919"/>
                </a:lnTo>
                <a:lnTo>
                  <a:pt x="9750" y="48172"/>
                </a:lnTo>
                <a:lnTo>
                  <a:pt x="6493" y="54881"/>
                </a:lnTo>
                <a:lnTo>
                  <a:pt x="4321" y="61337"/>
                </a:lnTo>
                <a:lnTo>
                  <a:pt x="2873" y="67627"/>
                </a:lnTo>
                <a:lnTo>
                  <a:pt x="1908" y="73803"/>
                </a:lnTo>
                <a:lnTo>
                  <a:pt x="1264" y="79906"/>
                </a:lnTo>
                <a:lnTo>
                  <a:pt x="835" y="85958"/>
                </a:lnTo>
                <a:lnTo>
                  <a:pt x="549" y="91978"/>
                </a:lnTo>
                <a:lnTo>
                  <a:pt x="231" y="103958"/>
                </a:lnTo>
                <a:lnTo>
                  <a:pt x="11" y="126707"/>
                </a:lnTo>
                <a:lnTo>
                  <a:pt x="0" y="132042"/>
                </a:lnTo>
                <a:lnTo>
                  <a:pt x="985" y="135599"/>
                </a:lnTo>
                <a:lnTo>
                  <a:pt x="2633" y="137970"/>
                </a:lnTo>
                <a:lnTo>
                  <a:pt x="4724" y="139551"/>
                </a:lnTo>
                <a:lnTo>
                  <a:pt x="6119" y="141597"/>
                </a:lnTo>
                <a:lnTo>
                  <a:pt x="7668" y="146516"/>
                </a:lnTo>
                <a:lnTo>
                  <a:pt x="9073" y="148225"/>
                </a:lnTo>
                <a:lnTo>
                  <a:pt x="11002" y="149364"/>
                </a:lnTo>
                <a:lnTo>
                  <a:pt x="13281" y="150123"/>
                </a:lnTo>
                <a:lnTo>
                  <a:pt x="15791" y="150630"/>
                </a:lnTo>
                <a:lnTo>
                  <a:pt x="18458" y="150967"/>
                </a:lnTo>
                <a:lnTo>
                  <a:pt x="21227" y="151192"/>
                </a:lnTo>
                <a:lnTo>
                  <a:pt x="24066" y="151342"/>
                </a:lnTo>
                <a:lnTo>
                  <a:pt x="29866" y="151509"/>
                </a:lnTo>
                <a:lnTo>
                  <a:pt x="33794" y="148577"/>
                </a:lnTo>
                <a:lnTo>
                  <a:pt x="38397" y="143646"/>
                </a:lnTo>
                <a:lnTo>
                  <a:pt x="50561" y="128565"/>
                </a:lnTo>
                <a:lnTo>
                  <a:pt x="52552" y="125343"/>
                </a:lnTo>
                <a:lnTo>
                  <a:pt x="54871" y="121211"/>
                </a:lnTo>
                <a:lnTo>
                  <a:pt x="57409" y="116472"/>
                </a:lnTo>
                <a:lnTo>
                  <a:pt x="61085" y="108352"/>
                </a:lnTo>
                <a:lnTo>
                  <a:pt x="70462" y="86100"/>
                </a:lnTo>
                <a:lnTo>
                  <a:pt x="73756" y="77190"/>
                </a:lnTo>
                <a:lnTo>
                  <a:pt x="75952" y="70257"/>
                </a:lnTo>
                <a:lnTo>
                  <a:pt x="77417" y="64643"/>
                </a:lnTo>
                <a:lnTo>
                  <a:pt x="77400" y="58916"/>
                </a:lnTo>
                <a:lnTo>
                  <a:pt x="76398" y="53114"/>
                </a:lnTo>
                <a:lnTo>
                  <a:pt x="74737" y="47261"/>
                </a:lnTo>
                <a:lnTo>
                  <a:pt x="73630" y="42367"/>
                </a:lnTo>
                <a:lnTo>
                  <a:pt x="72892" y="38113"/>
                </a:lnTo>
                <a:lnTo>
                  <a:pt x="72399" y="34284"/>
                </a:lnTo>
                <a:lnTo>
                  <a:pt x="71079" y="30739"/>
                </a:lnTo>
                <a:lnTo>
                  <a:pt x="69207" y="27384"/>
                </a:lnTo>
                <a:lnTo>
                  <a:pt x="66966" y="24155"/>
                </a:lnTo>
                <a:lnTo>
                  <a:pt x="64480" y="22002"/>
                </a:lnTo>
                <a:lnTo>
                  <a:pt x="61831" y="20567"/>
                </a:lnTo>
                <a:lnTo>
                  <a:pt x="55190" y="18264"/>
                </a:lnTo>
                <a:lnTo>
                  <a:pt x="51637" y="17949"/>
                </a:lnTo>
                <a:lnTo>
                  <a:pt x="46749" y="17809"/>
                </a:lnTo>
                <a:lnTo>
                  <a:pt x="41270" y="17747"/>
                </a:lnTo>
                <a:lnTo>
                  <a:pt x="38420" y="20706"/>
                </a:lnTo>
                <a:lnTo>
                  <a:pt x="35528" y="25656"/>
                </a:lnTo>
                <a:lnTo>
                  <a:pt x="28676" y="40086"/>
                </a:lnTo>
                <a:lnTo>
                  <a:pt x="19016" y="59728"/>
                </a:lnTo>
                <a:lnTo>
                  <a:pt x="15646" y="68538"/>
                </a:lnTo>
                <a:lnTo>
                  <a:pt x="13400" y="76395"/>
                </a:lnTo>
                <a:lnTo>
                  <a:pt x="11903" y="83619"/>
                </a:lnTo>
                <a:lnTo>
                  <a:pt x="10904" y="89426"/>
                </a:lnTo>
                <a:lnTo>
                  <a:pt x="10238" y="94290"/>
                </a:lnTo>
                <a:lnTo>
                  <a:pt x="9795" y="98524"/>
                </a:lnTo>
                <a:lnTo>
                  <a:pt x="10491" y="103331"/>
                </a:lnTo>
                <a:lnTo>
                  <a:pt x="11947" y="108521"/>
                </a:lnTo>
                <a:lnTo>
                  <a:pt x="13911" y="113965"/>
                </a:lnTo>
                <a:lnTo>
                  <a:pt x="15220" y="118587"/>
                </a:lnTo>
                <a:lnTo>
                  <a:pt x="16092" y="122660"/>
                </a:lnTo>
                <a:lnTo>
                  <a:pt x="16674" y="126367"/>
                </a:lnTo>
                <a:lnTo>
                  <a:pt x="18053" y="129831"/>
                </a:lnTo>
                <a:lnTo>
                  <a:pt x="19966" y="133133"/>
                </a:lnTo>
                <a:lnTo>
                  <a:pt x="25423" y="140820"/>
                </a:lnTo>
                <a:lnTo>
                  <a:pt x="27856" y="141451"/>
                </a:lnTo>
                <a:lnTo>
                  <a:pt x="31461" y="141871"/>
                </a:lnTo>
                <a:lnTo>
                  <a:pt x="35849" y="142152"/>
                </a:lnTo>
                <a:lnTo>
                  <a:pt x="38775" y="141347"/>
                </a:lnTo>
                <a:lnTo>
                  <a:pt x="40725" y="139818"/>
                </a:lnTo>
                <a:lnTo>
                  <a:pt x="43885" y="135473"/>
                </a:lnTo>
                <a:lnTo>
                  <a:pt x="46116" y="132925"/>
                </a:lnTo>
                <a:lnTo>
                  <a:pt x="48596" y="130234"/>
                </a:lnTo>
                <a:lnTo>
                  <a:pt x="51241" y="126456"/>
                </a:lnTo>
                <a:lnTo>
                  <a:pt x="53997" y="121953"/>
                </a:lnTo>
                <a:lnTo>
                  <a:pt x="56826" y="116967"/>
                </a:lnTo>
                <a:lnTo>
                  <a:pt x="58713" y="112650"/>
                </a:lnTo>
                <a:lnTo>
                  <a:pt x="59971" y="108780"/>
                </a:lnTo>
                <a:lnTo>
                  <a:pt x="60809" y="105208"/>
                </a:lnTo>
                <a:lnTo>
                  <a:pt x="62360" y="102827"/>
                </a:lnTo>
                <a:lnTo>
                  <a:pt x="64386" y="101239"/>
                </a:lnTo>
                <a:lnTo>
                  <a:pt x="71415" y="980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Comparing lexica word classes in use</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5355312"/>
          </a:xfrm>
          <a:prstGeom prst="rect">
            <a:avLst/>
          </a:prstGeom>
          <a:noFill/>
        </p:spPr>
        <p:txBody>
          <a:bodyPr wrap="square" rtlCol="1">
            <a:spAutoFit/>
          </a:bodyPr>
          <a:lstStyle/>
          <a:p>
            <a:r>
              <a:rPr lang="en-US" dirty="0" smtClean="0"/>
              <a:t> - Nouns and verbs are clearly the most common types of words overall.</a:t>
            </a:r>
          </a:p>
          <a:p>
            <a:r>
              <a:rPr lang="en-US" dirty="0" smtClean="0"/>
              <a:t> - Conversation has a high density of verbs, unlike informative writing such as news and academic prose, which has a high density of nouns.</a:t>
            </a:r>
          </a:p>
          <a:p>
            <a:r>
              <a:rPr lang="en-US" dirty="0"/>
              <a:t> </a:t>
            </a:r>
            <a:r>
              <a:rPr lang="en-US" dirty="0" smtClean="0"/>
              <a:t>- Adjectives are linked to nouns, because they most frequently modify nouns. So informative writing, which has the highest density of nouns, also has the highest density of adjectives.</a:t>
            </a:r>
          </a:p>
          <a:p>
            <a:r>
              <a:rPr lang="en-US" dirty="0"/>
              <a:t> </a:t>
            </a:r>
            <a:r>
              <a:rPr lang="en-US" dirty="0" smtClean="0"/>
              <a:t>- Adverbs, on the other hand, are linked to verbs. They typically describe circumstances relating to actions, processes, and states that are denoted by verbs. So conversation and fiction writing, which have the highest density of verbs, also have the highest density of adverbs.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3173"/>
          <p:cNvSpPr/>
          <p:nvPr/>
        </p:nvSpPr>
        <p:spPr>
          <a:xfrm>
            <a:off x="153614" y="3024729"/>
            <a:ext cx="318817" cy="278828"/>
          </a:xfrm>
          <a:custGeom>
            <a:avLst/>
            <a:gdLst/>
            <a:ahLst/>
            <a:cxnLst/>
            <a:rect l="0" t="0" r="0" b="0"/>
            <a:pathLst>
              <a:path w="318817" h="278828">
                <a:moveTo>
                  <a:pt x="239292" y="82802"/>
                </a:moveTo>
                <a:lnTo>
                  <a:pt x="239292" y="75113"/>
                </a:lnTo>
                <a:lnTo>
                  <a:pt x="238300" y="75692"/>
                </a:lnTo>
                <a:lnTo>
                  <a:pt x="234551" y="78980"/>
                </a:lnTo>
                <a:lnTo>
                  <a:pt x="233155" y="81246"/>
                </a:lnTo>
                <a:lnTo>
                  <a:pt x="230197" y="89176"/>
                </a:lnTo>
                <a:lnTo>
                  <a:pt x="223478" y="97809"/>
                </a:lnTo>
                <a:lnTo>
                  <a:pt x="218042" y="103693"/>
                </a:lnTo>
                <a:lnTo>
                  <a:pt x="212319" y="112261"/>
                </a:lnTo>
                <a:lnTo>
                  <a:pt x="209404" y="117324"/>
                </a:lnTo>
                <a:lnTo>
                  <a:pt x="205476" y="122684"/>
                </a:lnTo>
                <a:lnTo>
                  <a:pt x="200873" y="128242"/>
                </a:lnTo>
                <a:lnTo>
                  <a:pt x="195820" y="133931"/>
                </a:lnTo>
                <a:lnTo>
                  <a:pt x="176976" y="153482"/>
                </a:lnTo>
                <a:lnTo>
                  <a:pt x="138678" y="192234"/>
                </a:lnTo>
                <a:lnTo>
                  <a:pt x="130544" y="199412"/>
                </a:lnTo>
                <a:lnTo>
                  <a:pt x="122145" y="206183"/>
                </a:lnTo>
                <a:lnTo>
                  <a:pt x="113569" y="212681"/>
                </a:lnTo>
                <a:lnTo>
                  <a:pt x="105867" y="218997"/>
                </a:lnTo>
                <a:lnTo>
                  <a:pt x="98748" y="225192"/>
                </a:lnTo>
                <a:lnTo>
                  <a:pt x="92018" y="231307"/>
                </a:lnTo>
                <a:lnTo>
                  <a:pt x="79248" y="243393"/>
                </a:lnTo>
                <a:lnTo>
                  <a:pt x="73065" y="249394"/>
                </a:lnTo>
                <a:lnTo>
                  <a:pt x="66958" y="254387"/>
                </a:lnTo>
                <a:lnTo>
                  <a:pt x="60903" y="258707"/>
                </a:lnTo>
                <a:lnTo>
                  <a:pt x="54881" y="262580"/>
                </a:lnTo>
                <a:lnTo>
                  <a:pt x="48883" y="265162"/>
                </a:lnTo>
                <a:lnTo>
                  <a:pt x="42899" y="266883"/>
                </a:lnTo>
                <a:lnTo>
                  <a:pt x="36926" y="268030"/>
                </a:lnTo>
                <a:lnTo>
                  <a:pt x="27643" y="271951"/>
                </a:lnTo>
                <a:lnTo>
                  <a:pt x="20210" y="276009"/>
                </a:lnTo>
                <a:lnTo>
                  <a:pt x="13599" y="277812"/>
                </a:lnTo>
                <a:lnTo>
                  <a:pt x="4299" y="278827"/>
                </a:lnTo>
                <a:lnTo>
                  <a:pt x="2263" y="277977"/>
                </a:lnTo>
                <a:lnTo>
                  <a:pt x="905" y="276419"/>
                </a:lnTo>
                <a:lnTo>
                  <a:pt x="0" y="274388"/>
                </a:lnTo>
                <a:lnTo>
                  <a:pt x="389" y="272041"/>
                </a:lnTo>
                <a:lnTo>
                  <a:pt x="3467" y="266789"/>
                </a:lnTo>
                <a:lnTo>
                  <a:pt x="8653" y="261022"/>
                </a:lnTo>
                <a:lnTo>
                  <a:pt x="24999" y="244031"/>
                </a:lnTo>
                <a:lnTo>
                  <a:pt x="32930" y="234937"/>
                </a:lnTo>
                <a:lnTo>
                  <a:pt x="40202" y="225897"/>
                </a:lnTo>
                <a:lnTo>
                  <a:pt x="47034" y="216894"/>
                </a:lnTo>
                <a:lnTo>
                  <a:pt x="53573" y="208907"/>
                </a:lnTo>
                <a:lnTo>
                  <a:pt x="59917" y="201599"/>
                </a:lnTo>
                <a:lnTo>
                  <a:pt x="66130" y="194742"/>
                </a:lnTo>
                <a:lnTo>
                  <a:pt x="86263" y="173894"/>
                </a:lnTo>
                <a:lnTo>
                  <a:pt x="130130" y="129569"/>
                </a:lnTo>
                <a:lnTo>
                  <a:pt x="139728" y="120925"/>
                </a:lnTo>
                <a:lnTo>
                  <a:pt x="149103" y="113178"/>
                </a:lnTo>
                <a:lnTo>
                  <a:pt x="195018" y="77006"/>
                </a:lnTo>
                <a:lnTo>
                  <a:pt x="205807" y="68024"/>
                </a:lnTo>
                <a:lnTo>
                  <a:pt x="214985" y="60052"/>
                </a:lnTo>
                <a:lnTo>
                  <a:pt x="223087" y="52752"/>
                </a:lnTo>
                <a:lnTo>
                  <a:pt x="230473" y="46894"/>
                </a:lnTo>
                <a:lnTo>
                  <a:pt x="237381" y="41996"/>
                </a:lnTo>
                <a:lnTo>
                  <a:pt x="243971" y="37739"/>
                </a:lnTo>
                <a:lnTo>
                  <a:pt x="254318" y="31924"/>
                </a:lnTo>
                <a:lnTo>
                  <a:pt x="293353" y="11503"/>
                </a:lnTo>
                <a:lnTo>
                  <a:pt x="311606" y="2165"/>
                </a:lnTo>
                <a:lnTo>
                  <a:pt x="316274" y="271"/>
                </a:lnTo>
                <a:lnTo>
                  <a:pt x="318395" y="0"/>
                </a:lnTo>
                <a:lnTo>
                  <a:pt x="318816" y="811"/>
                </a:lnTo>
                <a:lnTo>
                  <a:pt x="315128" y="5321"/>
                </a:lnTo>
                <a:lnTo>
                  <a:pt x="308701" y="12297"/>
                </a:lnTo>
                <a:lnTo>
                  <a:pt x="283339" y="38430"/>
                </a:lnTo>
                <a:lnTo>
                  <a:pt x="212503" y="1095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3174"/>
          <p:cNvSpPr/>
          <p:nvPr/>
        </p:nvSpPr>
        <p:spPr>
          <a:xfrm>
            <a:off x="53578" y="3902273"/>
            <a:ext cx="330399" cy="276821"/>
          </a:xfrm>
          <a:custGeom>
            <a:avLst/>
            <a:gdLst/>
            <a:ahLst/>
            <a:cxnLst/>
            <a:rect l="0" t="0" r="0" b="0"/>
            <a:pathLst>
              <a:path w="330399" h="276821">
                <a:moveTo>
                  <a:pt x="330398" y="0"/>
                </a:moveTo>
                <a:lnTo>
                  <a:pt x="325658" y="0"/>
                </a:lnTo>
                <a:lnTo>
                  <a:pt x="324261" y="992"/>
                </a:lnTo>
                <a:lnTo>
                  <a:pt x="323330" y="2646"/>
                </a:lnTo>
                <a:lnTo>
                  <a:pt x="322710" y="4741"/>
                </a:lnTo>
                <a:lnTo>
                  <a:pt x="321304" y="6137"/>
                </a:lnTo>
                <a:lnTo>
                  <a:pt x="319374" y="7068"/>
                </a:lnTo>
                <a:lnTo>
                  <a:pt x="317096" y="7688"/>
                </a:lnTo>
                <a:lnTo>
                  <a:pt x="309272" y="13670"/>
                </a:lnTo>
                <a:lnTo>
                  <a:pt x="299181" y="21950"/>
                </a:lnTo>
                <a:lnTo>
                  <a:pt x="293712" y="25548"/>
                </a:lnTo>
                <a:lnTo>
                  <a:pt x="288081" y="28938"/>
                </a:lnTo>
                <a:lnTo>
                  <a:pt x="282343" y="33183"/>
                </a:lnTo>
                <a:lnTo>
                  <a:pt x="276533" y="37996"/>
                </a:lnTo>
                <a:lnTo>
                  <a:pt x="270676" y="43190"/>
                </a:lnTo>
                <a:lnTo>
                  <a:pt x="256230" y="56899"/>
                </a:lnTo>
                <a:lnTo>
                  <a:pt x="227443" y="85213"/>
                </a:lnTo>
                <a:lnTo>
                  <a:pt x="201627" y="108317"/>
                </a:lnTo>
                <a:lnTo>
                  <a:pt x="185020" y="122813"/>
                </a:lnTo>
                <a:lnTo>
                  <a:pt x="169979" y="134461"/>
                </a:lnTo>
                <a:lnTo>
                  <a:pt x="155983" y="144211"/>
                </a:lnTo>
                <a:lnTo>
                  <a:pt x="142684" y="152696"/>
                </a:lnTo>
                <a:lnTo>
                  <a:pt x="130841" y="161328"/>
                </a:lnTo>
                <a:lnTo>
                  <a:pt x="119970" y="170060"/>
                </a:lnTo>
                <a:lnTo>
                  <a:pt x="109745" y="178858"/>
                </a:lnTo>
                <a:lnTo>
                  <a:pt x="96976" y="190676"/>
                </a:lnTo>
                <a:lnTo>
                  <a:pt x="66913" y="219682"/>
                </a:lnTo>
                <a:lnTo>
                  <a:pt x="52546" y="232775"/>
                </a:lnTo>
                <a:lnTo>
                  <a:pt x="38999" y="244480"/>
                </a:lnTo>
                <a:lnTo>
                  <a:pt x="0" y="27682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 ds:uri="http://purl.org/dc/terms/"/>
    <ds:schemaRef ds:uri="http://schemas.microsoft.com/office/2006/documentManagement/types"/>
    <ds:schemaRef ds:uri="http://purl.org/dc/dcmitype/"/>
    <ds:schemaRef ds:uri="http://www.w3.org/XML/1998/namespace"/>
    <ds:schemaRef ds:uri="http://purl.org/dc/elements/1.1/"/>
    <ds:schemaRef ds:uri="http://schemas.openxmlformats.org/package/2006/metadata/core-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1364</TotalTime>
  <Words>1257</Words>
  <Application>Microsoft Office PowerPoint</Application>
  <PresentationFormat>On-screen Show (4:3)</PresentationFormat>
  <Paragraphs>161</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المحاضرة التمهيدية</vt:lpstr>
      <vt:lpstr>PowerPoint Presentation</vt:lpstr>
      <vt:lpstr>Second Lecture</vt:lpstr>
      <vt:lpstr> Lexical Words</vt:lpstr>
      <vt:lpstr> Nouns</vt:lpstr>
      <vt:lpstr> Nouns</vt:lpstr>
      <vt:lpstr> Lexical Verbs</vt:lpstr>
      <vt:lpstr> Lexical Verbs</vt:lpstr>
      <vt:lpstr> Adjectives</vt:lpstr>
      <vt:lpstr> Adjectives</vt:lpstr>
      <vt:lpstr> Adverbs</vt:lpstr>
      <vt:lpstr> Adverbs</vt:lpstr>
      <vt:lpstr> Comparing lexica word classes in use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139</cp:revision>
  <dcterms:created xsi:type="dcterms:W3CDTF">1601-01-01T00:00:00Z</dcterms:created>
  <dcterms:modified xsi:type="dcterms:W3CDTF">2014-02-02T22:18:30Z</dcterms:modified>
</cp:coreProperties>
</file>