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18"/>
  </p:notesMasterIdLst>
  <p:handoutMasterIdLst>
    <p:handoutMasterId r:id="rId19"/>
  </p:handoutMasterIdLst>
  <p:sldIdLst>
    <p:sldId id="286" r:id="rId5"/>
    <p:sldId id="287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288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4" autoAdjust="0"/>
    <p:restoredTop sz="94660" autoAdjust="0"/>
  </p:normalViewPr>
  <p:slideViewPr>
    <p:cSldViewPr>
      <p:cViewPr>
        <p:scale>
          <a:sx n="76" d="100"/>
          <a:sy n="76" d="100"/>
        </p:scale>
        <p:origin x="-300" y="4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817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6235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88130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7993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3455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8599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9942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9846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1232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982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1377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7205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6814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857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788025" y="4581128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819400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Syntax &amp; Morphology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</a:rPr>
              <a:t> 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Dr. Abdullah Al-</a:t>
            </a:r>
            <a:r>
              <a:rPr lang="en-US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Mulhim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Sixth Lecture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Adjectives &amp; Linking Verbs</a:t>
            </a:r>
            <a:endParaRPr lang="ar-SA" dirty="0"/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Adjectives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79512" y="2060848"/>
            <a:ext cx="8080570" cy="646330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 </a:t>
            </a:r>
            <a:r>
              <a:rPr lang="en-US" dirty="0" smtClean="0"/>
              <a:t> - Articles are not the only optional elements that can occur in noun phrases. Consider the noun phrases in these sentences:</a:t>
            </a:r>
          </a:p>
          <a:p>
            <a:r>
              <a:rPr lang="en-US" dirty="0" smtClean="0"/>
              <a:t> </a:t>
            </a:r>
            <a:r>
              <a:rPr lang="en-US" dirty="0" smtClean="0">
                <a:solidFill>
                  <a:srgbClr val="002060"/>
                </a:solidFill>
              </a:rPr>
              <a:t>The tiresome monkey saw a leopard.</a:t>
            </a:r>
          </a:p>
          <a:p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smtClean="0">
                <a:solidFill>
                  <a:srgbClr val="002060"/>
                </a:solidFill>
              </a:rPr>
              <a:t>Severe storms battered Florida.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 An unscrupulous jeweler sold defective watches.</a:t>
            </a:r>
          </a:p>
          <a:p>
            <a:endParaRPr lang="en-US" dirty="0"/>
          </a:p>
          <a:p>
            <a:r>
              <a:rPr lang="en-US" dirty="0" smtClean="0"/>
              <a:t> - The words </a:t>
            </a:r>
            <a:r>
              <a:rPr lang="en-US" i="1" dirty="0" smtClean="0">
                <a:solidFill>
                  <a:srgbClr val="C00000"/>
                </a:solidFill>
              </a:rPr>
              <a:t>tiresome, severe, unscrupulous, and defective</a:t>
            </a:r>
            <a:r>
              <a:rPr lang="en-US" dirty="0" smtClean="0"/>
              <a:t>, are all </a:t>
            </a:r>
            <a:r>
              <a:rPr lang="en-US" dirty="0" smtClean="0">
                <a:solidFill>
                  <a:srgbClr val="7030A0"/>
                </a:solidFill>
              </a:rPr>
              <a:t>adjectives (Adj).</a:t>
            </a:r>
            <a:r>
              <a:rPr lang="en-US" dirty="0" smtClean="0"/>
              <a:t> In traditional grammar this category is defined as follows: An adjective is a word that describes or modifies a noun. All the following combinations of articles, adjectives, and nouns can occur in English noun phrases:</a:t>
            </a:r>
          </a:p>
          <a:p>
            <a:pPr algn="ctr"/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NP -----&gt; N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       NP -----&gt; Art  N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      NP -----&gt; Adj  N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            NP -----&gt; Art  Adj  N</a:t>
            </a:r>
            <a:endParaRPr lang="ar-SA" dirty="0" smtClean="0">
              <a:solidFill>
                <a:srgbClr val="FF0000"/>
              </a:solidFill>
            </a:endParaRPr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Adjectives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251520" y="2060848"/>
            <a:ext cx="7992888" cy="480131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 </a:t>
            </a:r>
            <a:r>
              <a:rPr lang="en-US" dirty="0" smtClean="0"/>
              <a:t> - By using parentheses, we can write a single rule for noun phrases that will account for all structures:</a:t>
            </a:r>
          </a:p>
          <a:p>
            <a:endParaRPr lang="en-US" dirty="0"/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NP -----&gt; (Art)  (</a:t>
            </a:r>
            <a:r>
              <a:rPr lang="en-US" dirty="0">
                <a:solidFill>
                  <a:srgbClr val="FF0000"/>
                </a:solidFill>
              </a:rPr>
              <a:t>A</a:t>
            </a:r>
            <a:r>
              <a:rPr lang="en-US" dirty="0" smtClean="0">
                <a:solidFill>
                  <a:srgbClr val="FF0000"/>
                </a:solidFill>
              </a:rPr>
              <a:t>dj)  N</a:t>
            </a:r>
          </a:p>
          <a:p>
            <a:endParaRPr lang="en-US" dirty="0"/>
          </a:p>
          <a:p>
            <a:r>
              <a:rPr lang="en-US" dirty="0" smtClean="0"/>
              <a:t>This rule allows our grammar to generate sentences such as the following:</a:t>
            </a:r>
          </a:p>
          <a:p>
            <a:endParaRPr lang="en-US" dirty="0" smtClean="0"/>
          </a:p>
          <a:p>
            <a:pPr algn="ctr"/>
            <a:r>
              <a:rPr lang="en-US" dirty="0" smtClean="0">
                <a:solidFill>
                  <a:srgbClr val="002060"/>
                </a:solidFill>
              </a:rPr>
              <a:t>An unscrupulous jeweler sold defective watches</a:t>
            </a:r>
            <a:endParaRPr lang="ar-SA" dirty="0" smtClean="0">
              <a:solidFill>
                <a:srgbClr val="002060"/>
              </a:solidFill>
            </a:endParaRPr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Adjectives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251520" y="2060848"/>
            <a:ext cx="7992888" cy="729430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 </a:t>
            </a:r>
            <a:r>
              <a:rPr lang="en-US" dirty="0" smtClean="0"/>
              <a:t> - The rule above is still not perfect, because sometimes more than one adjective can occur in a noun phrase:</a:t>
            </a:r>
            <a:endParaRPr lang="en-US" dirty="0"/>
          </a:p>
          <a:p>
            <a:r>
              <a:rPr lang="en-US" dirty="0">
                <a:solidFill>
                  <a:srgbClr val="002060"/>
                </a:solidFill>
              </a:rPr>
              <a:t>t</a:t>
            </a:r>
            <a:r>
              <a:rPr lang="en-US" dirty="0" smtClean="0">
                <a:solidFill>
                  <a:srgbClr val="002060"/>
                </a:solidFill>
              </a:rPr>
              <a:t>he old gray mare</a:t>
            </a:r>
          </a:p>
          <a:p>
            <a:r>
              <a:rPr lang="en-US" dirty="0">
                <a:solidFill>
                  <a:srgbClr val="002060"/>
                </a:solidFill>
              </a:rPr>
              <a:t>e</a:t>
            </a:r>
            <a:r>
              <a:rPr lang="en-US" dirty="0" smtClean="0">
                <a:solidFill>
                  <a:srgbClr val="002060"/>
                </a:solidFill>
              </a:rPr>
              <a:t>xpensive new red sneakers</a:t>
            </a:r>
          </a:p>
          <a:p>
            <a:r>
              <a:rPr lang="en-US" dirty="0" smtClean="0"/>
              <a:t> - One solution would be to add additional optional adjectives to our NP rule. The following rule allow one, two, three adjectives in a noun phrase:</a:t>
            </a:r>
          </a:p>
          <a:p>
            <a:endParaRPr lang="en-US" dirty="0" smtClean="0"/>
          </a:p>
          <a:p>
            <a:pPr algn="ctr"/>
            <a:r>
              <a:rPr lang="en-US" dirty="0"/>
              <a:t> </a:t>
            </a:r>
            <a:r>
              <a:rPr lang="en-US" dirty="0" smtClean="0">
                <a:solidFill>
                  <a:srgbClr val="FF0000"/>
                </a:solidFill>
              </a:rPr>
              <a:t>NP-----&gt; (Art)  (Adj)  (Adj) (Adj)  N</a:t>
            </a:r>
          </a:p>
          <a:p>
            <a:pPr algn="ctr"/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- You can easily think of a noun phrase with more than three adjectives: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the old old old old old philosopher</a:t>
            </a:r>
            <a:r>
              <a:rPr lang="en-US" dirty="0" smtClean="0"/>
              <a:t>.</a:t>
            </a:r>
          </a:p>
          <a:p>
            <a:r>
              <a:rPr lang="en-US" dirty="0" smtClean="0"/>
              <a:t>- Theoretically, there is no limit to the number of adjectives that can modify a single noun. From now on, let’s write such rule as the following:</a:t>
            </a:r>
          </a:p>
          <a:p>
            <a:pPr marL="285750" indent="-285750">
              <a:buFontTx/>
              <a:buChar char="-"/>
            </a:pPr>
            <a:endParaRPr lang="en-US" dirty="0" smtClean="0"/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NP -----&gt; (Art)  (Adj)</a:t>
            </a:r>
            <a:r>
              <a:rPr lang="en-US" sz="1600" dirty="0" smtClean="0">
                <a:solidFill>
                  <a:srgbClr val="FF0000"/>
                </a:solidFill>
              </a:rPr>
              <a:t>+</a:t>
            </a:r>
            <a:r>
              <a:rPr lang="en-US" dirty="0" smtClean="0">
                <a:solidFill>
                  <a:srgbClr val="FF0000"/>
                </a:solidFill>
              </a:rPr>
              <a:t>  N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/>
              <a:t> </a:t>
            </a:r>
            <a:endParaRPr lang="en-US" dirty="0"/>
          </a:p>
          <a:p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Adjectives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251520" y="2060848"/>
            <a:ext cx="7992888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 The above rule can generate sentences such as these:</a:t>
            </a:r>
            <a:r>
              <a:rPr lang="ar-SA" dirty="0" smtClean="0"/>
              <a:t> </a:t>
            </a:r>
            <a:r>
              <a:rPr lang="en-US" dirty="0" smtClean="0"/>
              <a:t> 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An officer rewarded  the adventurous soldier.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The gaudy purple shirt embarrassed Amanda.</a:t>
            </a:r>
            <a:endParaRPr lang="ar-SA" dirty="0" smtClean="0">
              <a:solidFill>
                <a:srgbClr val="002060"/>
              </a:solidFill>
            </a:endParaRPr>
          </a:p>
          <a:p>
            <a:pPr algn="r"/>
            <a:endParaRPr lang="ar-SA" dirty="0" smtClean="0">
              <a:solidFill>
                <a:srgbClr val="002060"/>
              </a:solidFill>
            </a:endParaRPr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Linking Verbs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251520" y="2020517"/>
            <a:ext cx="7971051" cy="701730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 </a:t>
            </a:r>
            <a:r>
              <a:rPr lang="en-US" dirty="0" smtClean="0"/>
              <a:t> - According to the traditional definition of </a:t>
            </a:r>
            <a:r>
              <a:rPr lang="en-US" dirty="0" smtClean="0">
                <a:solidFill>
                  <a:srgbClr val="002060"/>
                </a:solidFill>
              </a:rPr>
              <a:t>a verb (“ a word that expresses action or being”),</a:t>
            </a:r>
            <a:r>
              <a:rPr lang="en-US" dirty="0" smtClean="0"/>
              <a:t> not all verbs are action verbs. The others, verbs that “ express being,” are mostly forms of the verb </a:t>
            </a:r>
            <a:r>
              <a:rPr lang="en-US" i="1" dirty="0" smtClean="0">
                <a:solidFill>
                  <a:srgbClr val="002060"/>
                </a:solidFill>
              </a:rPr>
              <a:t>be</a:t>
            </a:r>
            <a:r>
              <a:rPr lang="en-US" dirty="0" smtClean="0"/>
              <a:t>. These forms of </a:t>
            </a:r>
            <a:r>
              <a:rPr lang="en-US" i="1" dirty="0" smtClean="0">
                <a:solidFill>
                  <a:srgbClr val="002060"/>
                </a:solidFill>
              </a:rPr>
              <a:t>be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C00000"/>
                </a:solidFill>
              </a:rPr>
              <a:t>( such as am, is, are, was, and were), </a:t>
            </a:r>
            <a:r>
              <a:rPr lang="en-US" dirty="0" smtClean="0"/>
              <a:t>act as the verbal equivalents of an equal sign </a:t>
            </a:r>
            <a:r>
              <a:rPr lang="en-US" dirty="0" smtClean="0">
                <a:solidFill>
                  <a:srgbClr val="993300"/>
                </a:solidFill>
              </a:rPr>
              <a:t>“=“</a:t>
            </a:r>
            <a:r>
              <a:rPr lang="en-US" dirty="0" smtClean="0"/>
              <a:t>: They tell us that one thing is equivalent to another.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Mansour is an honorable man.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The Cowboys were the winners.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Tom was persistent.</a:t>
            </a:r>
          </a:p>
          <a:p>
            <a:r>
              <a:rPr lang="en-US" dirty="0" smtClean="0"/>
              <a:t>Such verbs are distinguished from both transitive and intransitive verbs. They are usually called </a:t>
            </a:r>
            <a:r>
              <a:rPr lang="en-US" dirty="0" smtClean="0">
                <a:solidFill>
                  <a:srgbClr val="C00000"/>
                </a:solidFill>
              </a:rPr>
              <a:t>“ Linking Verbs” </a:t>
            </a:r>
            <a:r>
              <a:rPr lang="en-US" dirty="0" smtClean="0">
                <a:solidFill>
                  <a:srgbClr val="002060"/>
                </a:solidFill>
              </a:rPr>
              <a:t>( V</a:t>
            </a:r>
            <a:r>
              <a:rPr lang="en-US" sz="1200" dirty="0" smtClean="0">
                <a:solidFill>
                  <a:srgbClr val="002060"/>
                </a:solidFill>
              </a:rPr>
              <a:t>L</a:t>
            </a:r>
            <a:r>
              <a:rPr lang="en-US" dirty="0" smtClean="0">
                <a:solidFill>
                  <a:srgbClr val="002060"/>
                </a:solidFill>
              </a:rPr>
              <a:t> ). </a:t>
            </a:r>
            <a:r>
              <a:rPr lang="en-US" dirty="0" smtClean="0"/>
              <a:t>They are also known as </a:t>
            </a:r>
            <a:r>
              <a:rPr lang="en-US" dirty="0" smtClean="0">
                <a:solidFill>
                  <a:srgbClr val="C00000"/>
                </a:solidFill>
              </a:rPr>
              <a:t>copulas</a:t>
            </a:r>
            <a:r>
              <a:rPr lang="en-US" dirty="0" smtClean="0"/>
              <a:t>. Like a transitive verb, a linking verb can be followed by a noun phrase. Unlike other verbs, however, a linking verb can also be followed by an adjective.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VP ---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--&gt; V</a:t>
            </a:r>
            <a:r>
              <a:rPr lang="en-US" sz="1200" dirty="0" smtClean="0">
                <a:solidFill>
                  <a:srgbClr val="FF0000"/>
                </a:solidFill>
                <a:sym typeface="Wingdings" pitchFamily="2" charset="2"/>
              </a:rPr>
              <a:t>L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  NP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VP -----&gt; V</a:t>
            </a:r>
            <a:r>
              <a:rPr lang="en-US" sz="1200" dirty="0" smtClean="0">
                <a:solidFill>
                  <a:srgbClr val="FF0000"/>
                </a:solidFill>
                <a:sym typeface="Wingdings" pitchFamily="2" charset="2"/>
              </a:rPr>
              <a:t>L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  Adj</a:t>
            </a:r>
            <a:endParaRPr lang="en-US" dirty="0" smtClean="0">
              <a:solidFill>
                <a:srgbClr val="FF0000"/>
              </a:solidFill>
            </a:endParaRPr>
          </a:p>
          <a:p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Linking Verbs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79512" y="2060848"/>
            <a:ext cx="8064896" cy="31393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 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2060"/>
                </a:solidFill>
              </a:rPr>
              <a:t>Frank was an architect.</a:t>
            </a:r>
          </a:p>
          <a:p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smtClean="0">
                <a:solidFill>
                  <a:srgbClr val="002060"/>
                </a:solidFill>
              </a:rPr>
              <a:t> The shoes are uncomfortable.</a:t>
            </a:r>
            <a:endParaRPr lang="ar-SA" dirty="0" smtClean="0">
              <a:solidFill>
                <a:srgbClr val="002060"/>
              </a:solidFill>
            </a:endParaRPr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Linking Verbs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79512" y="2060848"/>
            <a:ext cx="8064896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 </a:t>
            </a:r>
            <a:r>
              <a:rPr lang="en-US" dirty="0" smtClean="0"/>
              <a:t> - Recall that a noun phrase that follows a transitive verb is called the direct object. In traditional grammar, a noun phrase that follows a linking verb, such as an architect, is sometimes called a </a:t>
            </a:r>
            <a:r>
              <a:rPr lang="en-US" dirty="0" smtClean="0">
                <a:solidFill>
                  <a:srgbClr val="002060"/>
                </a:solidFill>
              </a:rPr>
              <a:t>predicate nominative</a:t>
            </a:r>
            <a:r>
              <a:rPr lang="en-US" dirty="0" smtClean="0"/>
              <a:t>. An adjective that follows a linking verb, such as uncomfortable, is sometimes called </a:t>
            </a:r>
            <a:r>
              <a:rPr lang="en-US" dirty="0" smtClean="0">
                <a:solidFill>
                  <a:srgbClr val="002060"/>
                </a:solidFill>
              </a:rPr>
              <a:t>predicate adjective</a:t>
            </a:r>
            <a:r>
              <a:rPr lang="en-US" dirty="0" smtClean="0"/>
              <a:t>. Together, predicate nominatives and predicate adjectives are called </a:t>
            </a:r>
            <a:r>
              <a:rPr lang="en-US" dirty="0" smtClean="0">
                <a:solidFill>
                  <a:srgbClr val="002060"/>
                </a:solidFill>
              </a:rPr>
              <a:t>subjective complements</a:t>
            </a:r>
            <a:r>
              <a:rPr lang="en-US" dirty="0" smtClean="0"/>
              <a:t> in traditional grammar, because they are said to complete or explain the subject.</a:t>
            </a:r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Linking Verbs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07504" y="2060848"/>
            <a:ext cx="8136904" cy="646330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 </a:t>
            </a:r>
            <a:r>
              <a:rPr lang="en-US" dirty="0" smtClean="0"/>
              <a:t>  - In addition to forms of the verb </a:t>
            </a:r>
            <a:r>
              <a:rPr lang="en-US" i="1" dirty="0" smtClean="0">
                <a:solidFill>
                  <a:srgbClr val="002060"/>
                </a:solidFill>
              </a:rPr>
              <a:t>be</a:t>
            </a:r>
            <a:r>
              <a:rPr lang="en-US" dirty="0" smtClean="0"/>
              <a:t>, a few other verbs are also linking verbs as the following: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2060"/>
                </a:solidFill>
              </a:rPr>
              <a:t>An unknown lawyer became the next governor.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Ferdinand seems intelligent.</a:t>
            </a:r>
          </a:p>
          <a:p>
            <a:endParaRPr lang="en-US" dirty="0"/>
          </a:p>
          <a:p>
            <a:r>
              <a:rPr lang="en-US" dirty="0"/>
              <a:t> </a:t>
            </a:r>
            <a:r>
              <a:rPr lang="en-US" dirty="0" smtClean="0"/>
              <a:t>- Both </a:t>
            </a:r>
            <a:r>
              <a:rPr lang="en-US" i="1" dirty="0" smtClean="0">
                <a:solidFill>
                  <a:srgbClr val="002060"/>
                </a:solidFill>
              </a:rPr>
              <a:t>became</a:t>
            </a:r>
            <a:r>
              <a:rPr lang="en-US" dirty="0" smtClean="0"/>
              <a:t> and </a:t>
            </a:r>
            <a:r>
              <a:rPr lang="en-US" i="1" dirty="0" smtClean="0">
                <a:solidFill>
                  <a:srgbClr val="002060"/>
                </a:solidFill>
              </a:rPr>
              <a:t>seems</a:t>
            </a:r>
            <a:r>
              <a:rPr lang="en-US" dirty="0" smtClean="0"/>
              <a:t> are linking verbs because they also function much like verbal equal signs. Notice that you can substitute a form of </a:t>
            </a:r>
            <a:r>
              <a:rPr lang="en-US" i="1" dirty="0" smtClean="0">
                <a:solidFill>
                  <a:srgbClr val="002060"/>
                </a:solidFill>
              </a:rPr>
              <a:t>be</a:t>
            </a:r>
            <a:r>
              <a:rPr lang="en-US" dirty="0" smtClean="0"/>
              <a:t> for these verbs and get roughly equivalent sentences.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2060"/>
                </a:solidFill>
              </a:rPr>
              <a:t>An unknown lawyer was the next governor. 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Ferdinand is intelligent.</a:t>
            </a:r>
          </a:p>
          <a:p>
            <a:endParaRPr lang="en-US" dirty="0"/>
          </a:p>
          <a:p>
            <a:r>
              <a:rPr lang="en-US" dirty="0" smtClean="0"/>
              <a:t>  </a:t>
            </a:r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Linking Verbs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79512" y="2041709"/>
            <a:ext cx="8064896" cy="701730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 </a:t>
            </a:r>
            <a:r>
              <a:rPr lang="en-US" dirty="0"/>
              <a:t> - Several verbs related to the five senses </a:t>
            </a:r>
            <a:r>
              <a:rPr lang="en-US" dirty="0">
                <a:solidFill>
                  <a:srgbClr val="993300"/>
                </a:solidFill>
              </a:rPr>
              <a:t>( look, appears, sound, smell, taste, feel) </a:t>
            </a:r>
            <a:r>
              <a:rPr lang="en-US" dirty="0"/>
              <a:t>and a handful of other verbs </a:t>
            </a:r>
            <a:r>
              <a:rPr lang="en-US" dirty="0">
                <a:solidFill>
                  <a:srgbClr val="0070C0"/>
                </a:solidFill>
              </a:rPr>
              <a:t>(remain, grow, get, act)</a:t>
            </a:r>
            <a:r>
              <a:rPr lang="en-US" dirty="0"/>
              <a:t> sometimes act as linking verbs and sometimes ac as transitive verbs, depending on how they are used</a:t>
            </a:r>
            <a:r>
              <a:rPr lang="en-US" dirty="0" smtClean="0"/>
              <a:t>.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Carolina felt the sandpaper.          (transitive: felt is an action)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Carolina felt angry.                        ( linking: she was angry)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C00000"/>
                </a:solidFill>
              </a:rPr>
              <a:t>Marcus smelled the flowers.         ( transitive: smelled is an action)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The flowers smelled sweet.          ( linking: they were sweet)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993300"/>
                </a:solidFill>
              </a:rPr>
              <a:t>Others left, Sarah remained.       ( intransitive: remained is something she did)</a:t>
            </a:r>
          </a:p>
          <a:p>
            <a:r>
              <a:rPr lang="en-US" dirty="0" smtClean="0">
                <a:solidFill>
                  <a:srgbClr val="993300"/>
                </a:solidFill>
              </a:rPr>
              <a:t>Sarah remained the treasurer.    ( linking: she was the treasurer) </a:t>
            </a:r>
          </a:p>
          <a:p>
            <a:endParaRPr lang="en-US" dirty="0">
              <a:solidFill>
                <a:srgbClr val="993300"/>
              </a:solidFill>
            </a:endParaRPr>
          </a:p>
          <a:p>
            <a:r>
              <a:rPr lang="en-US" dirty="0" smtClean="0"/>
              <a:t>Now we can write a single rule for all of the above: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VP ------&gt; V</a:t>
            </a:r>
            <a:r>
              <a:rPr lang="en-US" sz="1200" dirty="0" smtClean="0">
                <a:solidFill>
                  <a:srgbClr val="FF0000"/>
                </a:solidFill>
              </a:rPr>
              <a:t>L</a:t>
            </a:r>
            <a:r>
              <a:rPr lang="en-US" dirty="0" smtClean="0">
                <a:solidFill>
                  <a:srgbClr val="FF0000"/>
                </a:solidFill>
              </a:rPr>
              <a:t> { NP or Adj }</a:t>
            </a:r>
            <a:endParaRPr lang="ar-SA" dirty="0">
              <a:solidFill>
                <a:srgbClr val="FF0000"/>
              </a:solidFill>
            </a:endParaRPr>
          </a:p>
          <a:p>
            <a:r>
              <a:rPr lang="en-US" dirty="0" smtClean="0"/>
              <a:t> </a:t>
            </a:r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Exercises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79512" y="2060848"/>
            <a:ext cx="8064896" cy="618630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 </a:t>
            </a:r>
            <a:r>
              <a:rPr lang="en-US" dirty="0" smtClean="0"/>
              <a:t> 1. Underline the verb in each of the following sentences, and identify it as </a:t>
            </a:r>
            <a:r>
              <a:rPr lang="en-US" dirty="0" smtClean="0">
                <a:solidFill>
                  <a:srgbClr val="FF0000"/>
                </a:solidFill>
              </a:rPr>
              <a:t>a transitive verb, an intransitive verb, or a linking verb.</a:t>
            </a:r>
            <a:r>
              <a:rPr lang="en-US" dirty="0" smtClean="0"/>
              <a:t> For each linking verb, state whether it is followed by a noun phrase or by an adjective.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Mom grew impatient.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Dad grew a moustache.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The baby grew.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Abdullah sounded confident.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Honesty seemed the best policy.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Mar tasted the soup.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Khalifah tower looks marvelous.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Wayne got a headache.</a:t>
            </a:r>
          </a:p>
          <a:p>
            <a:endParaRPr lang="en-US" dirty="0"/>
          </a:p>
          <a:p>
            <a:r>
              <a:rPr lang="en-US" dirty="0" smtClean="0"/>
              <a:t>2. Draw a tree diagram for three of the above sentences. </a:t>
            </a:r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A31ECFD-0FC7-4749-9C70-1BCB8B0CB385}">
  <ds:schemaRefs>
    <ds:schemaRef ds:uri="http://schemas.microsoft.com/office/2006/documentManagement/types"/>
    <ds:schemaRef ds:uri="http://purl.org/dc/dcmitype/"/>
    <ds:schemaRef ds:uri="http://purl.org/dc/elements/1.1/"/>
    <ds:schemaRef ds:uri="http://schemas.openxmlformats.org/package/2006/metadata/core-properties"/>
    <ds:schemaRef ds:uri="http://www.w3.org/XML/1998/namespace"/>
    <ds:schemaRef ds:uri="http://purl.org/dc/terms/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المحاضرة التمهيدية</Template>
  <TotalTime>1338</TotalTime>
  <Words>1016</Words>
  <Application>Microsoft Office PowerPoint</Application>
  <PresentationFormat>On-screen Show (4:3)</PresentationFormat>
  <Paragraphs>215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المحاضرة التمهيدية</vt:lpstr>
      <vt:lpstr>PowerPoint Presentation</vt:lpstr>
      <vt:lpstr>Sixth Lecture</vt:lpstr>
      <vt:lpstr> Adjectives</vt:lpstr>
      <vt:lpstr> Adjectives</vt:lpstr>
      <vt:lpstr> Adjectives</vt:lpstr>
      <vt:lpstr> Adjectives</vt:lpstr>
      <vt:lpstr> Linking Verbs</vt:lpstr>
      <vt:lpstr> Linking Verbs</vt:lpstr>
      <vt:lpstr> Linking Verbs</vt:lpstr>
      <vt:lpstr> Linking Verbs</vt:lpstr>
      <vt:lpstr> Linking Verbs</vt:lpstr>
      <vt:lpstr> Exercises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toshiba</cp:lastModifiedBy>
  <cp:revision>141</cp:revision>
  <dcterms:created xsi:type="dcterms:W3CDTF">1601-01-01T00:00:00Z</dcterms:created>
  <dcterms:modified xsi:type="dcterms:W3CDTF">2014-02-02T22:19:44Z</dcterms:modified>
</cp:coreProperties>
</file>